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7" r:id="rId2"/>
    <p:sldId id="256" r:id="rId3"/>
    <p:sldId id="257" r:id="rId4"/>
    <p:sldId id="258" r:id="rId5"/>
    <p:sldId id="259" r:id="rId6"/>
    <p:sldId id="260" r:id="rId7"/>
    <p:sldId id="261" r:id="rId8"/>
    <p:sldId id="262" r:id="rId9"/>
    <p:sldId id="263" r:id="rId10"/>
    <p:sldId id="306" r:id="rId11"/>
    <p:sldId id="294" r:id="rId12"/>
    <p:sldId id="265" r:id="rId13"/>
    <p:sldId id="284" r:id="rId14"/>
    <p:sldId id="285" r:id="rId15"/>
    <p:sldId id="286" r:id="rId16"/>
    <p:sldId id="287" r:id="rId17"/>
    <p:sldId id="297" r:id="rId18"/>
    <p:sldId id="295" r:id="rId19"/>
    <p:sldId id="266" r:id="rId20"/>
    <p:sldId id="288" r:id="rId21"/>
    <p:sldId id="301" r:id="rId22"/>
    <p:sldId id="290" r:id="rId23"/>
    <p:sldId id="291" r:id="rId24"/>
    <p:sldId id="292" r:id="rId25"/>
    <p:sldId id="293" r:id="rId26"/>
    <p:sldId id="304" r:id="rId27"/>
    <p:sldId id="298" r:id="rId28"/>
    <p:sldId id="299" r:id="rId29"/>
    <p:sldId id="267" r:id="rId30"/>
    <p:sldId id="296" r:id="rId31"/>
    <p:sldId id="268" r:id="rId32"/>
    <p:sldId id="269" r:id="rId33"/>
    <p:sldId id="270" r:id="rId34"/>
    <p:sldId id="271" r:id="rId35"/>
    <p:sldId id="272" r:id="rId36"/>
    <p:sldId id="273" r:id="rId37"/>
    <p:sldId id="274" r:id="rId38"/>
    <p:sldId id="300" r:id="rId39"/>
    <p:sldId id="302"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oves, Amy" userId="c39dfb31-e62f-42bf-b7f3-a17819e8f7f2" providerId="ADAL" clId="{660857A4-5451-4234-8D60-48AC6B277B1F}"/>
    <pc:docChg chg="modSld">
      <pc:chgData name="Groves, Amy" userId="c39dfb31-e62f-42bf-b7f3-a17819e8f7f2" providerId="ADAL" clId="{660857A4-5451-4234-8D60-48AC6B277B1F}" dt="2021-08-27T09:57:10.404" v="0" actId="20577"/>
      <pc:docMkLst>
        <pc:docMk/>
      </pc:docMkLst>
      <pc:sldChg chg="modSp mod">
        <pc:chgData name="Groves, Amy" userId="c39dfb31-e62f-42bf-b7f3-a17819e8f7f2" providerId="ADAL" clId="{660857A4-5451-4234-8D60-48AC6B277B1F}" dt="2021-08-27T09:57:10.404" v="0" actId="20577"/>
        <pc:sldMkLst>
          <pc:docMk/>
          <pc:sldMk cId="1374860349" sldId="271"/>
        </pc:sldMkLst>
        <pc:spChg chg="mod">
          <ac:chgData name="Groves, Amy" userId="c39dfb31-e62f-42bf-b7f3-a17819e8f7f2" providerId="ADAL" clId="{660857A4-5451-4234-8D60-48AC6B277B1F}" dt="2021-08-27T09:57:10.404" v="0" actId="20577"/>
          <ac:spMkLst>
            <pc:docMk/>
            <pc:sldMk cId="1374860349" sldId="271"/>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842E0-C4B7-43B4-904A-B81BB3F25E59}" type="datetimeFigureOut">
              <a:rPr lang="en-GB" smtClean="0"/>
              <a:t>27/08/2021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88FB8-D49B-4311-9FA4-62B8F7346E49}" type="slidenum">
              <a:rPr lang="en-GB" smtClean="0"/>
              <a:t>‹#›</a:t>
            </a:fld>
            <a:endParaRPr lang="en-GB"/>
          </a:p>
        </p:txBody>
      </p:sp>
    </p:spTree>
    <p:extLst>
      <p:ext uri="{BB962C8B-B14F-4D97-AF65-F5344CB8AC3E}">
        <p14:creationId xmlns:p14="http://schemas.microsoft.com/office/powerpoint/2010/main" val="274226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to be a back to back homework sheet to go with the next slide.</a:t>
            </a:r>
          </a:p>
        </p:txBody>
      </p:sp>
      <p:sp>
        <p:nvSpPr>
          <p:cNvPr id="4" name="Slide Number Placeholder 3"/>
          <p:cNvSpPr>
            <a:spLocks noGrp="1"/>
          </p:cNvSpPr>
          <p:nvPr>
            <p:ph type="sldNum" sz="quarter" idx="10"/>
          </p:nvPr>
        </p:nvSpPr>
        <p:spPr/>
        <p:txBody>
          <a:bodyPr/>
          <a:lstStyle/>
          <a:p>
            <a:fld id="{CC608ED5-3515-407B-A074-89B3793B01BD}" type="slidenum">
              <a:rPr lang="en-GB" smtClean="0"/>
              <a:t>26</a:t>
            </a:fld>
            <a:endParaRPr lang="en-GB"/>
          </a:p>
        </p:txBody>
      </p:sp>
    </p:spTree>
    <p:extLst>
      <p:ext uri="{BB962C8B-B14F-4D97-AF65-F5344CB8AC3E}">
        <p14:creationId xmlns:p14="http://schemas.microsoft.com/office/powerpoint/2010/main" val="143313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E3B948-C09A-4CE1-8014-C0B04D7CF3CF}"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112349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E3B948-C09A-4CE1-8014-C0B04D7CF3CF}"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168952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E3B948-C09A-4CE1-8014-C0B04D7CF3CF}"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308019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E3B948-C09A-4CE1-8014-C0B04D7CF3CF}"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96972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E3B948-C09A-4CE1-8014-C0B04D7CF3CF}"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155469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E3B948-C09A-4CE1-8014-C0B04D7CF3CF}"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359167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E3B948-C09A-4CE1-8014-C0B04D7CF3CF}" type="datetimeFigureOut">
              <a:rPr lang="en-GB" smtClean="0"/>
              <a:t>27/08/2021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232544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E3B948-C09A-4CE1-8014-C0B04D7CF3CF}" type="datetimeFigureOut">
              <a:rPr lang="en-GB" smtClean="0"/>
              <a:t>27/08/2021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266378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3B948-C09A-4CE1-8014-C0B04D7CF3CF}" type="datetimeFigureOut">
              <a:rPr lang="en-GB" smtClean="0"/>
              <a:t>27/08/2021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46421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E3B948-C09A-4CE1-8014-C0B04D7CF3CF}"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230582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E3B948-C09A-4CE1-8014-C0B04D7CF3CF}"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3EF480-4ACD-4F33-A7E3-209F83139391}" type="slidenum">
              <a:rPr lang="en-GB" smtClean="0"/>
              <a:t>‹#›</a:t>
            </a:fld>
            <a:endParaRPr lang="en-GB"/>
          </a:p>
        </p:txBody>
      </p:sp>
    </p:spTree>
    <p:extLst>
      <p:ext uri="{BB962C8B-B14F-4D97-AF65-F5344CB8AC3E}">
        <p14:creationId xmlns:p14="http://schemas.microsoft.com/office/powerpoint/2010/main" val="185782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3B948-C09A-4CE1-8014-C0B04D7CF3CF}" type="datetimeFigureOut">
              <a:rPr lang="en-GB" smtClean="0"/>
              <a:t>27/08/2021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EF480-4ACD-4F33-A7E3-209F83139391}" type="slidenum">
              <a:rPr lang="en-GB" smtClean="0"/>
              <a:t>‹#›</a:t>
            </a:fld>
            <a:endParaRPr lang="en-GB"/>
          </a:p>
        </p:txBody>
      </p:sp>
    </p:spTree>
    <p:extLst>
      <p:ext uri="{BB962C8B-B14F-4D97-AF65-F5344CB8AC3E}">
        <p14:creationId xmlns:p14="http://schemas.microsoft.com/office/powerpoint/2010/main" val="215960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8.jpeg"/><Relationship Id="rId5" Type="http://schemas.microsoft.com/office/2007/relationships/hdphoto" Target="../media/hdphoto29.wdp"/><Relationship Id="rId10" Type="http://schemas.openxmlformats.org/officeDocument/2006/relationships/image" Target="../media/image20.png"/><Relationship Id="rId4" Type="http://schemas.openxmlformats.org/officeDocument/2006/relationships/image" Target="../media/image54.png"/><Relationship Id="rId9" Type="http://schemas.openxmlformats.org/officeDocument/2006/relationships/image" Target="../media/image57.jpeg"/></Relationships>
</file>

<file path=ppt/slides/_rels/slide13.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64.png"/><Relationship Id="rId1" Type="http://schemas.openxmlformats.org/officeDocument/2006/relationships/slideLayout" Target="../slideLayouts/slideLayout1.xml"/><Relationship Id="rId6" Type="http://schemas.microsoft.com/office/2007/relationships/hdphoto" Target="../media/hdphoto33.wdp"/><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microsoft.com/office/2007/relationships/hdphoto" Target="../media/hdphoto34.wdp"/></Relationships>
</file>

<file path=ppt/slides/_rels/slide1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microsoft.com/office/2007/relationships/hdphoto" Target="../media/hdphoto35.wdp"/><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xml"/><Relationship Id="rId6" Type="http://schemas.microsoft.com/office/2007/relationships/hdphoto" Target="../media/hdphoto36.wdp"/><Relationship Id="rId11" Type="http://schemas.microsoft.com/office/2007/relationships/hdphoto" Target="../media/hdphoto37.wdp"/><Relationship Id="rId5" Type="http://schemas.openxmlformats.org/officeDocument/2006/relationships/image" Target="../media/image77.pn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6.gif"/><Relationship Id="rId9" Type="http://schemas.openxmlformats.org/officeDocument/2006/relationships/image" Target="../media/image80.png"/><Relationship Id="rId1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microsoft.com/office/2007/relationships/hdphoto" Target="../media/hdphoto35.wdp"/><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xml"/><Relationship Id="rId6" Type="http://schemas.microsoft.com/office/2007/relationships/hdphoto" Target="../media/hdphoto36.wdp"/><Relationship Id="rId11" Type="http://schemas.microsoft.com/office/2007/relationships/hdphoto" Target="../media/hdphoto37.wdp"/><Relationship Id="rId5" Type="http://schemas.openxmlformats.org/officeDocument/2006/relationships/image" Target="../media/image77.pn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6.gif"/><Relationship Id="rId9" Type="http://schemas.openxmlformats.org/officeDocument/2006/relationships/image" Target="../media/image80.pn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hdphoto" Target="../media/hdphoto38.wdp"/><Relationship Id="rId7" Type="http://schemas.openxmlformats.org/officeDocument/2006/relationships/image" Target="../media/image93.jpe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2.jpeg"/><Relationship Id="rId11" Type="http://schemas.openxmlformats.org/officeDocument/2006/relationships/image" Target="../media/image96.pn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png"/><Relationship Id="rId9" Type="http://schemas.microsoft.com/office/2007/relationships/hdphoto" Target="../media/hdphoto39.wdp"/></Relationships>
</file>

<file path=ppt/slides/_rels/slide2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xml"/><Relationship Id="rId4" Type="http://schemas.microsoft.com/office/2007/relationships/hdphoto" Target="../media/hdphoto41.wdp"/></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09.jpe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0.png"/><Relationship Id="rId18" Type="http://schemas.microsoft.com/office/2007/relationships/hdphoto" Target="../media/hdphoto10.wdp"/><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7.png"/><Relationship Id="rId12" Type="http://schemas.microsoft.com/office/2007/relationships/hdphoto" Target="../media/hdphoto7.wdp"/><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9.png"/><Relationship Id="rId24"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10" Type="http://schemas.microsoft.com/office/2007/relationships/hdphoto" Target="../media/hdphoto6.wdp"/><Relationship Id="rId19"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8.png"/><Relationship Id="rId14" Type="http://schemas.microsoft.com/office/2007/relationships/hdphoto" Target="../media/hdphoto8.wdp"/><Relationship Id="rId22" Type="http://schemas.microsoft.com/office/2007/relationships/hdphoto" Target="../media/hdphoto12.wdp"/></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gif"/></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jpeg"/><Relationship Id="rId2"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png"/><Relationship Id="rId4" Type="http://schemas.microsoft.com/office/2007/relationships/hdphoto" Target="../media/hdphoto43.wdp"/></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0.png"/><Relationship Id="rId7" Type="http://schemas.openxmlformats.org/officeDocument/2006/relationships/image" Target="../media/image122.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 Id="rId9" Type="http://schemas.microsoft.com/office/2007/relationships/hdphoto" Target="../media/hdphoto44.wdp"/></Relationships>
</file>

<file path=ppt/slides/_rels/slide33.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xml"/><Relationship Id="rId5" Type="http://schemas.openxmlformats.org/officeDocument/2006/relationships/image" Target="../media/image127.png"/><Relationship Id="rId4" Type="http://schemas.microsoft.com/office/2007/relationships/hdphoto" Target="../media/hdphoto46.wdp"/></Relationships>
</file>

<file path=ppt/slides/_rels/slide3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6.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8.wdp"/><Relationship Id="rId7" Type="http://schemas.microsoft.com/office/2007/relationships/hdphoto" Target="../media/hdphoto19.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gif"/><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22.wdp"/><Relationship Id="rId10" Type="http://schemas.microsoft.com/office/2007/relationships/hdphoto" Target="../media/hdphoto24.wdp"/><Relationship Id="rId4" Type="http://schemas.openxmlformats.org/officeDocument/2006/relationships/image" Target="../media/image35.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25.wdp"/><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26.wdp"/><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4.jpeg"/><Relationship Id="rId5" Type="http://schemas.microsoft.com/office/2007/relationships/hdphoto" Target="../media/hdphoto27.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15082" t="22120" r="16685" b="9040"/>
          <a:stretch/>
        </p:blipFill>
        <p:spPr>
          <a:xfrm>
            <a:off x="141402" y="113120"/>
            <a:ext cx="11943761" cy="667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342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l="6866" t="42862" r="62144" b="49247"/>
          <a:stretch/>
        </p:blipFill>
        <p:spPr>
          <a:xfrm>
            <a:off x="2559588" y="197226"/>
            <a:ext cx="3379694" cy="48409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92045685"/>
              </p:ext>
            </p:extLst>
          </p:nvPr>
        </p:nvGraphicFramePr>
        <p:xfrm>
          <a:off x="194235" y="742021"/>
          <a:ext cx="8128000" cy="3471102"/>
        </p:xfrm>
        <a:graphic>
          <a:graphicData uri="http://schemas.openxmlformats.org/drawingml/2006/table">
            <a:tbl>
              <a:tblPr firstRow="1" bandRow="1">
                <a:tableStyleId>{5C22544A-7EE6-4342-B048-85BDC9FD1C3A}</a:tableStyleId>
              </a:tblPr>
              <a:tblGrid>
                <a:gridCol w="3956424">
                  <a:extLst>
                    <a:ext uri="{9D8B030D-6E8A-4147-A177-3AD203B41FA5}">
                      <a16:colId xmlns:a16="http://schemas.microsoft.com/office/drawing/2014/main" val="753083473"/>
                    </a:ext>
                  </a:extLst>
                </a:gridCol>
                <a:gridCol w="4171576">
                  <a:extLst>
                    <a:ext uri="{9D8B030D-6E8A-4147-A177-3AD203B41FA5}">
                      <a16:colId xmlns:a16="http://schemas.microsoft.com/office/drawing/2014/main" val="20351661"/>
                    </a:ext>
                  </a:extLst>
                </a:gridCol>
              </a:tblGrid>
              <a:tr h="385678">
                <a:tc>
                  <a:txBody>
                    <a:bodyPr/>
                    <a:lstStyle/>
                    <a:p>
                      <a:r>
                        <a:rPr lang="en-GB" sz="1400" dirty="0">
                          <a:solidFill>
                            <a:schemeClr val="tx1"/>
                          </a:solidFill>
                        </a:rPr>
                        <a:t>What caused change in the</a:t>
                      </a:r>
                      <a:r>
                        <a:rPr lang="en-GB" sz="1400" baseline="0" dirty="0">
                          <a:solidFill>
                            <a:schemeClr val="tx1"/>
                          </a:solidFill>
                        </a:rPr>
                        <a:t> period</a:t>
                      </a:r>
                      <a:r>
                        <a:rPr lang="en-GB" sz="1400" dirty="0">
                          <a:solidFill>
                            <a:schemeClr val="tx1"/>
                          </a:solidFill>
                        </a:rPr>
                        <a:t> c.1000 –</a:t>
                      </a:r>
                      <a:r>
                        <a:rPr lang="en-GB" sz="1400" baseline="0" dirty="0">
                          <a:solidFill>
                            <a:schemeClr val="tx1"/>
                          </a:solidFill>
                        </a:rPr>
                        <a:t> c.1500</a:t>
                      </a:r>
                      <a:r>
                        <a:rPr lang="en-GB"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172536"/>
                  </a:ext>
                </a:extLst>
              </a:tr>
              <a:tr h="385678">
                <a:tc>
                  <a:txBody>
                    <a:bodyPr/>
                    <a:lstStyle/>
                    <a:p>
                      <a:r>
                        <a:rPr lang="en-GB" sz="1400" b="1" dirty="0">
                          <a:solidFill>
                            <a:schemeClr val="tx1"/>
                          </a:solidFill>
                        </a:rPr>
                        <a:t>Key individuals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8909969"/>
                  </a:ext>
                </a:extLst>
              </a:tr>
              <a:tr h="385678">
                <a:tc>
                  <a:txBody>
                    <a:bodyPr/>
                    <a:lstStyle/>
                    <a:p>
                      <a:r>
                        <a:rPr lang="en-GB" sz="1400" b="1" dirty="0">
                          <a:solidFill>
                            <a:schemeClr val="tx1"/>
                          </a:solidFill>
                        </a:rPr>
                        <a:t>Monarchy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815561"/>
                  </a:ext>
                </a:extLst>
              </a:tr>
              <a:tr h="385678">
                <a:tc>
                  <a:txBody>
                    <a:bodyPr/>
                    <a:lstStyle/>
                    <a:p>
                      <a:r>
                        <a:rPr lang="en-GB" sz="1400" b="1" dirty="0">
                          <a:solidFill>
                            <a:schemeClr val="tx1"/>
                          </a:solidFill>
                        </a:rPr>
                        <a:t>Politics/government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8652"/>
                  </a:ext>
                </a:extLst>
              </a:tr>
              <a:tr h="385678">
                <a:tc>
                  <a:txBody>
                    <a:bodyPr/>
                    <a:lstStyle/>
                    <a:p>
                      <a:r>
                        <a:rPr lang="en-GB" sz="1400" b="1" dirty="0">
                          <a:solidFill>
                            <a:schemeClr val="tx1"/>
                          </a:solidFill>
                        </a:rPr>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478645"/>
                  </a:ext>
                </a:extLst>
              </a:tr>
              <a:tr h="385678">
                <a:tc>
                  <a:txBody>
                    <a:bodyPr/>
                    <a:lstStyle/>
                    <a:p>
                      <a:r>
                        <a:rPr lang="en-GB" sz="1400" b="1" dirty="0">
                          <a:solidFill>
                            <a:schemeClr val="tx1"/>
                          </a:solidFill>
                        </a:rPr>
                        <a:t>Society/attitudes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460712"/>
                  </a:ext>
                </a:extLst>
              </a:tr>
              <a:tr h="385678">
                <a:tc>
                  <a:txBody>
                    <a:bodyPr/>
                    <a:lstStyle/>
                    <a:p>
                      <a:r>
                        <a:rPr lang="en-GB" sz="1400" b="1" dirty="0">
                          <a:solidFill>
                            <a:schemeClr val="tx1"/>
                          </a:solidFill>
                        </a:rPr>
                        <a:t>Economy/trade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401196"/>
                  </a:ext>
                </a:extLst>
              </a:tr>
              <a:tr h="385678">
                <a:tc>
                  <a:txBody>
                    <a:bodyPr/>
                    <a:lstStyle/>
                    <a:p>
                      <a:r>
                        <a:rPr lang="en-GB" sz="1400" b="1" dirty="0">
                          <a:solidFill>
                            <a:schemeClr val="tx1"/>
                          </a:solidFill>
                        </a:rPr>
                        <a:t>Travel/immigration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5642449"/>
                  </a:ext>
                </a:extLst>
              </a:tr>
              <a:tr h="385678">
                <a:tc>
                  <a:txBody>
                    <a:bodyPr/>
                    <a:lstStyle/>
                    <a:p>
                      <a:r>
                        <a:rPr lang="en-GB" sz="1400" b="1" dirty="0">
                          <a:solidFill>
                            <a:schemeClr val="tx1"/>
                          </a:solidFill>
                        </a:rPr>
                        <a:t>Growth of towns &amp;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7409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79354422"/>
              </p:ext>
            </p:extLst>
          </p:nvPr>
        </p:nvGraphicFramePr>
        <p:xfrm>
          <a:off x="8409223" y="253957"/>
          <a:ext cx="3621518" cy="2604827"/>
        </p:xfrm>
        <a:graphic>
          <a:graphicData uri="http://schemas.openxmlformats.org/drawingml/2006/table">
            <a:tbl>
              <a:tblPr firstRow="1" bandRow="1">
                <a:tableStyleId>{5C22544A-7EE6-4342-B048-85BDC9FD1C3A}</a:tableStyleId>
              </a:tblPr>
              <a:tblGrid>
                <a:gridCol w="1039577">
                  <a:extLst>
                    <a:ext uri="{9D8B030D-6E8A-4147-A177-3AD203B41FA5}">
                      <a16:colId xmlns:a16="http://schemas.microsoft.com/office/drawing/2014/main" val="2294913795"/>
                    </a:ext>
                  </a:extLst>
                </a:gridCol>
                <a:gridCol w="2581941">
                  <a:extLst>
                    <a:ext uri="{9D8B030D-6E8A-4147-A177-3AD203B41FA5}">
                      <a16:colId xmlns:a16="http://schemas.microsoft.com/office/drawing/2014/main" val="960373245"/>
                    </a:ext>
                  </a:extLst>
                </a:gridCol>
              </a:tblGrid>
              <a:tr h="448541">
                <a:tc>
                  <a:txBody>
                    <a:bodyPr/>
                    <a:lstStyle/>
                    <a:p>
                      <a:r>
                        <a:rPr lang="en-GB" sz="1200" dirty="0">
                          <a:solidFill>
                            <a:schemeClr val="tx1"/>
                          </a:solidFill>
                        </a:rPr>
                        <a:t>Key Terms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1000-1500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718762">
                <a:tc>
                  <a:txBody>
                    <a:bodyPr/>
                    <a:lstStyle/>
                    <a:p>
                      <a:r>
                        <a:rPr lang="en-GB" sz="1200" b="1" dirty="0">
                          <a:solidFill>
                            <a:schemeClr val="tx1"/>
                          </a:solidFill>
                        </a:rPr>
                        <a:t>Crimes &amp;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718762">
                <a:tc>
                  <a:txBody>
                    <a:bodyPr/>
                    <a:lstStyle/>
                    <a:p>
                      <a:r>
                        <a:rPr lang="en-GB" sz="1200" b="1"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718762">
                <a:tc>
                  <a:txBody>
                    <a:bodyPr/>
                    <a:lstStyle/>
                    <a:p>
                      <a:r>
                        <a:rPr lang="en-GB" sz="1200" b="1" dirty="0">
                          <a:solidFill>
                            <a:schemeClr val="tx1"/>
                          </a:solidFill>
                        </a:rPr>
                        <a:t>Punishments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740466638"/>
              </p:ext>
            </p:extLst>
          </p:nvPr>
        </p:nvGraphicFramePr>
        <p:xfrm>
          <a:off x="194235" y="4264860"/>
          <a:ext cx="8059036" cy="2445899"/>
        </p:xfrm>
        <a:graphic>
          <a:graphicData uri="http://schemas.openxmlformats.org/drawingml/2006/table">
            <a:tbl>
              <a:tblPr firstRow="1" bandRow="1">
                <a:tableStyleId>{5C22544A-7EE6-4342-B048-85BDC9FD1C3A}</a:tableStyleId>
              </a:tblPr>
              <a:tblGrid>
                <a:gridCol w="927555">
                  <a:extLst>
                    <a:ext uri="{9D8B030D-6E8A-4147-A177-3AD203B41FA5}">
                      <a16:colId xmlns:a16="http://schemas.microsoft.com/office/drawing/2014/main" val="1419397756"/>
                    </a:ext>
                  </a:extLst>
                </a:gridCol>
                <a:gridCol w="2356701">
                  <a:extLst>
                    <a:ext uri="{9D8B030D-6E8A-4147-A177-3AD203B41FA5}">
                      <a16:colId xmlns:a16="http://schemas.microsoft.com/office/drawing/2014/main" val="3458456444"/>
                    </a:ext>
                  </a:extLst>
                </a:gridCol>
                <a:gridCol w="2498103">
                  <a:extLst>
                    <a:ext uri="{9D8B030D-6E8A-4147-A177-3AD203B41FA5}">
                      <a16:colId xmlns:a16="http://schemas.microsoft.com/office/drawing/2014/main" val="2737972814"/>
                    </a:ext>
                  </a:extLst>
                </a:gridCol>
                <a:gridCol w="2276677">
                  <a:extLst>
                    <a:ext uri="{9D8B030D-6E8A-4147-A177-3AD203B41FA5}">
                      <a16:colId xmlns:a16="http://schemas.microsoft.com/office/drawing/2014/main" val="3711190095"/>
                    </a:ext>
                  </a:extLst>
                </a:gridCol>
              </a:tblGrid>
              <a:tr h="416279">
                <a:tc>
                  <a:txBody>
                    <a:bodyPr/>
                    <a:lstStyle/>
                    <a:p>
                      <a:pPr algn="ctr"/>
                      <a:r>
                        <a:rPr lang="en-GB" sz="1200" dirty="0">
                          <a:solidFill>
                            <a:schemeClr val="tx1"/>
                          </a:solidFill>
                        </a:rPr>
                        <a:t>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Anglo-Saxon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Norman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Later Medieval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676540">
                <a:tc>
                  <a:txBody>
                    <a:bodyPr/>
                    <a:lstStyle/>
                    <a:p>
                      <a:pPr algn="ctr"/>
                      <a:r>
                        <a:rPr lang="en-GB" sz="1100" dirty="0">
                          <a:solidFill>
                            <a:schemeClr val="tx1"/>
                          </a:solidFill>
                        </a:rPr>
                        <a:t>Crimes and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676540">
                <a:tc>
                  <a:txBody>
                    <a:bodyPr/>
                    <a:lstStyle/>
                    <a:p>
                      <a:pPr algn="ctr"/>
                      <a:r>
                        <a:rPr lang="en-GB" sz="1100"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676540">
                <a:tc>
                  <a:txBody>
                    <a:bodyPr/>
                    <a:lstStyle/>
                    <a:p>
                      <a:pPr algn="ctr"/>
                      <a:r>
                        <a:rPr lang="en-GB" sz="1100" dirty="0">
                          <a:solidFill>
                            <a:schemeClr val="tx1"/>
                          </a:solidFill>
                        </a:rPr>
                        <a:t>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pic>
        <p:nvPicPr>
          <p:cNvPr id="2054"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8210979" y="3203740"/>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786504" y="3206977"/>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92876" y="320124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9560912"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8307443"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746344" y="434276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85454"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8292518"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815471" y="55284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clrChange>
              <a:clrFrom>
                <a:srgbClr val="FFFFFF"/>
              </a:clrFrom>
              <a:clrTo>
                <a:srgbClr val="FFFFFF">
                  <a:alpha val="0"/>
                </a:srgbClr>
              </a:clrTo>
            </a:clrChange>
          </a:blip>
          <a:srcRect l="6538" t="55142" r="60196" b="37102"/>
          <a:stretch/>
        </p:blipFill>
        <p:spPr>
          <a:xfrm>
            <a:off x="8624088" y="2858785"/>
            <a:ext cx="3281083" cy="430307"/>
          </a:xfrm>
          <a:prstGeom prst="rect">
            <a:avLst/>
          </a:prstGeom>
        </p:spPr>
      </p:pic>
    </p:spTree>
    <p:extLst>
      <p:ext uri="{BB962C8B-B14F-4D97-AF65-F5344CB8AC3E}">
        <p14:creationId xmlns:p14="http://schemas.microsoft.com/office/powerpoint/2010/main" val="4028703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6917" t="43155" r="45333" b="49817"/>
          <a:stretch/>
        </p:blipFill>
        <p:spPr>
          <a:xfrm>
            <a:off x="201705" y="166144"/>
            <a:ext cx="7088752" cy="45679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72485630"/>
              </p:ext>
            </p:extLst>
          </p:nvPr>
        </p:nvGraphicFramePr>
        <p:xfrm>
          <a:off x="201705" y="652560"/>
          <a:ext cx="11797554" cy="6065520"/>
        </p:xfrm>
        <a:graphic>
          <a:graphicData uri="http://schemas.openxmlformats.org/drawingml/2006/table">
            <a:tbl>
              <a:tblPr firstRow="1" bandRow="1">
                <a:tableStyleId>{5C22544A-7EE6-4342-B048-85BDC9FD1C3A}</a:tableStyleId>
              </a:tblPr>
              <a:tblGrid>
                <a:gridCol w="3932518">
                  <a:extLst>
                    <a:ext uri="{9D8B030D-6E8A-4147-A177-3AD203B41FA5}">
                      <a16:colId xmlns:a16="http://schemas.microsoft.com/office/drawing/2014/main" val="481953861"/>
                    </a:ext>
                  </a:extLst>
                </a:gridCol>
                <a:gridCol w="3727824">
                  <a:extLst>
                    <a:ext uri="{9D8B030D-6E8A-4147-A177-3AD203B41FA5}">
                      <a16:colId xmlns:a16="http://schemas.microsoft.com/office/drawing/2014/main" val="3205789584"/>
                    </a:ext>
                  </a:extLst>
                </a:gridCol>
                <a:gridCol w="4137212">
                  <a:extLst>
                    <a:ext uri="{9D8B030D-6E8A-4147-A177-3AD203B41FA5}">
                      <a16:colId xmlns:a16="http://schemas.microsoft.com/office/drawing/2014/main" val="4221034795"/>
                    </a:ext>
                  </a:extLst>
                </a:gridCol>
              </a:tblGrid>
              <a:tr h="152399">
                <a:tc>
                  <a:txBody>
                    <a:bodyPr/>
                    <a:lstStyle/>
                    <a:p>
                      <a:pPr algn="ctr"/>
                      <a:r>
                        <a:rPr lang="en-GB" sz="1400" dirty="0">
                          <a:solidFill>
                            <a:schemeClr val="tx1"/>
                          </a:solidFill>
                        </a:rPr>
                        <a:t>Explain one similarity/difference…[4]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Explain why…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How far do you agree…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68036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punishments before the Norman Conquest</a:t>
                      </a:r>
                      <a:r>
                        <a:rPr lang="en-GB" sz="1200" baseline="0" dirty="0"/>
                        <a:t> were </a:t>
                      </a:r>
                      <a:r>
                        <a:rPr lang="en-GB" sz="1200" b="1" baseline="0" dirty="0"/>
                        <a:t>different</a:t>
                      </a:r>
                      <a:r>
                        <a:rPr lang="en-GB" sz="1200" baseline="0" dirty="0"/>
                        <a:t> after the Norman conquest.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punishments before the Norman Conquest</a:t>
                      </a:r>
                      <a:r>
                        <a:rPr lang="en-GB" sz="1200" baseline="0" dirty="0"/>
                        <a:t> were </a:t>
                      </a:r>
                      <a:r>
                        <a:rPr lang="en-GB" sz="1200" b="1" baseline="0" dirty="0"/>
                        <a:t>similar</a:t>
                      </a:r>
                      <a:r>
                        <a:rPr lang="en-GB" sz="1200" baseline="0" dirty="0"/>
                        <a:t> after the Norman conquest.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law enforcement before 1066 </a:t>
                      </a:r>
                      <a:r>
                        <a:rPr lang="en-GB" sz="1200" baseline="0" dirty="0"/>
                        <a:t>was </a:t>
                      </a:r>
                      <a:r>
                        <a:rPr lang="en-GB" sz="1200" b="1" baseline="0" dirty="0"/>
                        <a:t>different</a:t>
                      </a:r>
                      <a:r>
                        <a:rPr lang="en-GB" sz="1200" baseline="0" dirty="0"/>
                        <a:t> after 1066. [4]</a:t>
                      </a: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law enforcement before 1066 </a:t>
                      </a:r>
                      <a:r>
                        <a:rPr lang="en-GB" sz="1200" baseline="0" dirty="0"/>
                        <a:t>was </a:t>
                      </a:r>
                      <a:r>
                        <a:rPr lang="en-GB" sz="1200" b="1" baseline="0" dirty="0"/>
                        <a:t>similar</a:t>
                      </a:r>
                      <a:r>
                        <a:rPr lang="en-GB" sz="1200" baseline="0" dirty="0"/>
                        <a:t> in later Medieval England.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crime in Anglo-Saxon England were </a:t>
                      </a:r>
                      <a:r>
                        <a:rPr lang="en-GB" sz="1200" b="1" baseline="0" dirty="0"/>
                        <a:t>different</a:t>
                      </a:r>
                      <a:r>
                        <a:rPr lang="en-GB" sz="1200" baseline="0" dirty="0"/>
                        <a:t> after the Norman Conquest.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crime in Anglo-Saxon England were </a:t>
                      </a:r>
                      <a:r>
                        <a:rPr lang="en-GB" sz="1200" b="1" baseline="0" dirty="0"/>
                        <a:t>similar</a:t>
                      </a:r>
                      <a:r>
                        <a:rPr lang="en-GB" sz="1200" baseline="0" dirty="0"/>
                        <a:t> after the Norman Conquest.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Explain why ‘trial by ordeal’ was used between c.1000 – c.1200.</a:t>
                      </a:r>
                      <a:r>
                        <a:rPr lang="en-GB" sz="1200" dirty="0"/>
                        <a:t> </a:t>
                      </a:r>
                    </a:p>
                    <a:p>
                      <a:r>
                        <a:rPr lang="en-GB" sz="1200" dirty="0"/>
                        <a:t>You may use the following information in your answer:</a:t>
                      </a:r>
                    </a:p>
                    <a:p>
                      <a:pPr marL="285750" indent="-285750">
                        <a:buFont typeface="Arial" panose="020B0604020202020204" pitchFamily="34" charset="0"/>
                        <a:buChar char="•"/>
                      </a:pPr>
                      <a:r>
                        <a:rPr lang="en-GB" sz="1200" dirty="0"/>
                        <a:t>Trial by hot iron</a:t>
                      </a:r>
                    </a:p>
                    <a:p>
                      <a:pPr marL="285750" indent="-285750">
                        <a:buFont typeface="Arial" panose="020B0604020202020204" pitchFamily="34" charset="0"/>
                        <a:buChar char="•"/>
                      </a:pPr>
                      <a:r>
                        <a:rPr lang="en-GB" sz="1200" dirty="0"/>
                        <a:t>Religion</a:t>
                      </a:r>
                    </a:p>
                    <a:p>
                      <a:r>
                        <a:rPr lang="en-GB" sz="1200" dirty="0"/>
                        <a:t>You </a:t>
                      </a:r>
                      <a:r>
                        <a:rPr lang="en-GB" sz="1200" b="1" dirty="0"/>
                        <a:t>must </a:t>
                      </a:r>
                      <a:r>
                        <a:rPr lang="en-GB" sz="1200" dirty="0"/>
                        <a:t>also use information of your own. [12]</a:t>
                      </a:r>
                    </a:p>
                    <a:p>
                      <a:endParaRPr lang="en-GB" sz="1200" dirty="0"/>
                    </a:p>
                    <a:p>
                      <a:r>
                        <a:rPr lang="en-GB" sz="1200" dirty="0"/>
                        <a:t>Explain</a:t>
                      </a:r>
                      <a:r>
                        <a:rPr lang="en-GB" sz="1200" baseline="0" dirty="0"/>
                        <a:t> why the Normans made changes to crime and punishment after 1066.</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The Forest Laws</a:t>
                      </a:r>
                    </a:p>
                    <a:p>
                      <a:pPr marL="285750" indent="-285750">
                        <a:buFont typeface="Arial" panose="020B0604020202020204" pitchFamily="34" charset="0"/>
                        <a:buChar char="•"/>
                      </a:pPr>
                      <a:r>
                        <a:rPr lang="en-GB" sz="1200" dirty="0"/>
                        <a:t>The</a:t>
                      </a:r>
                      <a:r>
                        <a:rPr lang="en-GB" sz="1200" baseline="0" dirty="0"/>
                        <a:t> Murdrum Fine</a:t>
                      </a:r>
                      <a:endParaRPr lang="en-GB" sz="1200" dirty="0"/>
                    </a:p>
                    <a:p>
                      <a:r>
                        <a:rPr lang="en-GB" sz="1200" dirty="0"/>
                        <a:t>You </a:t>
                      </a:r>
                      <a:r>
                        <a:rPr lang="en-GB" sz="1200" b="1" dirty="0"/>
                        <a:t>must </a:t>
                      </a:r>
                      <a:r>
                        <a:rPr lang="en-GB" sz="1200" dirty="0"/>
                        <a:t>also use information of your own. [12]</a:t>
                      </a:r>
                    </a:p>
                    <a:p>
                      <a:endParaRPr lang="en-GB" sz="1200" dirty="0"/>
                    </a:p>
                    <a:p>
                      <a:r>
                        <a:rPr lang="en-GB" sz="1200" dirty="0"/>
                        <a:t>Explain why methods of law enforcement </a:t>
                      </a:r>
                      <a:r>
                        <a:rPr lang="en-GB" sz="1200" baseline="0" dirty="0"/>
                        <a:t>changed between c.1000 and c.1400.</a:t>
                      </a:r>
                    </a:p>
                    <a:p>
                      <a:r>
                        <a:rPr lang="en-GB" sz="1200" dirty="0"/>
                        <a:t>You may use the following information in your answer:</a:t>
                      </a:r>
                    </a:p>
                    <a:p>
                      <a:pPr marL="285750" indent="-285750">
                        <a:buFont typeface="Arial" panose="020B0604020202020204" pitchFamily="34" charset="0"/>
                        <a:buChar char="•"/>
                      </a:pPr>
                      <a:r>
                        <a:rPr lang="en-GB" sz="1200" dirty="0"/>
                        <a:t>The growth of towns</a:t>
                      </a:r>
                    </a:p>
                    <a:p>
                      <a:pPr marL="285750" indent="-285750">
                        <a:buFont typeface="Arial" panose="020B0604020202020204" pitchFamily="34" charset="0"/>
                        <a:buChar char="•"/>
                      </a:pPr>
                      <a:r>
                        <a:rPr lang="en-GB" sz="1200" dirty="0"/>
                        <a:t>Religion</a:t>
                      </a:r>
                    </a:p>
                    <a:p>
                      <a:r>
                        <a:rPr lang="en-GB" sz="1200" dirty="0"/>
                        <a:t>You </a:t>
                      </a:r>
                      <a:r>
                        <a:rPr lang="en-GB" sz="1200" b="1" dirty="0"/>
                        <a:t>must </a:t>
                      </a:r>
                      <a:r>
                        <a:rPr lang="en-GB" sz="1200" dirty="0"/>
                        <a:t>also use information of your own. [12]</a:t>
                      </a:r>
                    </a:p>
                    <a:p>
                      <a:endParaRPr lang="en-GB" sz="1200" dirty="0"/>
                    </a:p>
                    <a:p>
                      <a:r>
                        <a:rPr lang="en-GB" sz="1200" dirty="0"/>
                        <a:t>Explain why methods of law enforcement </a:t>
                      </a:r>
                      <a:r>
                        <a:rPr lang="en-GB" sz="1200" baseline="0" dirty="0"/>
                        <a:t>changed between c.1000 and c.1400.</a:t>
                      </a:r>
                    </a:p>
                    <a:p>
                      <a:r>
                        <a:rPr lang="en-GB" sz="1200" dirty="0"/>
                        <a:t>You may use the following information in your answer:</a:t>
                      </a:r>
                    </a:p>
                    <a:p>
                      <a:pPr marL="285750" indent="-285750">
                        <a:buFont typeface="Arial" panose="020B0604020202020204" pitchFamily="34" charset="0"/>
                        <a:buChar char="•"/>
                      </a:pPr>
                      <a:r>
                        <a:rPr lang="en-GB" sz="1200" dirty="0"/>
                        <a:t>The growth of towns</a:t>
                      </a:r>
                    </a:p>
                    <a:p>
                      <a:pPr marL="285750" indent="-285750">
                        <a:buFont typeface="Arial" panose="020B0604020202020204" pitchFamily="34" charset="0"/>
                        <a:buChar char="•"/>
                      </a:pPr>
                      <a:r>
                        <a:rPr lang="en-GB" sz="1200" dirty="0"/>
                        <a:t>Collective responsibility</a:t>
                      </a:r>
                    </a:p>
                    <a:p>
                      <a:r>
                        <a:rPr lang="en-GB" sz="1200" dirty="0"/>
                        <a:t>You </a:t>
                      </a:r>
                      <a:r>
                        <a:rPr lang="en-GB" sz="1200" b="1" dirty="0"/>
                        <a:t>must </a:t>
                      </a:r>
                      <a:r>
                        <a:rPr lang="en-GB" sz="1200" dirty="0"/>
                        <a:t>also use information of your own. [12]</a:t>
                      </a:r>
                    </a:p>
                    <a:p>
                      <a:endParaRPr lang="en-GB" sz="1200" dirty="0"/>
                    </a:p>
                    <a:p>
                      <a:endParaRPr lang="en-GB" sz="1200" dirty="0"/>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a:t>
                      </a:r>
                      <a:r>
                        <a:rPr lang="en-GB" sz="1200" b="1" dirty="0"/>
                        <a:t>The Church was the most important factor influencing crime and punishment in the Medieval period</a:t>
                      </a:r>
                      <a:r>
                        <a:rPr lang="en-GB" sz="1200" dirty="0"/>
                        <a:t>’.  </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dirty="0"/>
                        <a:t>Church</a:t>
                      </a:r>
                      <a:r>
                        <a:rPr lang="en-GB" sz="1200" baseline="0" dirty="0"/>
                        <a:t> Courts</a:t>
                      </a:r>
                    </a:p>
                    <a:p>
                      <a:pPr marL="171450" indent="-171450">
                        <a:buFont typeface="Arial" panose="020B0604020202020204" pitchFamily="34" charset="0"/>
                        <a:buChar char="•"/>
                      </a:pPr>
                      <a:r>
                        <a:rPr lang="en-GB" sz="1200" baseline="0" dirty="0"/>
                        <a:t>The Norman Conquest</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In the Medieval period, c.1000 – 1400, the main purpose of punishment was as a deterrent</a:t>
                      </a:r>
                      <a:r>
                        <a:rPr lang="en-GB" sz="1200" dirty="0"/>
                        <a:t>’.</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Public hanging</a:t>
                      </a:r>
                    </a:p>
                    <a:p>
                      <a:pPr marL="171450" indent="-171450">
                        <a:buFont typeface="Arial" panose="020B0604020202020204" pitchFamily="34" charset="0"/>
                        <a:buChar char="•"/>
                      </a:pPr>
                      <a:r>
                        <a:rPr lang="en-GB" sz="1200" baseline="0" dirty="0"/>
                        <a:t>Church Courts</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Law Enforcement</a:t>
                      </a:r>
                      <a:r>
                        <a:rPr lang="en-GB" sz="1200" b="1" baseline="0" dirty="0"/>
                        <a:t> was the responsibility of the local community between c.1000 and c.1500</a:t>
                      </a:r>
                      <a:r>
                        <a:rPr lang="en-GB" sz="1200" baseline="0" dirty="0"/>
                        <a:t>’. </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Hue and Cry</a:t>
                      </a:r>
                    </a:p>
                    <a:p>
                      <a:pPr marL="171450" indent="-171450">
                        <a:buFont typeface="Arial" panose="020B0604020202020204" pitchFamily="34" charset="0"/>
                        <a:buChar char="•"/>
                      </a:pPr>
                      <a:r>
                        <a:rPr lang="en-GB" sz="1200" baseline="0" dirty="0"/>
                        <a:t>Justices of the Peace Act 1361</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William I’s Forest Laws were the most significant changes to crime after the Norman</a:t>
                      </a:r>
                      <a:r>
                        <a:rPr lang="en-GB" sz="1200" b="1" baseline="0" dirty="0"/>
                        <a:t> Conquest in 1066</a:t>
                      </a:r>
                      <a:r>
                        <a:rPr lang="en-GB" sz="1200" baseline="0" dirty="0"/>
                        <a:t>’.</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Poaching</a:t>
                      </a:r>
                    </a:p>
                    <a:p>
                      <a:pPr marL="171450" indent="-171450">
                        <a:buFont typeface="Arial" panose="020B0604020202020204" pitchFamily="34" charset="0"/>
                        <a:buChar char="•"/>
                      </a:pPr>
                      <a:r>
                        <a:rPr lang="en-GB" sz="1200" dirty="0"/>
                        <a:t>The Murdrum Fine</a:t>
                      </a:r>
                    </a:p>
                    <a:p>
                      <a:r>
                        <a:rPr lang="en-GB" sz="1200" dirty="0"/>
                        <a:t>You </a:t>
                      </a:r>
                      <a:r>
                        <a:rPr lang="en-GB" sz="1200" b="1" dirty="0"/>
                        <a:t>must</a:t>
                      </a:r>
                      <a:r>
                        <a:rPr lang="en-GB" sz="1200" dirty="0"/>
                        <a:t> also use information of your own.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177344"/>
                  </a:ext>
                </a:extLst>
              </a:tr>
            </a:tbl>
          </a:graphicData>
        </a:graphic>
      </p:graphicFrame>
      <p:sp>
        <p:nvSpPr>
          <p:cNvPr id="10" name="Rectangle 9"/>
          <p:cNvSpPr/>
          <p:nvPr/>
        </p:nvSpPr>
        <p:spPr>
          <a:xfrm>
            <a:off x="7853082" y="2384612"/>
            <a:ext cx="4146177" cy="1479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853082" y="3863788"/>
            <a:ext cx="4146177" cy="1479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23765" y="2223247"/>
            <a:ext cx="3729317" cy="12909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123765" y="3514165"/>
            <a:ext cx="3729317" cy="12909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23765" y="4805083"/>
            <a:ext cx="3729317" cy="12909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01705" y="95025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01705" y="149318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01705" y="2052635"/>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1705" y="2598361"/>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01705" y="3151932"/>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01705" y="3698778"/>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3">
            <a:clrChange>
              <a:clrFrom>
                <a:srgbClr val="FFFFFF"/>
              </a:clrFrom>
              <a:clrTo>
                <a:srgbClr val="FFFFFF">
                  <a:alpha val="0"/>
                </a:srgbClr>
              </a:clrTo>
            </a:clrChange>
          </a:blip>
          <a:srcRect l="6699" t="33307" r="74922" b="58525"/>
          <a:stretch/>
        </p:blipFill>
        <p:spPr>
          <a:xfrm>
            <a:off x="8735545" y="180029"/>
            <a:ext cx="2129679" cy="442913"/>
          </a:xfrm>
          <a:prstGeom prst="rect">
            <a:avLst/>
          </a:prstGeom>
        </p:spPr>
      </p:pic>
    </p:spTree>
    <p:extLst>
      <p:ext uri="{BB962C8B-B14F-4D97-AF65-F5344CB8AC3E}">
        <p14:creationId xmlns:p14="http://schemas.microsoft.com/office/powerpoint/2010/main" val="342382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494"/>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11: </a:t>
            </a:r>
            <a:r>
              <a:rPr lang="en-GB" dirty="0">
                <a:latin typeface="Berlin Sans FB Demi" panose="020E0802020502020306" pitchFamily="34" charset="0"/>
              </a:rPr>
              <a:t>1500-1700   Tudor and Stuart – New types of Crime.</a:t>
            </a:r>
          </a:p>
        </p:txBody>
      </p:sp>
      <p:sp>
        <p:nvSpPr>
          <p:cNvPr id="5" name="TextBox 4"/>
          <p:cNvSpPr txBox="1"/>
          <p:nvPr/>
        </p:nvSpPr>
        <p:spPr>
          <a:xfrm>
            <a:off x="2982873" y="365593"/>
            <a:ext cx="9045388" cy="615553"/>
          </a:xfrm>
          <a:prstGeom prst="rect">
            <a:avLst/>
          </a:prstGeom>
          <a:noFill/>
          <a:ln w="19050">
            <a:solidFill>
              <a:schemeClr val="tx1"/>
            </a:solidFill>
          </a:ln>
        </p:spPr>
        <p:txBody>
          <a:bodyPr wrap="square" rtlCol="0">
            <a:spAutoFit/>
          </a:bodyPr>
          <a:lstStyle/>
          <a:p>
            <a:r>
              <a:rPr lang="en-GB" sz="1200" b="1" dirty="0"/>
              <a:t>Background information: </a:t>
            </a:r>
          </a:p>
          <a:p>
            <a:r>
              <a:rPr lang="en-GB" sz="1100" dirty="0"/>
              <a:t>This period includes the rule of the Tudors &amp; Stuarts  in Britain.  There were many changes to society, religion and politics in this time, as well as key developments in trade and exploration.  All of these led to changes to law and order and the attitudes that ordinary people had towards crime.</a:t>
            </a:r>
          </a:p>
        </p:txBody>
      </p:sp>
      <p:sp>
        <p:nvSpPr>
          <p:cNvPr id="6" name="TextBox 5"/>
          <p:cNvSpPr txBox="1"/>
          <p:nvPr/>
        </p:nvSpPr>
        <p:spPr>
          <a:xfrm>
            <a:off x="96236" y="641566"/>
            <a:ext cx="2886636" cy="4324261"/>
          </a:xfrm>
          <a:prstGeom prst="rect">
            <a:avLst/>
          </a:prstGeom>
          <a:noFill/>
          <a:ln w="19050">
            <a:solidFill>
              <a:schemeClr val="tx1"/>
            </a:solidFill>
          </a:ln>
        </p:spPr>
        <p:txBody>
          <a:bodyPr wrap="square" rtlCol="0">
            <a:spAutoFit/>
          </a:bodyPr>
          <a:lstStyle/>
          <a:p>
            <a:pPr marL="171450" indent="-171450">
              <a:buFont typeface="Wingdings" panose="05000000000000000000" pitchFamily="2" charset="2"/>
              <a:buChar char="q"/>
            </a:pPr>
            <a:r>
              <a:rPr lang="en-GB" sz="1100" dirty="0"/>
              <a:t>By the 1500s, more people questioned the Christian religion and protested against some of the Catholic beliefs.  These people were called ‘</a:t>
            </a:r>
            <a:r>
              <a:rPr lang="en-GB" sz="1100" b="1" u="sng" dirty="0">
                <a:solidFill>
                  <a:srgbClr val="C00000"/>
                </a:solidFill>
              </a:rPr>
              <a:t>protest</a:t>
            </a:r>
            <a:r>
              <a:rPr lang="en-GB" sz="1100" b="1" dirty="0">
                <a:solidFill>
                  <a:srgbClr val="C00000"/>
                </a:solidFill>
              </a:rPr>
              <a:t>ants</a:t>
            </a:r>
            <a:r>
              <a:rPr lang="en-GB" sz="1100" dirty="0"/>
              <a:t>’ and led by a German priest, Martin Luther.  </a:t>
            </a:r>
          </a:p>
          <a:p>
            <a:pPr marL="171450" indent="-171450">
              <a:buFont typeface="Wingdings" panose="05000000000000000000" pitchFamily="2" charset="2"/>
              <a:buChar char="q"/>
            </a:pPr>
            <a:r>
              <a:rPr lang="en-GB" sz="1100" dirty="0"/>
              <a:t>They wanted the church to </a:t>
            </a:r>
            <a:r>
              <a:rPr lang="en-GB" sz="1100" b="1" dirty="0"/>
              <a:t>reform</a:t>
            </a:r>
            <a:r>
              <a:rPr lang="en-GB" sz="1100" dirty="0"/>
              <a:t> (change).  This change was known as the </a:t>
            </a:r>
            <a:r>
              <a:rPr lang="en-GB" sz="1100" b="1" dirty="0">
                <a:solidFill>
                  <a:srgbClr val="C00000"/>
                </a:solidFill>
              </a:rPr>
              <a:t>Reformation</a:t>
            </a:r>
            <a:r>
              <a:rPr lang="en-GB" sz="1100" dirty="0"/>
              <a:t>.  This created a divide between the traditional Catholic church and the ‘reformed’ Protestant church. </a:t>
            </a:r>
          </a:p>
          <a:p>
            <a:pPr marL="171450" indent="-171450">
              <a:buFont typeface="Wingdings" panose="05000000000000000000" pitchFamily="2" charset="2"/>
              <a:buChar char="q"/>
            </a:pPr>
            <a:r>
              <a:rPr lang="en-GB" sz="1100" dirty="0"/>
              <a:t>A person who committed heresy was known as a </a:t>
            </a:r>
            <a:r>
              <a:rPr lang="en-GB" sz="1100" b="1" dirty="0"/>
              <a:t>heretic</a:t>
            </a:r>
            <a:r>
              <a:rPr lang="en-GB" sz="1100" dirty="0"/>
              <a:t>.  Treason was a challenge to the authority of the ruler.  Anyone who challenged the ruler’s authority as the head of the Church of England would therefore be seen as committing heresy and treason. Put simply, a sudden change of monarch could result in a completely different set of laws about which religion to follow.</a:t>
            </a:r>
          </a:p>
          <a:p>
            <a:pPr marL="171450" indent="-171450">
              <a:buFont typeface="Wingdings" panose="05000000000000000000" pitchFamily="2" charset="2"/>
              <a:buChar char="q"/>
            </a:pPr>
            <a:r>
              <a:rPr lang="en-GB" sz="1100" dirty="0"/>
              <a:t>The main punishment for heresy was being </a:t>
            </a:r>
            <a:r>
              <a:rPr lang="en-GB" sz="1100" b="1" dirty="0"/>
              <a:t>burned at the stake</a:t>
            </a:r>
            <a:r>
              <a:rPr lang="en-GB" sz="1100" dirty="0"/>
              <a:t>. Not everyone accused of heresy was burned at the stake.  Many took the option to ‘</a:t>
            </a:r>
            <a:r>
              <a:rPr lang="en-GB" sz="1100" b="1" dirty="0"/>
              <a:t>recant</a:t>
            </a:r>
            <a:r>
              <a:rPr lang="en-GB" sz="1100" dirty="0"/>
              <a:t>’ – to make a public statement that you have changed your religious beliefs. </a:t>
            </a:r>
          </a:p>
        </p:txBody>
      </p:sp>
      <p:sp>
        <p:nvSpPr>
          <p:cNvPr id="8" name="TextBox 7"/>
          <p:cNvSpPr txBox="1"/>
          <p:nvPr/>
        </p:nvSpPr>
        <p:spPr>
          <a:xfrm>
            <a:off x="2982872" y="978878"/>
            <a:ext cx="4628163"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#2 - </a:t>
            </a:r>
            <a:r>
              <a:rPr lang="en-GB" sz="1200" b="1" dirty="0"/>
              <a:t>Vagabondage</a:t>
            </a:r>
            <a:endParaRPr lang="en-GB" sz="1200" dirty="0"/>
          </a:p>
        </p:txBody>
      </p:sp>
      <p:sp>
        <p:nvSpPr>
          <p:cNvPr id="9" name="TextBox 8"/>
          <p:cNvSpPr txBox="1"/>
          <p:nvPr/>
        </p:nvSpPr>
        <p:spPr>
          <a:xfrm>
            <a:off x="7603729" y="978877"/>
            <a:ext cx="4471590"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#3 – </a:t>
            </a:r>
            <a:r>
              <a:rPr lang="en-GB" sz="1200" b="1" dirty="0"/>
              <a:t>Poaching/trespassing</a:t>
            </a:r>
            <a:endParaRPr lang="en-GB" sz="1200" dirty="0"/>
          </a:p>
        </p:txBody>
      </p:sp>
      <p:sp>
        <p:nvSpPr>
          <p:cNvPr id="3" name="TextBox 2"/>
          <p:cNvSpPr txBox="1"/>
          <p:nvPr/>
        </p:nvSpPr>
        <p:spPr>
          <a:xfrm>
            <a:off x="2980047" y="1289972"/>
            <a:ext cx="4623682" cy="2123658"/>
          </a:xfrm>
          <a:prstGeom prst="rect">
            <a:avLst/>
          </a:prstGeom>
          <a:noFill/>
          <a:ln w="12700">
            <a:solidFill>
              <a:schemeClr val="tx1"/>
            </a:solidFill>
          </a:ln>
        </p:spPr>
        <p:txBody>
          <a:bodyPr wrap="square" rtlCol="0">
            <a:spAutoFit/>
          </a:bodyPr>
          <a:lstStyle/>
          <a:p>
            <a:r>
              <a:rPr lang="en-GB" sz="1100" dirty="0"/>
              <a:t>A bigger population, lower wages and higher prices led many to move into towns to find work.  Monasteries which had previously offered charity were closed down. Many remained jobless and were known as vagabonds or vagrants.  It was inevitable that many turned to crime as their only way to survive.  They were viewed as lazy there was no sympathy towards them.</a:t>
            </a:r>
          </a:p>
          <a:p>
            <a:pPr algn="ctr"/>
            <a:r>
              <a:rPr lang="en-GB" sz="1100" b="1" dirty="0"/>
              <a:t>NEW LAWS: </a:t>
            </a:r>
          </a:p>
          <a:p>
            <a:r>
              <a:rPr lang="en-GB" sz="1100" b="1" dirty="0"/>
              <a:t>The Vagrancy Act 1547 </a:t>
            </a:r>
            <a:r>
              <a:rPr lang="en-GB" sz="1100" dirty="0"/>
              <a:t>– Any vagabond without work to be punished.</a:t>
            </a:r>
          </a:p>
          <a:p>
            <a:r>
              <a:rPr lang="en-GB" sz="1100" b="1" dirty="0"/>
              <a:t>The Relief of the Poor Act 1597 </a:t>
            </a:r>
            <a:r>
              <a:rPr lang="en-GB" sz="1100" dirty="0"/>
              <a:t>– harsh corporal punishments such as whipping or branding as a deterrent to other vagrants.</a:t>
            </a:r>
          </a:p>
          <a:p>
            <a:r>
              <a:rPr lang="en-GB" sz="1100" b="1" dirty="0"/>
              <a:t>The Poor Law 1601 </a:t>
            </a:r>
            <a:r>
              <a:rPr lang="en-GB" sz="1100" dirty="0"/>
              <a:t>– Support known as ‘Poor Relief’ given to deserving poor such as the elderly and disabled.  Undeserving poor would send to new ‘Houses of Correction where they were forced to work.</a:t>
            </a:r>
          </a:p>
        </p:txBody>
      </p:sp>
      <p:sp>
        <p:nvSpPr>
          <p:cNvPr id="18" name="TextBox 17"/>
          <p:cNvSpPr txBox="1"/>
          <p:nvPr/>
        </p:nvSpPr>
        <p:spPr>
          <a:xfrm>
            <a:off x="96236" y="369458"/>
            <a:ext cx="2886636"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#1 – </a:t>
            </a:r>
            <a:r>
              <a:rPr lang="en-GB" sz="1200" b="1" dirty="0"/>
              <a:t>Heresy &amp; Treason</a:t>
            </a:r>
            <a:endParaRPr lang="en-GB" sz="1200" dirty="0"/>
          </a:p>
        </p:txBody>
      </p:sp>
      <p:sp>
        <p:nvSpPr>
          <p:cNvPr id="20" name="TextBox 19"/>
          <p:cNvSpPr txBox="1"/>
          <p:nvPr/>
        </p:nvSpPr>
        <p:spPr>
          <a:xfrm>
            <a:off x="8534399" y="5232650"/>
            <a:ext cx="3532093" cy="938719"/>
          </a:xfrm>
          <a:prstGeom prst="rect">
            <a:avLst/>
          </a:prstGeom>
          <a:solidFill>
            <a:schemeClr val="bg1"/>
          </a:solidFill>
          <a:ln w="12700">
            <a:solidFill>
              <a:schemeClr val="tx1"/>
            </a:solidFill>
          </a:ln>
        </p:spPr>
        <p:txBody>
          <a:bodyPr wrap="square" rtlCol="0">
            <a:spAutoFit/>
          </a:bodyPr>
          <a:lstStyle/>
          <a:p>
            <a:r>
              <a:rPr lang="en-GB" sz="1100" dirty="0"/>
              <a:t>Most believed that witchcraft existed and people could do harm to others with </a:t>
            </a:r>
            <a:r>
              <a:rPr lang="en-GB" sz="1100" b="1" dirty="0"/>
              <a:t>supernatural powers</a:t>
            </a:r>
            <a:r>
              <a:rPr lang="en-GB" sz="1100" dirty="0"/>
              <a:t>. The </a:t>
            </a:r>
            <a:r>
              <a:rPr lang="en-GB" sz="1100" b="1" dirty="0"/>
              <a:t>monarchs and the ordinary people </a:t>
            </a:r>
            <a:r>
              <a:rPr lang="en-GB" sz="1100" dirty="0"/>
              <a:t>worried about the effects of witchcraft and so attitudes caused laws to become even harsher against those suspected of witchcraft. </a:t>
            </a:r>
            <a:r>
              <a:rPr lang="en-GB" sz="1050" dirty="0"/>
              <a:t>see lesson15</a:t>
            </a:r>
          </a:p>
        </p:txBody>
      </p:sp>
      <p:sp>
        <p:nvSpPr>
          <p:cNvPr id="21" name="TextBox 20"/>
          <p:cNvSpPr txBox="1"/>
          <p:nvPr/>
        </p:nvSpPr>
        <p:spPr>
          <a:xfrm>
            <a:off x="7603729" y="1289972"/>
            <a:ext cx="4480418" cy="2123658"/>
          </a:xfrm>
          <a:prstGeom prst="rect">
            <a:avLst/>
          </a:prstGeom>
          <a:solidFill>
            <a:schemeClr val="bg1"/>
          </a:solidFill>
          <a:ln w="12700">
            <a:solidFill>
              <a:schemeClr val="tx1"/>
            </a:solidFill>
          </a:ln>
        </p:spPr>
        <p:txBody>
          <a:bodyPr wrap="square" rtlCol="0">
            <a:spAutoFit/>
          </a:bodyPr>
          <a:lstStyle/>
          <a:p>
            <a:r>
              <a:rPr lang="en-GB" sz="1100" dirty="0"/>
              <a:t>Like in Medieval England, those with land wanted to protect it from anyone using the land or stealing from it.  The rural poor were used to using ‘public land’ to hunt for food or firewood.  By the 1500s, more land owners were ‘enclosing’ the land (fencing it off) so they could use their land for themselves.  Sheep farming made a lot of profit for the wool trade and parks were created for the rich.  This made many of the rural poor struggle to survive. </a:t>
            </a:r>
          </a:p>
          <a:p>
            <a:pPr algn="ctr"/>
            <a:r>
              <a:rPr lang="en-GB" sz="1100" b="1" dirty="0"/>
              <a:t>NEW LAW:</a:t>
            </a:r>
          </a:p>
          <a:p>
            <a:r>
              <a:rPr lang="en-GB" sz="1100" b="1" dirty="0"/>
              <a:t>1671 Game Act </a:t>
            </a:r>
            <a:r>
              <a:rPr lang="en-GB" sz="1100" dirty="0"/>
              <a:t>made hunting for animals and fishing illegal on enclosed land.  This was a law that was seen as unfair and so it became a social crime. Poaching gangs were even formed in local villages. Of course the wealthier classes saw poaching as theft &amp; demanded harsh punishments.</a:t>
            </a:r>
          </a:p>
        </p:txBody>
      </p:sp>
      <p:sp>
        <p:nvSpPr>
          <p:cNvPr id="22" name="TextBox 21"/>
          <p:cNvSpPr txBox="1"/>
          <p:nvPr/>
        </p:nvSpPr>
        <p:spPr>
          <a:xfrm>
            <a:off x="2982872" y="3644899"/>
            <a:ext cx="3958186" cy="1277273"/>
          </a:xfrm>
          <a:prstGeom prst="rect">
            <a:avLst/>
          </a:prstGeom>
          <a:solidFill>
            <a:schemeClr val="bg1"/>
          </a:solidFill>
          <a:ln w="12700">
            <a:solidFill>
              <a:schemeClr val="tx1"/>
            </a:solidFill>
          </a:ln>
        </p:spPr>
        <p:txBody>
          <a:bodyPr wrap="square" rtlCol="0">
            <a:spAutoFit/>
          </a:bodyPr>
          <a:lstStyle/>
          <a:p>
            <a:r>
              <a:rPr lang="en-GB" sz="1100" dirty="0"/>
              <a:t>In the 1600s, the government made </a:t>
            </a:r>
            <a:r>
              <a:rPr lang="en-GB" sz="1100" b="1" dirty="0"/>
              <a:t>luxury goods </a:t>
            </a:r>
            <a:r>
              <a:rPr lang="en-GB" sz="1100" dirty="0"/>
              <a:t>coming into England such as </a:t>
            </a:r>
            <a:r>
              <a:rPr lang="en-GB" sz="1100" b="1" dirty="0"/>
              <a:t>tea</a:t>
            </a:r>
            <a:r>
              <a:rPr lang="en-GB" sz="1100" dirty="0"/>
              <a:t> and </a:t>
            </a:r>
            <a:r>
              <a:rPr lang="en-GB" sz="1100" b="1" dirty="0"/>
              <a:t>alcohol</a:t>
            </a:r>
            <a:r>
              <a:rPr lang="en-GB" sz="1100" dirty="0"/>
              <a:t>, more expensive by adding ‘</a:t>
            </a:r>
            <a:r>
              <a:rPr lang="en-GB" sz="1100" b="1" dirty="0"/>
              <a:t>import duty</a:t>
            </a:r>
            <a:r>
              <a:rPr lang="en-GB" sz="1100" dirty="0"/>
              <a:t>’ - a tax. Anyone who illegally smuggled these goods could make money by easily selling them cheaply.  It was seen as a </a:t>
            </a:r>
            <a:r>
              <a:rPr lang="en-GB" sz="1100" b="1" dirty="0"/>
              <a:t>social crime </a:t>
            </a:r>
            <a:r>
              <a:rPr lang="en-GB" sz="1100" dirty="0"/>
              <a:t>as few people would report smugglers to the authorities.  Even the rich were willing to </a:t>
            </a:r>
            <a:r>
              <a:rPr lang="en-GB" sz="1100" b="1" dirty="0"/>
              <a:t>take advantage </a:t>
            </a:r>
            <a:r>
              <a:rPr lang="en-GB" sz="1100" dirty="0"/>
              <a:t>of the cheaper prices for smuggled goods and so rarely reported them</a:t>
            </a:r>
          </a:p>
        </p:txBody>
      </p:sp>
      <p:sp>
        <p:nvSpPr>
          <p:cNvPr id="23" name="TextBox 22"/>
          <p:cNvSpPr txBox="1"/>
          <p:nvPr/>
        </p:nvSpPr>
        <p:spPr>
          <a:xfrm>
            <a:off x="7809312" y="3666831"/>
            <a:ext cx="4259127" cy="1277273"/>
          </a:xfrm>
          <a:prstGeom prst="rect">
            <a:avLst/>
          </a:prstGeom>
          <a:solidFill>
            <a:schemeClr val="bg1"/>
          </a:solidFill>
          <a:ln w="12700">
            <a:solidFill>
              <a:schemeClr val="tx1"/>
            </a:solidFill>
          </a:ln>
        </p:spPr>
        <p:txBody>
          <a:bodyPr wrap="square" rtlCol="0">
            <a:spAutoFit/>
          </a:bodyPr>
          <a:lstStyle/>
          <a:p>
            <a:r>
              <a:rPr lang="en-GB" sz="1100" dirty="0"/>
              <a:t>After </a:t>
            </a:r>
            <a:r>
              <a:rPr lang="en-GB" sz="1100" b="1" dirty="0"/>
              <a:t>Oliver Cromwell’s </a:t>
            </a:r>
            <a:r>
              <a:rPr lang="en-GB" sz="1100" dirty="0"/>
              <a:t>victory over Charles I in the English Civil War, he became England’s </a:t>
            </a:r>
            <a:r>
              <a:rPr lang="en-GB" sz="1100" b="1" dirty="0"/>
              <a:t>Lord Protector</a:t>
            </a:r>
            <a:r>
              <a:rPr lang="en-GB" sz="1100" dirty="0"/>
              <a:t>.  Cromwell was an extreme protestant called a Puritan and believed in strict rules on behaviour. Popular activities that were accepted by the monarchs before, were banned. E.g. Drinking alcohol, feasting and games were banned at Christmas. It proved again how a leader had central control over what was classed as a crime.</a:t>
            </a:r>
          </a:p>
        </p:txBody>
      </p:sp>
      <p:sp>
        <p:nvSpPr>
          <p:cNvPr id="10" name="TextBox 9"/>
          <p:cNvSpPr txBox="1"/>
          <p:nvPr/>
        </p:nvSpPr>
        <p:spPr>
          <a:xfrm>
            <a:off x="2980047" y="3371878"/>
            <a:ext cx="4625791"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#4 - </a:t>
            </a:r>
            <a:r>
              <a:rPr lang="en-GB" sz="1200" b="1" dirty="0"/>
              <a:t>Smuggling</a:t>
            </a:r>
            <a:endParaRPr lang="en-GB" sz="1200" dirty="0"/>
          </a:p>
        </p:txBody>
      </p:sp>
      <p:pic>
        <p:nvPicPr>
          <p:cNvPr id="3078" name="Picture 6" descr="Related imag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67" b="97333" l="789" r="100000">
                        <a14:foregroundMark x1="39448" y1="2667" x2="29191" y2="17333"/>
                        <a14:foregroundMark x1="51085" y1="12167" x2="61538" y2="33000"/>
                        <a14:foregroundMark x1="41815" y1="21167" x2="30769" y2="62167"/>
                        <a14:foregroundMark x1="38067" y1="30667" x2="32742" y2="42000"/>
                        <a14:foregroundMark x1="46154" y1="41500" x2="43984" y2="65000"/>
                        <a14:foregroundMark x1="34714" y1="58167" x2="57988" y2="60833"/>
                        <a14:foregroundMark x1="78304" y1="37667" x2="80079" y2="55833"/>
                        <a14:foregroundMark x1="81854" y1="43333" x2="94477" y2="48833"/>
                        <a14:foregroundMark x1="89349" y1="60500" x2="84221" y2="71833"/>
                        <a14:backgroundMark x1="75414" y1="30723" x2="81087" y2="62651"/>
                        <a14:backgroundMark x1="80615" y1="25100" x2="85816" y2="64458"/>
                        <a14:backgroundMark x1="80142" y1="28514" x2="79433" y2="54418"/>
                        <a14:backgroundMark x1="85106" y1="31124" x2="81087" y2="59639"/>
                      </a14:backgroundRemoval>
                    </a14:imgEffect>
                  </a14:imgLayer>
                </a14:imgProps>
              </a:ext>
              <a:ext uri="{28A0092B-C50C-407E-A947-70E740481C1C}">
                <a14:useLocalDpi xmlns:a14="http://schemas.microsoft.com/office/drawing/2010/main" val="0"/>
              </a:ext>
            </a:extLst>
          </a:blip>
          <a:srcRect l="23696" t="314" r="28272" b="30510"/>
          <a:stretch/>
        </p:blipFill>
        <p:spPr bwMode="auto">
          <a:xfrm flipH="1">
            <a:off x="6708416" y="3349573"/>
            <a:ext cx="1110259" cy="158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94366" y="3378076"/>
            <a:ext cx="4499022"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#5 - </a:t>
            </a:r>
            <a:r>
              <a:rPr lang="en-GB" sz="1200" b="1" dirty="0"/>
              <a:t>Puritan Crimes 1653 - 58</a:t>
            </a:r>
            <a:endParaRPr lang="en-GB" sz="1200" dirty="0"/>
          </a:p>
        </p:txBody>
      </p:sp>
      <p:pic>
        <p:nvPicPr>
          <p:cNvPr id="3076" name="Picture 4" descr="Image result for no eating sig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0926" l="0" r="100000">
                        <a14:foregroundMark x1="44046" y1="12500" x2="43414" y2="77037"/>
                        <a14:foregroundMark x1="19705" y1="40093" x2="88409" y2="52963"/>
                        <a14:foregroundMark x1="71233" y1="20833" x2="13804" y2="54815"/>
                        <a14:foregroundMark x1="40885" y1="15833" x2="10221" y2="41389"/>
                        <a14:foregroundMark x1="27503" y1="20093" x2="10854" y2="34907"/>
                        <a14:foregroundMark x1="28556" y1="18981" x2="13172" y2="53889"/>
                        <a14:foregroundMark x1="42360" y1="16759" x2="81454" y2="28611"/>
                        <a14:foregroundMark x1="49947" y1="12315" x2="80400" y2="62037"/>
                        <a14:foregroundMark x1="55848" y1="15093" x2="78082" y2="25833"/>
                        <a14:foregroundMark x1="54584" y1="16019" x2="42782" y2="31944"/>
                        <a14:foregroundMark x1="49737" y1="20093" x2="59431" y2="29537"/>
                        <a14:foregroundMark x1="52898" y1="16759" x2="60063" y2="79259"/>
                        <a14:foregroundMark x1="87355" y1="33981" x2="30453" y2="77963"/>
                        <a14:foregroundMark x1="13804" y1="65926" x2="90727" y2="55370"/>
                        <a14:foregroundMark x1="85880" y1="34907" x2="49737" y2="84074"/>
                        <a14:foregroundMark x1="20126" y1="70370" x2="85880" y2="63889"/>
                        <a14:foregroundMark x1="85037" y1="38056" x2="66807" y2="77222"/>
                      </a14:backgroundRemoval>
                    </a14:imgEffect>
                  </a14:imgLayer>
                </a14:imgProps>
              </a:ext>
              <a:ext uri="{28A0092B-C50C-407E-A947-70E740481C1C}">
                <a14:useLocalDpi xmlns:a14="http://schemas.microsoft.com/office/drawing/2010/main" val="0"/>
              </a:ext>
            </a:extLst>
          </a:blip>
          <a:srcRect b="9032"/>
          <a:stretch/>
        </p:blipFill>
        <p:spPr bwMode="auto">
          <a:xfrm>
            <a:off x="11705211" y="3309776"/>
            <a:ext cx="453625" cy="4696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2778" l="0" r="100000">
                        <a14:backgroundMark x1="4800" y1="16944" x2="16200" y2="4352"/>
                        <a14:backgroundMark x1="10700" y1="7778" x2="37600" y2="556"/>
                        <a14:backgroundMark x1="12200" y1="926" x2="38400" y2="556"/>
                        <a14:backgroundMark x1="6300" y1="14537" x2="700" y2="34352"/>
                        <a14:backgroundMark x1="63100" y1="1204" x2="98200" y2="1574"/>
                        <a14:backgroundMark x1="67500" y1="1944" x2="96700" y2="16944"/>
                        <a14:backgroundMark x1="95200" y1="8056" x2="99300" y2="34074"/>
                        <a14:backgroundMark x1="1500" y1="60370" x2="7700" y2="87685"/>
                        <a14:backgroundMark x1="66100" y1="91481" x2="93700" y2="84907"/>
                        <a14:backgroundMark x1="98200" y1="61759" x2="98500" y2="86667"/>
                      </a14:backgroundRemoval>
                    </a14:imgEffect>
                  </a14:imgLayer>
                </a14:imgProps>
              </a:ext>
              <a:ext uri="{28A0092B-C50C-407E-A947-70E740481C1C}">
                <a14:useLocalDpi xmlns:a14="http://schemas.microsoft.com/office/drawing/2010/main" val="0"/>
              </a:ext>
            </a:extLst>
          </a:blip>
          <a:srcRect b="7875"/>
          <a:stretch/>
        </p:blipFill>
        <p:spPr bwMode="auto">
          <a:xfrm>
            <a:off x="7583269" y="3335454"/>
            <a:ext cx="433379" cy="4311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lipart fence fiel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6897" y="737655"/>
            <a:ext cx="846258" cy="6421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34400" y="4927233"/>
            <a:ext cx="3540919" cy="307777"/>
          </a:xfrm>
          <a:prstGeom prst="rect">
            <a:avLst/>
          </a:prstGeom>
          <a:solidFill>
            <a:schemeClr val="bg1">
              <a:lumMod val="95000"/>
            </a:schemeClr>
          </a:solidFill>
          <a:ln w="19050">
            <a:solidFill>
              <a:schemeClr val="tx1"/>
            </a:solidFill>
          </a:ln>
        </p:spPr>
        <p:txBody>
          <a:bodyPr wrap="square" rtlCol="0">
            <a:spAutoFit/>
          </a:bodyPr>
          <a:lstStyle/>
          <a:p>
            <a:pPr algn="ctr"/>
            <a:r>
              <a:rPr lang="en-GB" sz="1400" b="1" dirty="0"/>
              <a:t>CRIME #5 - </a:t>
            </a:r>
            <a:r>
              <a:rPr lang="en-GB" sz="1200" b="1" dirty="0"/>
              <a:t>Witchcraft</a:t>
            </a:r>
            <a:endParaRPr lang="en-GB" sz="1200" dirty="0"/>
          </a:p>
        </p:txBody>
      </p:sp>
      <p:pic>
        <p:nvPicPr>
          <p:cNvPr id="3082" name="Picture 10" descr="Image result for clipart poverty"/>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8682" b="1233"/>
          <a:stretch/>
        </p:blipFill>
        <p:spPr bwMode="auto">
          <a:xfrm>
            <a:off x="6941058" y="2045812"/>
            <a:ext cx="789036" cy="8870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323541583"/>
              </p:ext>
            </p:extLst>
          </p:nvPr>
        </p:nvGraphicFramePr>
        <p:xfrm>
          <a:off x="98613" y="4924873"/>
          <a:ext cx="8435788" cy="1900015"/>
        </p:xfrm>
        <a:graphic>
          <a:graphicData uri="http://schemas.openxmlformats.org/drawingml/2006/table">
            <a:tbl>
              <a:tblPr firstRow="1" bandRow="1">
                <a:tableStyleId>{5C22544A-7EE6-4342-B048-85BDC9FD1C3A}</a:tableStyleId>
              </a:tblPr>
              <a:tblGrid>
                <a:gridCol w="8435788">
                  <a:extLst>
                    <a:ext uri="{9D8B030D-6E8A-4147-A177-3AD203B41FA5}">
                      <a16:colId xmlns:a16="http://schemas.microsoft.com/office/drawing/2014/main" val="3565567156"/>
                    </a:ext>
                  </a:extLst>
                </a:gridCol>
              </a:tblGrid>
              <a:tr h="254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rPr>
                        <a:t>Henry VIII 1509-47 – Executed 81 people for heresy.</a:t>
                      </a:r>
                    </a:p>
                    <a:p>
                      <a:pPr marL="0" marR="0" indent="0" algn="l"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Officially Catholic then</a:t>
                      </a:r>
                      <a:r>
                        <a:rPr lang="en-GB" sz="1050" b="0" baseline="0" dirty="0">
                          <a:solidFill>
                            <a:schemeClr val="tx1"/>
                          </a:solidFill>
                        </a:rPr>
                        <a:t> made himself Head of the Church of England. Executed Catholics who would accept him as the Head of the Church.  </a:t>
                      </a:r>
                      <a:endParaRPr lang="en-GB" sz="10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0460"/>
                  </a:ext>
                </a:extLst>
              </a:tr>
              <a:tr h="155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rPr>
                        <a:t>Edward VI 1547-53:</a:t>
                      </a:r>
                      <a:r>
                        <a:rPr lang="en-GB" sz="1050" b="1" baseline="0" dirty="0">
                          <a:solidFill>
                            <a:schemeClr val="tx1"/>
                          </a:solidFill>
                        </a:rPr>
                        <a:t> </a:t>
                      </a:r>
                      <a:r>
                        <a:rPr lang="en-GB" sz="1050" b="1" dirty="0">
                          <a:solidFill>
                            <a:schemeClr val="tx1"/>
                          </a:solidFill>
                        </a:rPr>
                        <a:t>Highly Protestant</a:t>
                      </a:r>
                      <a:r>
                        <a:rPr lang="en-GB" sz="1050" dirty="0">
                          <a:solidFill>
                            <a:schemeClr val="tx1"/>
                          </a:solidFill>
                        </a:rPr>
                        <a:t>.</a:t>
                      </a:r>
                      <a:r>
                        <a:rPr lang="en-GB" sz="1050" baseline="0" dirty="0">
                          <a:solidFill>
                            <a:schemeClr val="tx1"/>
                          </a:solidFill>
                        </a:rPr>
                        <a:t> </a:t>
                      </a:r>
                      <a:r>
                        <a:rPr lang="en-GB" sz="1050" b="1" dirty="0">
                          <a:solidFill>
                            <a:schemeClr val="tx1"/>
                          </a:solidFill>
                        </a:rPr>
                        <a:t>Executed 2 people for heresy.</a:t>
                      </a:r>
                    </a:p>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a:solidFill>
                            <a:schemeClr val="tx1"/>
                          </a:solidFill>
                        </a:rPr>
                        <a:t>Introduced a bible written in English and during his short life span, imprisoned</a:t>
                      </a:r>
                      <a:r>
                        <a:rPr lang="en-GB" sz="1050" baseline="0" dirty="0">
                          <a:solidFill>
                            <a:schemeClr val="tx1"/>
                          </a:solidFill>
                        </a:rPr>
                        <a:t> some Catholic bishops in the Tower of London.</a:t>
                      </a:r>
                      <a:endParaRPr lang="en-GB"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50966"/>
                  </a:ext>
                </a:extLst>
              </a:tr>
              <a:tr h="155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rPr>
                        <a:t>Mary I 1553-58:</a:t>
                      </a:r>
                      <a:r>
                        <a:rPr lang="en-GB" sz="1050" b="1" baseline="0" dirty="0">
                          <a:solidFill>
                            <a:schemeClr val="tx1"/>
                          </a:solidFill>
                        </a:rPr>
                        <a:t> </a:t>
                      </a:r>
                      <a:r>
                        <a:rPr lang="en-GB" sz="1050" b="1" dirty="0">
                          <a:solidFill>
                            <a:schemeClr val="tx1"/>
                          </a:solidFill>
                        </a:rPr>
                        <a:t>Strict Catholic</a:t>
                      </a:r>
                      <a:r>
                        <a:rPr lang="en-GB" sz="1050" dirty="0">
                          <a:solidFill>
                            <a:schemeClr val="tx1"/>
                          </a:solidFill>
                        </a:rPr>
                        <a:t>. </a:t>
                      </a:r>
                      <a:r>
                        <a:rPr lang="en-GB" sz="1050" b="1" dirty="0">
                          <a:solidFill>
                            <a:schemeClr val="tx1"/>
                          </a:solidFill>
                        </a:rPr>
                        <a:t>Executed 283 people for heresy.</a:t>
                      </a:r>
                    </a:p>
                    <a:p>
                      <a:r>
                        <a:rPr lang="en-GB" sz="1050" dirty="0">
                          <a:solidFill>
                            <a:schemeClr val="tx1"/>
                          </a:solidFill>
                        </a:rPr>
                        <a:t> Known as ‘Bloody Mary’ for her strict Catholic beliefs.  Married to Philip II of Spain and tried to restore the Catholic church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8569884"/>
                  </a:ext>
                </a:extLst>
              </a:tr>
              <a:tr h="254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rPr>
                        <a:t>Elizabeth I 1558 – 1603: Executed 5 people for heresy.</a:t>
                      </a:r>
                    </a:p>
                    <a:p>
                      <a:pPr marL="0" marR="0" indent="0" algn="l"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Protestant </a:t>
                      </a:r>
                      <a:r>
                        <a:rPr lang="en-GB" sz="1050" dirty="0">
                          <a:solidFill>
                            <a:schemeClr val="tx1"/>
                          </a:solidFill>
                        </a:rPr>
                        <a:t>but aimed to find a ‘Middle Way’ with a Religious Settlement.  Many Catholic plots against Elizabeth, including some supported by the Pope</a:t>
                      </a:r>
                      <a:r>
                        <a:rPr lang="en-GB" sz="1050" baseline="0" dirty="0">
                          <a:solidFill>
                            <a:schemeClr val="tx1"/>
                          </a:solidFill>
                        </a:rPr>
                        <a:t>.</a:t>
                      </a:r>
                      <a:endParaRPr lang="en-GB"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9640194"/>
                  </a:ext>
                </a:extLst>
              </a:tr>
              <a:tr h="254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rPr>
                        <a:t>James I 1603 – 25: </a:t>
                      </a:r>
                      <a:r>
                        <a:rPr lang="en-GB" sz="1050" b="0" dirty="0">
                          <a:solidFill>
                            <a:schemeClr val="tx1"/>
                          </a:solidFill>
                        </a:rPr>
                        <a:t>Protestant</a:t>
                      </a:r>
                      <a:r>
                        <a:rPr lang="en-GB" sz="1050" dirty="0">
                          <a:solidFill>
                            <a:schemeClr val="tx1"/>
                          </a:solidFill>
                        </a:rPr>
                        <a:t> and fair towards Catholics until they aimed to kill him in the Gunpowder Plot of 1605.  Introduced strict anti-Catholic laws.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7604260"/>
                  </a:ext>
                </a:extLst>
              </a:tr>
            </a:tbl>
          </a:graphicData>
        </a:graphic>
      </p:graphicFrame>
      <p:pic>
        <p:nvPicPr>
          <p:cNvPr id="7" name="Picture 4" descr="Image result for arro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2639773" y="4728887"/>
            <a:ext cx="303399"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33" t="3432" r="284" b="59534"/>
          <a:stretch/>
        </p:blipFill>
        <p:spPr bwMode="auto">
          <a:xfrm>
            <a:off x="8534398" y="6079199"/>
            <a:ext cx="3624438" cy="752295"/>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2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57" y="29873"/>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12: </a:t>
            </a:r>
            <a:r>
              <a:rPr lang="en-GB" dirty="0">
                <a:latin typeface="Berlin Sans FB Demi" panose="020E0802020502020306" pitchFamily="34" charset="0"/>
              </a:rPr>
              <a:t>1500-1700 Tudor and Stuarts – Law Enforcement Methods.</a:t>
            </a:r>
          </a:p>
        </p:txBody>
      </p:sp>
      <p:sp>
        <p:nvSpPr>
          <p:cNvPr id="5" name="TextBox 4"/>
          <p:cNvSpPr txBox="1"/>
          <p:nvPr/>
        </p:nvSpPr>
        <p:spPr>
          <a:xfrm>
            <a:off x="117478" y="449822"/>
            <a:ext cx="9313394" cy="1015663"/>
          </a:xfrm>
          <a:prstGeom prst="rect">
            <a:avLst/>
          </a:prstGeom>
          <a:noFill/>
          <a:ln w="19050">
            <a:solidFill>
              <a:schemeClr val="tx1"/>
            </a:solidFill>
          </a:ln>
        </p:spPr>
        <p:txBody>
          <a:bodyPr wrap="square" rtlCol="0">
            <a:spAutoFit/>
          </a:bodyPr>
          <a:lstStyle/>
          <a:p>
            <a:r>
              <a:rPr lang="en-GB" sz="1200" b="1" dirty="0"/>
              <a:t>Background information: </a:t>
            </a:r>
          </a:p>
          <a:p>
            <a:r>
              <a:rPr lang="en-GB" sz="1200" dirty="0"/>
              <a:t>In this period we have already discovered that new crimes became part of law such as smuggling, vagabondage, witchcraft and the behaviours banned by Oliver Cromwell’s Puritans.  However, some crimes stayed similar to those in Medieval England such as poaching illegally on privately owned land, heresy and treason.  The increase in the number of crimes led to a need for more methods of law enforcement.  More traditional methods had become less effective. One factor above all meant that the crime rate increased by the 1500s.  This factor was the growth of towns.</a:t>
            </a:r>
          </a:p>
        </p:txBody>
      </p:sp>
      <p:sp>
        <p:nvSpPr>
          <p:cNvPr id="7" name="TextBox 6"/>
          <p:cNvSpPr txBox="1"/>
          <p:nvPr/>
        </p:nvSpPr>
        <p:spPr>
          <a:xfrm>
            <a:off x="104103" y="1499651"/>
            <a:ext cx="3554991" cy="2123658"/>
          </a:xfrm>
          <a:prstGeom prst="rect">
            <a:avLst/>
          </a:prstGeom>
          <a:solidFill>
            <a:schemeClr val="bg1"/>
          </a:solidFill>
          <a:ln w="19050">
            <a:solidFill>
              <a:schemeClr val="tx1"/>
            </a:solidFill>
          </a:ln>
        </p:spPr>
        <p:txBody>
          <a:bodyPr wrap="square" rtlCol="0">
            <a:spAutoFit/>
          </a:bodyPr>
          <a:lstStyle/>
          <a:p>
            <a:pPr algn="ctr"/>
            <a:r>
              <a:rPr lang="en-GB" sz="1200" b="1" u="sng" dirty="0"/>
              <a:t>THE IMPACT OF GROWING TOWNS</a:t>
            </a:r>
          </a:p>
          <a:p>
            <a:pPr algn="ctr"/>
            <a:endParaRPr lang="en-GB" sz="1200" b="1" u="sng" dirty="0"/>
          </a:p>
          <a:p>
            <a:pPr marL="171450" indent="-171450">
              <a:buFont typeface="Wingdings" panose="05000000000000000000" pitchFamily="2" charset="2"/>
              <a:buChar char="q"/>
            </a:pPr>
            <a:r>
              <a:rPr lang="en-GB" sz="1200" dirty="0"/>
              <a:t>The </a:t>
            </a:r>
            <a:r>
              <a:rPr lang="en-GB" sz="1200" b="1" dirty="0"/>
              <a:t>population</a:t>
            </a:r>
            <a:r>
              <a:rPr lang="en-GB" sz="1200" dirty="0"/>
              <a:t> grew hugely between 1500 - 1700.</a:t>
            </a:r>
          </a:p>
          <a:p>
            <a:pPr marL="171450" indent="-171450">
              <a:buFont typeface="Wingdings" panose="05000000000000000000" pitchFamily="2" charset="2"/>
              <a:buChar char="q"/>
            </a:pPr>
            <a:r>
              <a:rPr lang="en-GB" sz="1200" b="1" dirty="0"/>
              <a:t>1500 </a:t>
            </a:r>
            <a:r>
              <a:rPr lang="en-GB" sz="1200" dirty="0"/>
              <a:t>= the population was roughly 2.5 million.</a:t>
            </a:r>
          </a:p>
          <a:p>
            <a:pPr marL="171450" indent="-171450">
              <a:buFont typeface="Wingdings" panose="05000000000000000000" pitchFamily="2" charset="2"/>
              <a:buChar char="q"/>
            </a:pPr>
            <a:r>
              <a:rPr lang="en-GB" sz="1200" b="1" dirty="0"/>
              <a:t>1700</a:t>
            </a:r>
            <a:r>
              <a:rPr lang="en-GB" sz="1200" dirty="0"/>
              <a:t> = it had increased to roughly 6 million.</a:t>
            </a:r>
          </a:p>
          <a:p>
            <a:pPr marL="285750" indent="-285750">
              <a:buFont typeface="Wingdings" panose="05000000000000000000" pitchFamily="2" charset="2"/>
              <a:buChar char="q"/>
            </a:pPr>
            <a:r>
              <a:rPr lang="en-GB" sz="1200" dirty="0"/>
              <a:t>Population of </a:t>
            </a:r>
            <a:r>
              <a:rPr lang="en-GB" sz="1200" b="1" dirty="0"/>
              <a:t>London</a:t>
            </a:r>
            <a:r>
              <a:rPr lang="en-GB" sz="1200" dirty="0"/>
              <a:t> grew from 30,000 in 1400 to around 50,000 by 1700.</a:t>
            </a:r>
          </a:p>
          <a:p>
            <a:pPr marL="285750" indent="-285750">
              <a:buFont typeface="Wingdings" panose="05000000000000000000" pitchFamily="2" charset="2"/>
              <a:buChar char="q"/>
            </a:pPr>
            <a:r>
              <a:rPr lang="en-GB" sz="1200" b="1" dirty="0"/>
              <a:t>Ports</a:t>
            </a:r>
            <a:r>
              <a:rPr lang="en-GB" sz="1200" dirty="0"/>
              <a:t> such as </a:t>
            </a:r>
            <a:r>
              <a:rPr lang="en-GB" sz="1200" u="sng" dirty="0"/>
              <a:t>Liverpoo</a:t>
            </a:r>
            <a:r>
              <a:rPr lang="en-GB" sz="1200" dirty="0"/>
              <a:t>l and </a:t>
            </a:r>
            <a:r>
              <a:rPr lang="en-GB" sz="1200" u="sng" dirty="0"/>
              <a:t>Bristol</a:t>
            </a:r>
            <a:r>
              <a:rPr lang="en-GB" sz="1200" dirty="0"/>
              <a:t> grew massively due to increased trade.  This also included the trade in people as this was the main time for Britain’s involvement in the </a:t>
            </a:r>
            <a:r>
              <a:rPr lang="en-GB" sz="1200" b="1" dirty="0"/>
              <a:t>Slave Trade</a:t>
            </a:r>
            <a:r>
              <a:rPr lang="en-GB" sz="1200" dirty="0"/>
              <a:t>.</a:t>
            </a:r>
          </a:p>
        </p:txBody>
      </p:sp>
      <p:sp>
        <p:nvSpPr>
          <p:cNvPr id="8" name="TextBox 7"/>
          <p:cNvSpPr txBox="1"/>
          <p:nvPr/>
        </p:nvSpPr>
        <p:spPr>
          <a:xfrm>
            <a:off x="104104" y="3676259"/>
            <a:ext cx="2677700" cy="3108543"/>
          </a:xfrm>
          <a:prstGeom prst="rect">
            <a:avLst/>
          </a:prstGeom>
          <a:noFill/>
          <a:ln w="19050">
            <a:solidFill>
              <a:schemeClr val="tx1"/>
            </a:solidFill>
          </a:ln>
        </p:spPr>
        <p:txBody>
          <a:bodyPr wrap="square" rtlCol="0">
            <a:spAutoFit/>
          </a:bodyPr>
          <a:lstStyle/>
          <a:p>
            <a:pPr algn="ctr"/>
            <a:r>
              <a:rPr lang="en-GB" sz="1600" b="1" u="sng" dirty="0"/>
              <a:t>ROLE #1:</a:t>
            </a:r>
            <a:r>
              <a:rPr lang="en-GB" sz="1200" b="1" u="sng" dirty="0"/>
              <a:t> </a:t>
            </a:r>
            <a:r>
              <a:rPr lang="en-GB" sz="1600" b="1" u="sng" dirty="0"/>
              <a:t>The Town Constable</a:t>
            </a:r>
          </a:p>
          <a:p>
            <a:pPr marL="171450" indent="-171450">
              <a:buFont typeface="Wingdings" panose="05000000000000000000" pitchFamily="2" charset="2"/>
              <a:buChar char="q"/>
            </a:pPr>
            <a:r>
              <a:rPr lang="en-GB" sz="1200" dirty="0"/>
              <a:t>Town constables had been introduced before 1500 but were widely more used after 1500.</a:t>
            </a:r>
          </a:p>
          <a:p>
            <a:pPr marL="171450" indent="-171450">
              <a:buFont typeface="Wingdings" panose="05000000000000000000" pitchFamily="2" charset="2"/>
              <a:buChar char="q"/>
            </a:pPr>
            <a:r>
              <a:rPr lang="en-GB" sz="1200" dirty="0"/>
              <a:t>They were employed and paid by the </a:t>
            </a:r>
            <a:r>
              <a:rPr lang="en-GB" sz="1200" b="1" dirty="0"/>
              <a:t>town authorities</a:t>
            </a:r>
            <a:r>
              <a:rPr lang="en-GB" sz="1200" dirty="0"/>
              <a:t>.</a:t>
            </a:r>
          </a:p>
          <a:p>
            <a:pPr marL="171450" indent="-171450">
              <a:buFont typeface="Wingdings" panose="05000000000000000000" pitchFamily="2" charset="2"/>
              <a:buChar char="q"/>
            </a:pPr>
            <a:r>
              <a:rPr lang="en-GB" sz="1200" dirty="0"/>
              <a:t>They were </a:t>
            </a:r>
            <a:r>
              <a:rPr lang="en-GB" sz="1200" b="1" dirty="0"/>
              <a:t>chosen</a:t>
            </a:r>
            <a:r>
              <a:rPr lang="en-GB" sz="1200" dirty="0"/>
              <a:t> by local people.</a:t>
            </a:r>
          </a:p>
          <a:p>
            <a:pPr marL="171450" indent="-171450">
              <a:buFont typeface="Wingdings" panose="05000000000000000000" pitchFamily="2" charset="2"/>
              <a:buChar char="q"/>
            </a:pPr>
            <a:r>
              <a:rPr lang="en-GB" sz="1200" dirty="0"/>
              <a:t>They had some powers of </a:t>
            </a:r>
            <a:r>
              <a:rPr lang="en-GB" sz="1200" b="1" dirty="0"/>
              <a:t>arrest</a:t>
            </a:r>
            <a:r>
              <a:rPr lang="en-GB" sz="1200" dirty="0"/>
              <a:t> </a:t>
            </a:r>
          </a:p>
          <a:p>
            <a:pPr marL="171450" indent="-171450">
              <a:buFont typeface="Wingdings" panose="05000000000000000000" pitchFamily="2" charset="2"/>
              <a:buChar char="q"/>
            </a:pPr>
            <a:r>
              <a:rPr lang="en-GB" sz="1200" dirty="0"/>
              <a:t>Would help collect </a:t>
            </a:r>
            <a:r>
              <a:rPr lang="en-GB" sz="1200" b="1" dirty="0"/>
              <a:t>fines.</a:t>
            </a:r>
          </a:p>
          <a:p>
            <a:pPr marL="171450" indent="-171450">
              <a:buFont typeface="Wingdings" panose="05000000000000000000" pitchFamily="2" charset="2"/>
              <a:buChar char="q"/>
            </a:pPr>
            <a:r>
              <a:rPr lang="en-GB" sz="1200" dirty="0"/>
              <a:t>They were expected to break </a:t>
            </a:r>
            <a:r>
              <a:rPr lang="en-GB" sz="1200" b="1" dirty="0"/>
              <a:t>up fights </a:t>
            </a:r>
            <a:r>
              <a:rPr lang="en-GB" sz="1200" dirty="0"/>
              <a:t>&amp; stop criminals if they ran away.</a:t>
            </a:r>
          </a:p>
          <a:p>
            <a:pPr marL="171450" indent="-171450">
              <a:buFont typeface="Wingdings" panose="05000000000000000000" pitchFamily="2" charset="2"/>
              <a:buChar char="q"/>
            </a:pPr>
            <a:r>
              <a:rPr lang="en-GB" sz="1200" dirty="0"/>
              <a:t>They were expected to round up </a:t>
            </a:r>
            <a:r>
              <a:rPr lang="en-GB" sz="1200" b="1" dirty="0"/>
              <a:t>beggars and vagabonds.</a:t>
            </a:r>
          </a:p>
          <a:p>
            <a:pPr marL="171450" indent="-171450">
              <a:buFont typeface="Wingdings" panose="05000000000000000000" pitchFamily="2" charset="2"/>
              <a:buChar char="q"/>
            </a:pPr>
            <a:r>
              <a:rPr lang="en-GB" sz="1200" dirty="0"/>
              <a:t>They were expected to take criminals to the </a:t>
            </a:r>
            <a:r>
              <a:rPr lang="en-GB" sz="1200" b="1" dirty="0"/>
              <a:t>courts</a:t>
            </a:r>
            <a:r>
              <a:rPr lang="en-GB" sz="1200" dirty="0"/>
              <a:t>.</a:t>
            </a:r>
          </a:p>
        </p:txBody>
      </p:sp>
      <p:sp>
        <p:nvSpPr>
          <p:cNvPr id="9" name="TextBox 8"/>
          <p:cNvSpPr txBox="1"/>
          <p:nvPr/>
        </p:nvSpPr>
        <p:spPr>
          <a:xfrm>
            <a:off x="6808824" y="1504399"/>
            <a:ext cx="5258606" cy="2115740"/>
          </a:xfrm>
          <a:prstGeom prst="rect">
            <a:avLst/>
          </a:prstGeom>
          <a:noFill/>
          <a:ln w="19050">
            <a:solidFill>
              <a:schemeClr val="tx1"/>
            </a:solidFill>
          </a:ln>
        </p:spPr>
        <p:txBody>
          <a:bodyPr wrap="square" rtlCol="0">
            <a:spAutoFit/>
          </a:bodyPr>
          <a:lstStyle/>
          <a:p>
            <a:pPr algn="ctr"/>
            <a:r>
              <a:rPr lang="en-GB" sz="1200" b="1" u="sng" dirty="0"/>
              <a:t>HOW GROWING TOWNS INCREASED CRIME</a:t>
            </a:r>
          </a:p>
          <a:p>
            <a:pPr marL="285750" indent="-285750">
              <a:buFont typeface="Wingdings" panose="05000000000000000000" pitchFamily="2" charset="2"/>
              <a:buChar char="q"/>
            </a:pPr>
            <a:r>
              <a:rPr lang="en-GB" sz="1200" dirty="0"/>
              <a:t>Theft increased due to more opportunities to steal in more </a:t>
            </a:r>
            <a:r>
              <a:rPr lang="en-GB" sz="1200" b="1" dirty="0"/>
              <a:t>crowded areas,</a:t>
            </a:r>
            <a:r>
              <a:rPr lang="en-GB" sz="1200" dirty="0"/>
              <a:t> without being caught.</a:t>
            </a:r>
          </a:p>
          <a:p>
            <a:pPr marL="285750" indent="-285750">
              <a:buFont typeface="Wingdings" panose="05000000000000000000" pitchFamily="2" charset="2"/>
              <a:buChar char="q"/>
            </a:pPr>
            <a:r>
              <a:rPr lang="en-GB" sz="1200" dirty="0"/>
              <a:t>Fewer people </a:t>
            </a:r>
            <a:r>
              <a:rPr lang="en-GB" sz="1200" b="1" dirty="0"/>
              <a:t>knew each other </a:t>
            </a:r>
            <a:r>
              <a:rPr lang="en-GB" sz="1200" dirty="0"/>
              <a:t>so criminals were difficult to hunt down and identify.  Especially with no system of organised law enforcement.</a:t>
            </a:r>
          </a:p>
          <a:p>
            <a:pPr marL="285750" indent="-285750">
              <a:buFont typeface="Wingdings" panose="05000000000000000000" pitchFamily="2" charset="2"/>
              <a:buChar char="q"/>
            </a:pPr>
            <a:r>
              <a:rPr lang="en-GB" sz="1200" dirty="0"/>
              <a:t>An increase in the poor from the countryside meant </a:t>
            </a:r>
            <a:r>
              <a:rPr lang="en-GB" sz="1200" b="1" dirty="0"/>
              <a:t>fewer jobs </a:t>
            </a:r>
            <a:r>
              <a:rPr lang="en-GB" sz="1200" dirty="0"/>
              <a:t>– those without work turned to crime just to survive.</a:t>
            </a:r>
          </a:p>
          <a:p>
            <a:pPr marL="285750" indent="-285750">
              <a:buFont typeface="Wingdings" panose="05000000000000000000" pitchFamily="2" charset="2"/>
              <a:buChar char="q"/>
            </a:pPr>
            <a:r>
              <a:rPr lang="en-GB" sz="1200" dirty="0"/>
              <a:t>Towns provided </a:t>
            </a:r>
            <a:r>
              <a:rPr lang="en-GB" sz="1200" b="1" dirty="0"/>
              <a:t>more goods </a:t>
            </a:r>
            <a:r>
              <a:rPr lang="en-GB" sz="1200" dirty="0"/>
              <a:t>to steal on markets and in shops.</a:t>
            </a:r>
          </a:p>
          <a:p>
            <a:pPr marL="285750" indent="-285750">
              <a:buFont typeface="Wingdings" panose="05000000000000000000" pitchFamily="2" charset="2"/>
              <a:buChar char="q"/>
            </a:pPr>
            <a:r>
              <a:rPr lang="en-GB" sz="1200" dirty="0"/>
              <a:t>The </a:t>
            </a:r>
            <a:r>
              <a:rPr lang="en-GB" sz="1200" b="1" dirty="0"/>
              <a:t>rich</a:t>
            </a:r>
            <a:r>
              <a:rPr lang="en-GB" sz="1200" dirty="0"/>
              <a:t> tended to live in towns and so they were more of a target.</a:t>
            </a:r>
          </a:p>
          <a:p>
            <a:pPr marL="285750" indent="-285750">
              <a:buFont typeface="Wingdings" panose="05000000000000000000" pitchFamily="2" charset="2"/>
              <a:buChar char="q"/>
            </a:pPr>
            <a:r>
              <a:rPr lang="en-GB" sz="1200" dirty="0"/>
              <a:t>In more crowded places, </a:t>
            </a:r>
            <a:r>
              <a:rPr lang="en-GB" sz="1200" b="1" dirty="0"/>
              <a:t>pickpockets</a:t>
            </a:r>
            <a:r>
              <a:rPr lang="en-GB" sz="1200" dirty="0"/>
              <a:t> had more opportunities for theft.</a:t>
            </a:r>
          </a:p>
          <a:p>
            <a:pPr marL="285750" indent="-285750">
              <a:buFont typeface="Wingdings" panose="05000000000000000000" pitchFamily="2" charset="2"/>
              <a:buChar char="q"/>
            </a:pPr>
            <a:r>
              <a:rPr lang="en-GB" sz="1200" b="1" dirty="0"/>
              <a:t>Fraud</a:t>
            </a:r>
            <a:r>
              <a:rPr lang="en-GB" sz="1200" dirty="0"/>
              <a:t> would be more common with a lot more businesses.</a:t>
            </a:r>
          </a:p>
        </p:txBody>
      </p:sp>
      <p:sp>
        <p:nvSpPr>
          <p:cNvPr id="17" name="TextBox 16"/>
          <p:cNvSpPr txBox="1"/>
          <p:nvPr/>
        </p:nvSpPr>
        <p:spPr>
          <a:xfrm>
            <a:off x="2834877" y="4045591"/>
            <a:ext cx="2750136" cy="2739211"/>
          </a:xfrm>
          <a:prstGeom prst="rect">
            <a:avLst/>
          </a:prstGeom>
          <a:noFill/>
          <a:ln w="19050">
            <a:solidFill>
              <a:schemeClr val="tx1"/>
            </a:solidFill>
          </a:ln>
        </p:spPr>
        <p:txBody>
          <a:bodyPr wrap="square" rtlCol="0">
            <a:spAutoFit/>
          </a:bodyPr>
          <a:lstStyle/>
          <a:p>
            <a:pPr algn="ctr"/>
            <a:r>
              <a:rPr lang="en-GB" sz="1600" b="1" u="sng" dirty="0"/>
              <a:t>ROLE #2: The Night Watchman</a:t>
            </a:r>
          </a:p>
          <a:p>
            <a:pPr marL="171450" indent="-171450">
              <a:buFont typeface="Wingdings" panose="05000000000000000000" pitchFamily="2" charset="2"/>
              <a:buChar char="q"/>
            </a:pPr>
            <a:r>
              <a:rPr lang="en-GB" sz="1200" dirty="0"/>
              <a:t>Their work was monitored by the town constable.</a:t>
            </a:r>
          </a:p>
          <a:p>
            <a:pPr marL="171450" indent="-171450">
              <a:buFont typeface="Wingdings" panose="05000000000000000000" pitchFamily="2" charset="2"/>
              <a:buChar char="q"/>
            </a:pPr>
            <a:r>
              <a:rPr lang="en-GB" sz="1200" dirty="0"/>
              <a:t>All males in a town were expected to be a night watchman at some point.</a:t>
            </a:r>
          </a:p>
          <a:p>
            <a:pPr marL="171450" indent="-171450">
              <a:buFont typeface="Wingdings" panose="05000000000000000000" pitchFamily="2" charset="2"/>
              <a:buChar char="q"/>
            </a:pPr>
            <a:r>
              <a:rPr lang="en-GB" sz="1200" dirty="0"/>
              <a:t>They would patrol between 10pm and dawn.</a:t>
            </a:r>
          </a:p>
          <a:p>
            <a:pPr marL="171450" indent="-171450">
              <a:buFont typeface="Wingdings" panose="05000000000000000000" pitchFamily="2" charset="2"/>
              <a:buChar char="q"/>
            </a:pPr>
            <a:r>
              <a:rPr lang="en-GB" sz="1200" dirty="0"/>
              <a:t>They were unpaid and still expected do their normal job.</a:t>
            </a:r>
          </a:p>
          <a:p>
            <a:pPr marL="171450" indent="-171450">
              <a:buFont typeface="Wingdings" panose="05000000000000000000" pitchFamily="2" charset="2"/>
              <a:buChar char="q"/>
            </a:pPr>
            <a:r>
              <a:rPr lang="en-GB" sz="1200" dirty="0"/>
              <a:t>They had a responsibility to ring a bell to warn people to get indoors if a criminal was on the loose.</a:t>
            </a:r>
          </a:p>
          <a:p>
            <a:pPr marL="171450" indent="-171450">
              <a:buFont typeface="Wingdings" panose="05000000000000000000" pitchFamily="2" charset="2"/>
              <a:buChar char="q"/>
            </a:pPr>
            <a:r>
              <a:rPr lang="en-GB" sz="1200" dirty="0"/>
              <a:t>They would carry a candle lamp to help with the patrol.</a:t>
            </a:r>
          </a:p>
        </p:txBody>
      </p:sp>
      <p:sp>
        <p:nvSpPr>
          <p:cNvPr id="13" name="TextBox 12"/>
          <p:cNvSpPr txBox="1"/>
          <p:nvPr/>
        </p:nvSpPr>
        <p:spPr>
          <a:xfrm>
            <a:off x="3756213" y="1499651"/>
            <a:ext cx="2946254" cy="1015663"/>
          </a:xfrm>
          <a:prstGeom prst="rect">
            <a:avLst/>
          </a:prstGeom>
          <a:noFill/>
          <a:ln w="19050">
            <a:solidFill>
              <a:schemeClr val="tx1"/>
            </a:solidFill>
          </a:ln>
        </p:spPr>
        <p:txBody>
          <a:bodyPr wrap="square" rtlCol="0">
            <a:spAutoFit/>
          </a:bodyPr>
          <a:lstStyle/>
          <a:p>
            <a:pPr algn="ctr"/>
            <a:r>
              <a:rPr lang="en-GB" sz="1200" b="1" u="sng" dirty="0"/>
              <a:t>WHY LIVE IN TOWNS?</a:t>
            </a:r>
          </a:p>
          <a:p>
            <a:r>
              <a:rPr lang="en-GB" sz="1200" dirty="0"/>
              <a:t>More people decided to move to towns to find </a:t>
            </a:r>
            <a:r>
              <a:rPr lang="en-GB" sz="1200" b="1" dirty="0"/>
              <a:t>work</a:t>
            </a:r>
            <a:r>
              <a:rPr lang="en-GB" sz="1200" dirty="0"/>
              <a:t>.  Towns were more likely to have links with </a:t>
            </a:r>
            <a:r>
              <a:rPr lang="en-GB" sz="1200" b="1" dirty="0"/>
              <a:t>trade </a:t>
            </a:r>
            <a:r>
              <a:rPr lang="en-GB" sz="1200" dirty="0"/>
              <a:t>&amp; </a:t>
            </a:r>
            <a:r>
              <a:rPr lang="en-GB" sz="1200" b="1" dirty="0"/>
              <a:t>transport</a:t>
            </a:r>
            <a:r>
              <a:rPr lang="en-GB" sz="1200" dirty="0"/>
              <a:t>.  Towns could be more </a:t>
            </a:r>
            <a:r>
              <a:rPr lang="en-GB" sz="1200" b="1" dirty="0"/>
              <a:t>exciting</a:t>
            </a:r>
            <a:r>
              <a:rPr lang="en-GB" sz="1200" dirty="0"/>
              <a:t> &amp; offer </a:t>
            </a:r>
            <a:r>
              <a:rPr lang="en-GB" sz="1200" b="1" dirty="0"/>
              <a:t>opportunities</a:t>
            </a:r>
            <a:r>
              <a:rPr lang="en-GB" sz="1200" dirty="0"/>
              <a:t>.</a:t>
            </a:r>
          </a:p>
        </p:txBody>
      </p:sp>
      <p:pic>
        <p:nvPicPr>
          <p:cNvPr id="1026" name="Picture 2"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010859">
            <a:off x="6427636" y="1489053"/>
            <a:ext cx="529851" cy="3761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764238" flipV="1">
            <a:off x="6477402" y="2511883"/>
            <a:ext cx="529851" cy="3761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375832" y="2072621"/>
            <a:ext cx="439270" cy="4696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udor house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020513" y="0"/>
            <a:ext cx="2185368" cy="1554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own tudor clipar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5597" y="-3974"/>
            <a:ext cx="1529553" cy="15782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99"/>
          <a:stretch/>
        </p:blipFill>
        <p:spPr bwMode="auto">
          <a:xfrm>
            <a:off x="6525871" y="3647158"/>
            <a:ext cx="3553002" cy="3121320"/>
          </a:xfrm>
          <a:prstGeom prst="rect">
            <a:avLst/>
          </a:prstGeom>
          <a:solidFill>
            <a:schemeClr val="bg1">
              <a:lumMod val="95000"/>
            </a:schemeClr>
          </a:solidFill>
          <a:effectLst>
            <a:softEdge rad="31750"/>
          </a:effectLst>
        </p:spPr>
      </p:pic>
      <p:sp>
        <p:nvSpPr>
          <p:cNvPr id="6" name="TextBox 5"/>
          <p:cNvSpPr txBox="1"/>
          <p:nvPr/>
        </p:nvSpPr>
        <p:spPr>
          <a:xfrm>
            <a:off x="9858956" y="3676259"/>
            <a:ext cx="2216194" cy="3046988"/>
          </a:xfrm>
          <a:prstGeom prst="rect">
            <a:avLst/>
          </a:prstGeom>
          <a:solidFill>
            <a:schemeClr val="bg1"/>
          </a:solidFill>
          <a:ln w="19050">
            <a:solidFill>
              <a:schemeClr val="tx1"/>
            </a:solidFill>
          </a:ln>
        </p:spPr>
        <p:txBody>
          <a:bodyPr wrap="square" rtlCol="0">
            <a:spAutoFit/>
          </a:bodyPr>
          <a:lstStyle/>
          <a:p>
            <a:pPr algn="ctr"/>
            <a:r>
              <a:rPr lang="en-GB" sz="1200" b="1" u="sng" dirty="0"/>
              <a:t>What aspects of law enforcement CONTINUED?</a:t>
            </a:r>
          </a:p>
          <a:p>
            <a:pPr marL="171450" indent="-171450">
              <a:buFont typeface="Wingdings" panose="05000000000000000000" pitchFamily="2" charset="2"/>
              <a:buChar char="q"/>
            </a:pPr>
            <a:r>
              <a:rPr lang="en-GB" sz="1200" dirty="0"/>
              <a:t>Village and smaller town communities still expected to take the leading role in </a:t>
            </a:r>
            <a:r>
              <a:rPr lang="en-GB" sz="1200" b="1" dirty="0"/>
              <a:t>catching</a:t>
            </a:r>
            <a:r>
              <a:rPr lang="en-GB" sz="1200" dirty="0"/>
              <a:t> and </a:t>
            </a:r>
            <a:r>
              <a:rPr lang="en-GB" sz="1200" b="1" dirty="0"/>
              <a:t>chasing</a:t>
            </a:r>
            <a:r>
              <a:rPr lang="en-GB" sz="1200" dirty="0"/>
              <a:t> down criminals. </a:t>
            </a:r>
          </a:p>
          <a:p>
            <a:pPr marL="171450" indent="-171450">
              <a:buFont typeface="Wingdings" panose="05000000000000000000" pitchFamily="2" charset="2"/>
              <a:buChar char="q"/>
            </a:pPr>
            <a:r>
              <a:rPr lang="en-GB" sz="1200" dirty="0"/>
              <a:t>Villages stayed smaller with people knowing each other. </a:t>
            </a:r>
          </a:p>
          <a:p>
            <a:pPr marL="171450" indent="-171450">
              <a:buFont typeface="Wingdings" panose="05000000000000000000" pitchFamily="2" charset="2"/>
              <a:buChar char="q"/>
            </a:pPr>
            <a:r>
              <a:rPr lang="en-GB" sz="1200" dirty="0"/>
              <a:t>There was still </a:t>
            </a:r>
            <a:r>
              <a:rPr lang="en-GB" sz="1200" b="1" dirty="0"/>
              <a:t>no national</a:t>
            </a:r>
            <a:r>
              <a:rPr lang="en-GB" sz="1200" dirty="0"/>
              <a:t>, organised form of policing and law enforcement.</a:t>
            </a:r>
          </a:p>
          <a:p>
            <a:pPr marL="171450" indent="-171450">
              <a:buFont typeface="Wingdings" panose="05000000000000000000" pitchFamily="2" charset="2"/>
              <a:buChar char="q"/>
            </a:pPr>
            <a:r>
              <a:rPr lang="en-GB" sz="1200" b="1" dirty="0"/>
              <a:t>Standards</a:t>
            </a:r>
            <a:r>
              <a:rPr lang="en-GB" sz="1200" dirty="0"/>
              <a:t> of law enforcement and policing varied depending on where in the country a person lived. </a:t>
            </a:r>
          </a:p>
        </p:txBody>
      </p:sp>
      <p:sp>
        <p:nvSpPr>
          <p:cNvPr id="18" name="TextBox 17"/>
          <p:cNvSpPr txBox="1"/>
          <p:nvPr/>
        </p:nvSpPr>
        <p:spPr>
          <a:xfrm>
            <a:off x="5638086" y="4045591"/>
            <a:ext cx="2295679" cy="2739211"/>
          </a:xfrm>
          <a:prstGeom prst="rect">
            <a:avLst/>
          </a:prstGeom>
          <a:solidFill>
            <a:schemeClr val="bg1"/>
          </a:solidFill>
          <a:ln w="19050">
            <a:solidFill>
              <a:schemeClr val="tx1"/>
            </a:solidFill>
          </a:ln>
        </p:spPr>
        <p:txBody>
          <a:bodyPr wrap="square" rtlCol="0">
            <a:spAutoFit/>
          </a:bodyPr>
          <a:lstStyle/>
          <a:p>
            <a:pPr algn="ctr"/>
            <a:r>
              <a:rPr lang="en-GB" sz="1600" b="1" u="sng" dirty="0"/>
              <a:t>ROLE #3: Thief Takers</a:t>
            </a:r>
          </a:p>
          <a:p>
            <a:pPr marL="171450" indent="-171450">
              <a:buFont typeface="Wingdings" panose="05000000000000000000" pitchFamily="2" charset="2"/>
              <a:buChar char="q"/>
            </a:pPr>
            <a:r>
              <a:rPr lang="en-GB" sz="1200" dirty="0"/>
              <a:t>Town Constables and Night Watchmen not that effective so some people hired thief takers.</a:t>
            </a:r>
          </a:p>
          <a:p>
            <a:pPr marL="171450" indent="-171450">
              <a:buFont typeface="Wingdings" panose="05000000000000000000" pitchFamily="2" charset="2"/>
              <a:buChar char="q"/>
            </a:pPr>
            <a:r>
              <a:rPr lang="en-GB" sz="1200" dirty="0"/>
              <a:t>A thief taker was hired to catch a criminal and take them to the police. They would receive a reward for doing this from the person who had hired them.  </a:t>
            </a:r>
          </a:p>
          <a:p>
            <a:pPr marL="171450" indent="-171450">
              <a:buFont typeface="Wingdings" panose="05000000000000000000" pitchFamily="2" charset="2"/>
              <a:buChar char="q"/>
            </a:pPr>
            <a:r>
              <a:rPr lang="en-GB" sz="1200" dirty="0"/>
              <a:t>This form of law enforcement was ‘unofficial’ and open to corruption. Their methods could be violent.</a:t>
            </a:r>
          </a:p>
        </p:txBody>
      </p:sp>
      <p:sp>
        <p:nvSpPr>
          <p:cNvPr id="2" name="TextBox 1"/>
          <p:cNvSpPr txBox="1"/>
          <p:nvPr/>
        </p:nvSpPr>
        <p:spPr>
          <a:xfrm>
            <a:off x="2834877" y="3649240"/>
            <a:ext cx="5098888" cy="369332"/>
          </a:xfrm>
          <a:prstGeom prst="rect">
            <a:avLst/>
          </a:prstGeom>
          <a:solidFill>
            <a:schemeClr val="bg1">
              <a:lumMod val="95000"/>
            </a:schemeClr>
          </a:solidFill>
          <a:ln w="19050">
            <a:solidFill>
              <a:schemeClr val="tx1"/>
            </a:solidFill>
          </a:ln>
        </p:spPr>
        <p:txBody>
          <a:bodyPr wrap="square" rtlCol="0">
            <a:spAutoFit/>
          </a:bodyPr>
          <a:lstStyle/>
          <a:p>
            <a:pPr algn="ctr"/>
            <a:r>
              <a:rPr lang="en-GB" b="1" dirty="0">
                <a:latin typeface="Century Gothic" panose="020B0502020202020204" pitchFamily="34" charset="0"/>
              </a:rPr>
              <a:t>NEW METHODS OF LAW ENFORCEMENT</a:t>
            </a:r>
          </a:p>
        </p:txBody>
      </p:sp>
      <p:pic>
        <p:nvPicPr>
          <p:cNvPr id="1040" name="Picture 16" descr="Related imag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898" l="98" r="99512">
                        <a14:foregroundMark x1="49805" y1="65988" x2="48633" y2="83707"/>
                        <a14:foregroundMark x1="73828" y1="47658" x2="73828" y2="47658"/>
                        <a14:foregroundMark x1="67090" y1="55601" x2="67090" y2="55601"/>
                        <a14:foregroundMark x1="67969" y1="57434" x2="86719" y2="65988"/>
                        <a14:backgroundMark x1="28906" y1="2342" x2="93457" y2="12118"/>
                        <a14:backgroundMark x1="12207" y1="2342" x2="2539" y2="26578"/>
                        <a14:backgroundMark x1="1660" y1="64155" x2="2539" y2="85540"/>
                        <a14:backgroundMark x1="1660" y1="96538" x2="21289" y2="90122"/>
                        <a14:backgroundMark x1="32715" y1="95010" x2="99023" y2="98065"/>
                      </a14:backgroundRemoval>
                    </a14:imgEffect>
                  </a14:imgLayer>
                </a14:imgProps>
              </a:ext>
              <a:ext uri="{28A0092B-C50C-407E-A947-70E740481C1C}">
                <a14:useLocalDpi xmlns:a14="http://schemas.microsoft.com/office/drawing/2010/main" val="0"/>
              </a:ext>
            </a:extLst>
          </a:blip>
          <a:srcRect b="22235"/>
          <a:stretch/>
        </p:blipFill>
        <p:spPr bwMode="auto">
          <a:xfrm>
            <a:off x="3562042" y="2419486"/>
            <a:ext cx="3334595" cy="120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9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13: </a:t>
            </a:r>
            <a:r>
              <a:rPr lang="en-GB" dirty="0">
                <a:latin typeface="Berlin Sans FB Demi" panose="020E0802020502020306" pitchFamily="34" charset="0"/>
              </a:rPr>
              <a:t>1500-1700 Tudor and Stuarts – Punishments and the </a:t>
            </a:r>
            <a:r>
              <a:rPr lang="en-GB" b="1" dirty="0">
                <a:solidFill>
                  <a:srgbClr val="FF0000"/>
                </a:solidFill>
                <a:latin typeface="Berlin Sans FB Demi" panose="020E0802020502020306" pitchFamily="34" charset="0"/>
              </a:rPr>
              <a:t>Bloody Code</a:t>
            </a:r>
            <a:r>
              <a:rPr lang="en-GB" dirty="0">
                <a:latin typeface="Berlin Sans FB Demi" panose="020E0802020502020306" pitchFamily="34" charset="0"/>
              </a:rPr>
              <a:t>.</a:t>
            </a:r>
          </a:p>
        </p:txBody>
      </p:sp>
      <p:sp>
        <p:nvSpPr>
          <p:cNvPr id="5" name="TextBox 4"/>
          <p:cNvSpPr txBox="1"/>
          <p:nvPr/>
        </p:nvSpPr>
        <p:spPr>
          <a:xfrm>
            <a:off x="74061" y="387208"/>
            <a:ext cx="12028291" cy="800219"/>
          </a:xfrm>
          <a:prstGeom prst="rect">
            <a:avLst/>
          </a:prstGeom>
          <a:noFill/>
          <a:ln w="19050">
            <a:solidFill>
              <a:schemeClr val="tx1"/>
            </a:solidFill>
          </a:ln>
        </p:spPr>
        <p:txBody>
          <a:bodyPr wrap="square" rtlCol="0">
            <a:spAutoFit/>
          </a:bodyPr>
          <a:lstStyle/>
          <a:p>
            <a:r>
              <a:rPr lang="en-GB" sz="1200" b="1" dirty="0"/>
              <a:t>Background information:</a:t>
            </a:r>
          </a:p>
          <a:p>
            <a:r>
              <a:rPr lang="en-GB" sz="1100" dirty="0"/>
              <a:t>The period between 1500-1700 saw a change in the type of punishments used.  While more traditional forms of corporal punishment continued, other types of punishments were created as a way to control the increasing number of criminals.  The new forms of punishment were transportation and the use of prisons to punish criminals rather than just keep them before their trial.  Capital punishments continued to be used. The key difference was the dramatic increase in the number of crimes that would result in the death penalty.  This common use of the death penalty was known at the time as the ‘</a:t>
            </a:r>
            <a:r>
              <a:rPr lang="en-GB" sz="1200" b="1" dirty="0">
                <a:solidFill>
                  <a:srgbClr val="FF0000"/>
                </a:solidFill>
              </a:rPr>
              <a:t>Bloody Code</a:t>
            </a:r>
            <a:r>
              <a:rPr lang="en-GB" sz="1100" dirty="0"/>
              <a:t>’.</a:t>
            </a:r>
          </a:p>
        </p:txBody>
      </p:sp>
      <p:sp>
        <p:nvSpPr>
          <p:cNvPr id="7" name="TextBox 6"/>
          <p:cNvSpPr txBox="1"/>
          <p:nvPr/>
        </p:nvSpPr>
        <p:spPr>
          <a:xfrm>
            <a:off x="74061" y="1232488"/>
            <a:ext cx="5493020" cy="769441"/>
          </a:xfrm>
          <a:prstGeom prst="rect">
            <a:avLst/>
          </a:prstGeom>
          <a:noFill/>
          <a:ln w="19050">
            <a:solidFill>
              <a:schemeClr val="tx1"/>
            </a:solidFill>
          </a:ln>
        </p:spPr>
        <p:txBody>
          <a:bodyPr wrap="square" rtlCol="0">
            <a:spAutoFit/>
          </a:bodyPr>
          <a:lstStyle/>
          <a:p>
            <a:pPr algn="ctr"/>
            <a:r>
              <a:rPr lang="en-GB" sz="1100" b="1" u="sng" dirty="0"/>
              <a:t>*CONTINUITY WITH PUNISHMENT BETWEEN 1500-1700*</a:t>
            </a:r>
          </a:p>
          <a:p>
            <a:r>
              <a:rPr lang="en-GB" sz="1100" dirty="0"/>
              <a:t>Many </a:t>
            </a:r>
            <a:r>
              <a:rPr lang="en-GB" sz="1100" b="1" dirty="0"/>
              <a:t>old corporal punishments </a:t>
            </a:r>
            <a:r>
              <a:rPr lang="en-GB" sz="1100" dirty="0"/>
              <a:t>remained such as fines, pillory or stocks, corporal (whipping, maiming, branding etc.), hanging, burning.  Punishments were also still used as a form of </a:t>
            </a:r>
            <a:r>
              <a:rPr lang="en-GB" sz="1100" b="1" dirty="0"/>
              <a:t>retribution</a:t>
            </a:r>
            <a:r>
              <a:rPr lang="en-GB" sz="1100" dirty="0"/>
              <a:t> and </a:t>
            </a:r>
            <a:r>
              <a:rPr lang="en-GB" sz="1100" b="1" dirty="0"/>
              <a:t>deterrent</a:t>
            </a:r>
            <a:r>
              <a:rPr lang="en-GB" sz="1100" dirty="0"/>
              <a:t>.  Most people still believed in this type of punishment as effective.</a:t>
            </a:r>
          </a:p>
        </p:txBody>
      </p:sp>
      <p:sp>
        <p:nvSpPr>
          <p:cNvPr id="8" name="TextBox 7"/>
          <p:cNvSpPr txBox="1"/>
          <p:nvPr/>
        </p:nvSpPr>
        <p:spPr>
          <a:xfrm>
            <a:off x="74061" y="2036975"/>
            <a:ext cx="5493022" cy="2323713"/>
          </a:xfrm>
          <a:prstGeom prst="rect">
            <a:avLst/>
          </a:prstGeom>
          <a:noFill/>
          <a:ln w="19050">
            <a:solidFill>
              <a:schemeClr val="tx1"/>
            </a:solidFill>
          </a:ln>
        </p:spPr>
        <p:txBody>
          <a:bodyPr wrap="square" rtlCol="0">
            <a:spAutoFit/>
          </a:bodyPr>
          <a:lstStyle/>
          <a:p>
            <a:pPr algn="ctr"/>
            <a:r>
              <a:rPr lang="en-GB" sz="1200" b="1" u="sng" dirty="0"/>
              <a:t>*NEW PUNISHMENT*</a:t>
            </a:r>
          </a:p>
          <a:p>
            <a:pPr algn="ctr"/>
            <a:r>
              <a:rPr lang="en-GB" sz="1200" b="1" dirty="0"/>
              <a:t>Transportation To North America</a:t>
            </a:r>
          </a:p>
          <a:p>
            <a:pPr marL="171450" indent="-171450">
              <a:buFont typeface="Wingdings" panose="05000000000000000000" pitchFamily="2" charset="2"/>
              <a:buChar char="q"/>
            </a:pPr>
            <a:r>
              <a:rPr lang="en-GB" sz="1100" dirty="0"/>
              <a:t>From the </a:t>
            </a:r>
            <a:r>
              <a:rPr lang="en-GB" sz="1100" b="1" dirty="0"/>
              <a:t>1600s</a:t>
            </a:r>
            <a:r>
              <a:rPr lang="en-GB" sz="1100" dirty="0"/>
              <a:t>, some criminals were transported                                                                      to the </a:t>
            </a:r>
            <a:r>
              <a:rPr lang="en-GB" sz="1100" b="1" dirty="0"/>
              <a:t>English colonies in North America. </a:t>
            </a:r>
          </a:p>
          <a:p>
            <a:pPr marL="171450" indent="-171450">
              <a:buFont typeface="Wingdings" panose="05000000000000000000" pitchFamily="2" charset="2"/>
              <a:buChar char="q"/>
            </a:pPr>
            <a:r>
              <a:rPr lang="en-GB" sz="1100" dirty="0"/>
              <a:t>Although prisoners were not given the death penalty, it was still a </a:t>
            </a:r>
            <a:r>
              <a:rPr lang="en-GB" sz="1100" b="1" dirty="0"/>
              <a:t>harsh punishment</a:t>
            </a:r>
            <a:r>
              <a:rPr lang="en-GB" sz="1100" dirty="0"/>
              <a:t>. </a:t>
            </a:r>
          </a:p>
          <a:p>
            <a:pPr marL="171450" indent="-171450">
              <a:buFont typeface="Wingdings" panose="05000000000000000000" pitchFamily="2" charset="2"/>
              <a:buChar char="q"/>
            </a:pPr>
            <a:r>
              <a:rPr lang="en-GB" sz="1100" dirty="0"/>
              <a:t>Prisoners were taken in </a:t>
            </a:r>
            <a:r>
              <a:rPr lang="en-GB" sz="1100" b="1" dirty="0"/>
              <a:t>chains, </a:t>
            </a:r>
            <a:r>
              <a:rPr lang="en-GB" sz="1100" dirty="0"/>
              <a:t>held under the decks of a ship and taken to North America. They would have to carry out tough physical labour for between </a:t>
            </a:r>
            <a:r>
              <a:rPr lang="en-GB" sz="1100" b="1" dirty="0"/>
              <a:t>7 - 14 years</a:t>
            </a:r>
            <a:r>
              <a:rPr lang="en-GB" sz="1100" dirty="0"/>
              <a:t>. </a:t>
            </a:r>
          </a:p>
          <a:p>
            <a:pPr marL="171450" indent="-171450">
              <a:buFont typeface="Wingdings" panose="05000000000000000000" pitchFamily="2" charset="2"/>
              <a:buChar char="q"/>
            </a:pPr>
            <a:r>
              <a:rPr lang="en-GB" sz="1100" dirty="0"/>
              <a:t>They were freed at the end but with no money they would have </a:t>
            </a:r>
            <a:r>
              <a:rPr lang="en-GB" sz="1100" b="1" dirty="0"/>
              <a:t>little chance returning</a:t>
            </a:r>
            <a:r>
              <a:rPr lang="en-GB" sz="1100" dirty="0"/>
              <a:t>.</a:t>
            </a:r>
          </a:p>
          <a:p>
            <a:r>
              <a:rPr lang="en-GB" sz="1100" b="1" u="sng" dirty="0"/>
              <a:t>Who and how many?</a:t>
            </a:r>
          </a:p>
          <a:p>
            <a:pPr marL="171450" indent="-171450">
              <a:buFont typeface="Wingdings" panose="05000000000000000000" pitchFamily="2" charset="2"/>
              <a:buChar char="q"/>
            </a:pPr>
            <a:r>
              <a:rPr lang="en-GB" sz="1100" dirty="0"/>
              <a:t>Between </a:t>
            </a:r>
            <a:r>
              <a:rPr lang="en-GB" sz="1100" b="1" dirty="0"/>
              <a:t>50,000</a:t>
            </a:r>
            <a:r>
              <a:rPr lang="en-GB" sz="1100" dirty="0"/>
              <a:t> and </a:t>
            </a:r>
            <a:r>
              <a:rPr lang="en-GB" sz="1100" b="1" dirty="0"/>
              <a:t>80,000 </a:t>
            </a:r>
            <a:r>
              <a:rPr lang="en-GB" sz="1100" dirty="0"/>
              <a:t>people were transported to North America before 1770.</a:t>
            </a:r>
          </a:p>
          <a:p>
            <a:pPr marL="171450" indent="-171450">
              <a:buFont typeface="Wingdings" panose="05000000000000000000" pitchFamily="2" charset="2"/>
              <a:buChar char="q"/>
            </a:pPr>
            <a:r>
              <a:rPr lang="en-GB" sz="1100" dirty="0"/>
              <a:t>This would include </a:t>
            </a:r>
            <a:r>
              <a:rPr lang="en-GB" sz="1100" b="1" dirty="0"/>
              <a:t>men</a:t>
            </a:r>
            <a:r>
              <a:rPr lang="en-GB" sz="1100" dirty="0"/>
              <a:t>, </a:t>
            </a:r>
            <a:r>
              <a:rPr lang="en-GB" sz="1100" b="1" dirty="0"/>
              <a:t>woman </a:t>
            </a:r>
            <a:r>
              <a:rPr lang="en-GB" sz="1100" dirty="0"/>
              <a:t>and </a:t>
            </a:r>
            <a:r>
              <a:rPr lang="en-GB" sz="1100" b="1" dirty="0"/>
              <a:t>children</a:t>
            </a:r>
            <a:r>
              <a:rPr lang="en-GB" sz="1100" dirty="0"/>
              <a:t>.</a:t>
            </a:r>
          </a:p>
          <a:p>
            <a:pPr marL="171450" indent="-171450">
              <a:buFont typeface="Wingdings" panose="05000000000000000000" pitchFamily="2" charset="2"/>
              <a:buChar char="q"/>
            </a:pPr>
            <a:r>
              <a:rPr lang="en-GB" sz="1100" b="1" dirty="0"/>
              <a:t>King James I</a:t>
            </a:r>
            <a:r>
              <a:rPr lang="en-GB" sz="1100" dirty="0"/>
              <a:t> gave permission for vagrant </a:t>
            </a:r>
            <a:r>
              <a:rPr lang="en-GB" sz="1100" b="1" dirty="0"/>
              <a:t>children</a:t>
            </a:r>
            <a:r>
              <a:rPr lang="en-GB" sz="1100" dirty="0"/>
              <a:t> in London to be arrested and transported. They were called ‘</a:t>
            </a:r>
            <a:r>
              <a:rPr lang="en-GB" sz="1100" b="1" dirty="0"/>
              <a:t>duty boys/girls</a:t>
            </a:r>
            <a:r>
              <a:rPr lang="en-GB" sz="1100" dirty="0"/>
              <a:t>’ Many died due to conditions on the ship. </a:t>
            </a:r>
          </a:p>
        </p:txBody>
      </p:sp>
      <p:sp>
        <p:nvSpPr>
          <p:cNvPr id="9" name="TextBox 8"/>
          <p:cNvSpPr txBox="1"/>
          <p:nvPr/>
        </p:nvSpPr>
        <p:spPr>
          <a:xfrm>
            <a:off x="5630254" y="2036975"/>
            <a:ext cx="3191017" cy="2308324"/>
          </a:xfrm>
          <a:prstGeom prst="rect">
            <a:avLst/>
          </a:prstGeom>
          <a:noFill/>
          <a:ln w="19050">
            <a:solidFill>
              <a:schemeClr val="tx1"/>
            </a:solidFill>
          </a:ln>
        </p:spPr>
        <p:txBody>
          <a:bodyPr wrap="square" rtlCol="0">
            <a:spAutoFit/>
          </a:bodyPr>
          <a:lstStyle/>
          <a:p>
            <a:pPr algn="ctr"/>
            <a:r>
              <a:rPr lang="en-GB" sz="1200" b="1" u="sng" dirty="0"/>
              <a:t>*NEW PUNISHMENT*</a:t>
            </a:r>
          </a:p>
          <a:p>
            <a:pPr algn="ctr"/>
            <a:r>
              <a:rPr lang="en-GB" sz="1200" b="1" dirty="0"/>
              <a:t>Early prisons as a punishment</a:t>
            </a:r>
          </a:p>
          <a:p>
            <a:pPr marL="171450" indent="-171450">
              <a:buFont typeface="Wingdings" panose="05000000000000000000" pitchFamily="2" charset="2"/>
              <a:buChar char="q"/>
            </a:pPr>
            <a:r>
              <a:rPr lang="en-GB" sz="1100" dirty="0"/>
              <a:t>Before 1500, a prison was just a place where people </a:t>
            </a:r>
            <a:r>
              <a:rPr lang="en-GB" sz="1100" b="1" dirty="0"/>
              <a:t>waited</a:t>
            </a:r>
            <a:r>
              <a:rPr lang="en-GB" sz="1100" dirty="0"/>
              <a:t> before their trial. They were </a:t>
            </a:r>
            <a:r>
              <a:rPr lang="en-GB" sz="1100" b="1" dirty="0"/>
              <a:t>not purpose built </a:t>
            </a:r>
            <a:r>
              <a:rPr lang="en-GB" sz="1100" dirty="0"/>
              <a:t>– just a locked room in a local castle or village building.</a:t>
            </a:r>
          </a:p>
          <a:p>
            <a:r>
              <a:rPr lang="en-GB" sz="1100" b="1" dirty="0"/>
              <a:t>Conditions in these early prisons:</a:t>
            </a:r>
          </a:p>
          <a:p>
            <a:pPr marL="171450" indent="-171450">
              <a:buFont typeface="Wingdings" panose="05000000000000000000" pitchFamily="2" charset="2"/>
              <a:buChar char="q"/>
            </a:pPr>
            <a:r>
              <a:rPr lang="en-GB" sz="1100" dirty="0"/>
              <a:t>Prisoners had to </a:t>
            </a:r>
            <a:r>
              <a:rPr lang="en-GB" sz="1100" b="1" dirty="0"/>
              <a:t>pay the wardens </a:t>
            </a:r>
            <a:r>
              <a:rPr lang="en-GB" sz="1100" dirty="0"/>
              <a:t>for food and clothing. </a:t>
            </a:r>
            <a:r>
              <a:rPr lang="en-GB" sz="1100" b="1" dirty="0"/>
              <a:t>If they could not pay</a:t>
            </a:r>
            <a:r>
              <a:rPr lang="en-GB" sz="1100" dirty="0"/>
              <a:t> they went without. </a:t>
            </a:r>
          </a:p>
          <a:p>
            <a:pPr marL="171450" indent="-171450">
              <a:buFont typeface="Wingdings" panose="05000000000000000000" pitchFamily="2" charset="2"/>
              <a:buChar char="q"/>
            </a:pPr>
            <a:r>
              <a:rPr lang="en-GB" sz="1100" dirty="0"/>
              <a:t>Women, men and children all locked together. Petty criminals and murderers all locked together in the same space. Conditions were </a:t>
            </a:r>
            <a:r>
              <a:rPr lang="en-GB" sz="1100" b="1" dirty="0"/>
              <a:t>dirty</a:t>
            </a:r>
            <a:r>
              <a:rPr lang="en-GB" sz="1100" dirty="0"/>
              <a:t> and prisoners died of diseases such as </a:t>
            </a:r>
            <a:r>
              <a:rPr lang="en-GB" sz="1100" b="1" dirty="0"/>
              <a:t>typhus</a:t>
            </a:r>
            <a:r>
              <a:rPr lang="en-GB" sz="1100" dirty="0"/>
              <a:t>.</a:t>
            </a:r>
          </a:p>
        </p:txBody>
      </p:sp>
      <p:sp>
        <p:nvSpPr>
          <p:cNvPr id="10" name="TextBox 9"/>
          <p:cNvSpPr txBox="1"/>
          <p:nvPr/>
        </p:nvSpPr>
        <p:spPr>
          <a:xfrm>
            <a:off x="8884442" y="2036975"/>
            <a:ext cx="3217912" cy="2323713"/>
          </a:xfrm>
          <a:prstGeom prst="rect">
            <a:avLst/>
          </a:prstGeom>
          <a:noFill/>
          <a:ln w="19050">
            <a:solidFill>
              <a:schemeClr val="tx1"/>
            </a:solidFill>
          </a:ln>
        </p:spPr>
        <p:txBody>
          <a:bodyPr wrap="square" rtlCol="0">
            <a:spAutoFit/>
          </a:bodyPr>
          <a:lstStyle/>
          <a:p>
            <a:pPr algn="ctr"/>
            <a:r>
              <a:rPr lang="en-GB" sz="1200" b="1" u="sng" dirty="0"/>
              <a:t>*NEW PUNISHMENT*</a:t>
            </a:r>
            <a:endParaRPr lang="en-GB" sz="1100" b="1" dirty="0"/>
          </a:p>
          <a:p>
            <a:pPr algn="ctr"/>
            <a:r>
              <a:rPr lang="en-GB" sz="1200" b="1" dirty="0"/>
              <a:t>Houses of Correction</a:t>
            </a:r>
          </a:p>
          <a:p>
            <a:pPr marL="171450" indent="-171450">
              <a:buFont typeface="Wingdings" panose="05000000000000000000" pitchFamily="2" charset="2"/>
              <a:buChar char="q"/>
            </a:pPr>
            <a:r>
              <a:rPr lang="en-GB" sz="1100" b="1" dirty="0"/>
              <a:t>By 1556,</a:t>
            </a:r>
            <a:r>
              <a:rPr lang="en-GB" sz="1100" dirty="0"/>
              <a:t> newer, purpose built prisons called ‘</a:t>
            </a:r>
            <a:r>
              <a:rPr lang="en-GB" sz="1100" b="1" dirty="0">
                <a:solidFill>
                  <a:srgbClr val="FF0000"/>
                </a:solidFill>
              </a:rPr>
              <a:t>Houses of Correction </a:t>
            </a:r>
            <a:r>
              <a:rPr lang="en-GB" sz="1100" dirty="0"/>
              <a:t>were built.  The first was </a:t>
            </a:r>
            <a:r>
              <a:rPr lang="en-GB" sz="1100" b="1" dirty="0" err="1"/>
              <a:t>Bridewell</a:t>
            </a:r>
            <a:r>
              <a:rPr lang="en-GB" sz="1100" b="1" dirty="0"/>
              <a:t> Prison </a:t>
            </a:r>
            <a:r>
              <a:rPr lang="en-GB" sz="1100" dirty="0"/>
              <a:t>in London. It was used to punish </a:t>
            </a:r>
            <a:r>
              <a:rPr lang="en-GB" sz="1100" b="1" dirty="0"/>
              <a:t>poor people of all ages </a:t>
            </a:r>
            <a:r>
              <a:rPr lang="en-GB" sz="1100" dirty="0"/>
              <a:t>who had broken the law</a:t>
            </a:r>
          </a:p>
          <a:p>
            <a:pPr marL="171450" indent="-171450">
              <a:buFont typeface="Wingdings" panose="05000000000000000000" pitchFamily="2" charset="2"/>
              <a:buChar char="q"/>
            </a:pPr>
            <a:r>
              <a:rPr lang="en-GB" sz="1100" dirty="0"/>
              <a:t>All inmates had to do </a:t>
            </a:r>
            <a:r>
              <a:rPr lang="en-GB" sz="1100" b="1" dirty="0"/>
              <a:t>hard labour </a:t>
            </a:r>
            <a:r>
              <a:rPr lang="en-GB" sz="1100" dirty="0"/>
              <a:t>such as breaking up rocks to pay for their keep and encourage them to work harder after their release.  This was seen as a form of rehabilitation and reform as well as deterrent.</a:t>
            </a:r>
          </a:p>
          <a:p>
            <a:pPr marL="171450" indent="-171450">
              <a:buFont typeface="Wingdings" panose="05000000000000000000" pitchFamily="2" charset="2"/>
              <a:buChar char="q"/>
            </a:pPr>
            <a:r>
              <a:rPr lang="en-GB" sz="1100" dirty="0"/>
              <a:t>This prion </a:t>
            </a:r>
            <a:r>
              <a:rPr lang="en-GB" sz="1100" b="1" dirty="0"/>
              <a:t>influenced</a:t>
            </a:r>
            <a:r>
              <a:rPr lang="en-GB" sz="1100" dirty="0"/>
              <a:t> other prisons to open up around the country.</a:t>
            </a:r>
          </a:p>
        </p:txBody>
      </p:sp>
      <p:sp>
        <p:nvSpPr>
          <p:cNvPr id="11" name="TextBox 10"/>
          <p:cNvSpPr txBox="1"/>
          <p:nvPr/>
        </p:nvSpPr>
        <p:spPr>
          <a:xfrm>
            <a:off x="5313321" y="4345299"/>
            <a:ext cx="2883678" cy="2416046"/>
          </a:xfrm>
          <a:prstGeom prst="rect">
            <a:avLst/>
          </a:prstGeom>
          <a:noFill/>
          <a:ln w="19050">
            <a:solidFill>
              <a:schemeClr val="tx1"/>
            </a:solidFill>
          </a:ln>
        </p:spPr>
        <p:txBody>
          <a:bodyPr wrap="square" rtlCol="0">
            <a:spAutoFit/>
          </a:bodyPr>
          <a:lstStyle/>
          <a:p>
            <a:pPr algn="ctr"/>
            <a:r>
              <a:rPr lang="en-GB" sz="1200" b="1" dirty="0"/>
              <a:t>CAPITAL PUNISHMENT – </a:t>
            </a:r>
          </a:p>
          <a:p>
            <a:pPr algn="ctr"/>
            <a:r>
              <a:rPr lang="en-GB" b="1" dirty="0">
                <a:solidFill>
                  <a:srgbClr val="FF0000"/>
                </a:solidFill>
              </a:rPr>
              <a:t>THE BLOODY CODE</a:t>
            </a:r>
          </a:p>
          <a:p>
            <a:pPr marL="171450" indent="-171450">
              <a:buFont typeface="Wingdings" panose="05000000000000000000" pitchFamily="2" charset="2"/>
              <a:buChar char="q"/>
            </a:pPr>
            <a:r>
              <a:rPr lang="en-GB" sz="1100" dirty="0"/>
              <a:t>The number of crimes resulting in the </a:t>
            </a:r>
            <a:r>
              <a:rPr lang="en-GB" sz="1100" b="1" dirty="0"/>
              <a:t>death penalty increased</a:t>
            </a:r>
            <a:r>
              <a:rPr lang="en-GB" sz="1100" dirty="0"/>
              <a:t>. There were </a:t>
            </a:r>
            <a:r>
              <a:rPr lang="en-GB" sz="1100" b="1" dirty="0"/>
              <a:t>50 capital crimes </a:t>
            </a:r>
            <a:r>
              <a:rPr lang="en-GB" sz="1100" dirty="0"/>
              <a:t>by 1688. Some of these crimes seem minor e.g. poaching.</a:t>
            </a:r>
          </a:p>
          <a:p>
            <a:pPr marL="171450" indent="-171450">
              <a:buFont typeface="Wingdings" panose="05000000000000000000" pitchFamily="2" charset="2"/>
              <a:buChar char="q"/>
            </a:pPr>
            <a:r>
              <a:rPr lang="en-GB" sz="1100" b="1" dirty="0">
                <a:solidFill>
                  <a:srgbClr val="FF0000"/>
                </a:solidFill>
              </a:rPr>
              <a:t>The harsh punishments given in this time have been known as the BLOODY CODE.</a:t>
            </a:r>
          </a:p>
          <a:p>
            <a:pPr marL="171450" indent="-171450">
              <a:buFont typeface="Wingdings" panose="05000000000000000000" pitchFamily="2" charset="2"/>
              <a:buChar char="q"/>
            </a:pPr>
            <a:r>
              <a:rPr lang="en-GB" sz="1100" dirty="0"/>
              <a:t>They were simply intended to be a strong deterrent – to stop the crime rate increasing. but also a method used to simply remove the criminal altogether to prevent them ever committing a crime again.</a:t>
            </a:r>
          </a:p>
        </p:txBody>
      </p:sp>
      <p:sp>
        <p:nvSpPr>
          <p:cNvPr id="12" name="Left Arrow 11"/>
          <p:cNvSpPr/>
          <p:nvPr/>
        </p:nvSpPr>
        <p:spPr>
          <a:xfrm rot="10800000">
            <a:off x="-943720" y="855054"/>
            <a:ext cx="850518" cy="59140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3" name="TextBox 12"/>
          <p:cNvSpPr txBox="1"/>
          <p:nvPr/>
        </p:nvSpPr>
        <p:spPr>
          <a:xfrm>
            <a:off x="5630254" y="1232487"/>
            <a:ext cx="6472099" cy="769441"/>
          </a:xfrm>
          <a:prstGeom prst="rect">
            <a:avLst/>
          </a:prstGeom>
          <a:noFill/>
          <a:ln w="19050">
            <a:solidFill>
              <a:schemeClr val="tx1"/>
            </a:solidFill>
          </a:ln>
        </p:spPr>
        <p:txBody>
          <a:bodyPr wrap="square" rtlCol="0">
            <a:spAutoFit/>
          </a:bodyPr>
          <a:lstStyle/>
          <a:p>
            <a:pPr algn="ctr"/>
            <a:r>
              <a:rPr lang="en-GB" sz="1100" b="1" u="sng" dirty="0"/>
              <a:t>*CHANGE WITH PUNISHMENT BETWEEN 1500-1700*</a:t>
            </a:r>
          </a:p>
          <a:p>
            <a:r>
              <a:rPr lang="en-GB" sz="1100" b="1" dirty="0"/>
              <a:t>Transportation</a:t>
            </a:r>
            <a:r>
              <a:rPr lang="en-GB" sz="1100" dirty="0"/>
              <a:t> and the </a:t>
            </a:r>
            <a:r>
              <a:rPr lang="en-GB" sz="1100" b="1" dirty="0"/>
              <a:t>Houses of Correction </a:t>
            </a:r>
            <a:r>
              <a:rPr lang="en-GB" sz="1100" dirty="0"/>
              <a:t>were seen by some as a chance for the behaviour of a criminal to improve </a:t>
            </a:r>
            <a:r>
              <a:rPr lang="en-GB" sz="1100" b="1" dirty="0"/>
              <a:t>through hard work</a:t>
            </a:r>
            <a:r>
              <a:rPr lang="en-GB" sz="1100" dirty="0"/>
              <a:t>. This punishment was a form of </a:t>
            </a:r>
            <a:r>
              <a:rPr lang="en-GB" sz="1100" b="1" dirty="0"/>
              <a:t>rehabilitation</a:t>
            </a:r>
            <a:r>
              <a:rPr lang="en-GB" sz="1100" dirty="0"/>
              <a:t> or </a:t>
            </a:r>
            <a:r>
              <a:rPr lang="en-GB" sz="1100" b="1" dirty="0"/>
              <a:t>reform</a:t>
            </a:r>
            <a:r>
              <a:rPr lang="en-GB" sz="1100" dirty="0"/>
              <a:t> rather then just a simple deterrent.</a:t>
            </a:r>
          </a:p>
        </p:txBody>
      </p:sp>
      <p:sp>
        <p:nvSpPr>
          <p:cNvPr id="14" name="TextBox 13"/>
          <p:cNvSpPr txBox="1"/>
          <p:nvPr/>
        </p:nvSpPr>
        <p:spPr>
          <a:xfrm>
            <a:off x="74062" y="4394331"/>
            <a:ext cx="4457596" cy="2292935"/>
          </a:xfrm>
          <a:prstGeom prst="rect">
            <a:avLst/>
          </a:prstGeom>
          <a:solidFill>
            <a:schemeClr val="bg1"/>
          </a:solidFill>
          <a:ln w="19050">
            <a:solidFill>
              <a:schemeClr val="tx1"/>
            </a:solidFill>
          </a:ln>
        </p:spPr>
        <p:txBody>
          <a:bodyPr wrap="square" rtlCol="0">
            <a:spAutoFit/>
          </a:bodyPr>
          <a:lstStyle/>
          <a:p>
            <a:r>
              <a:rPr lang="en-GB" sz="1100" b="1" u="sng" dirty="0"/>
              <a:t>Why was transportation introduced?</a:t>
            </a:r>
          </a:p>
          <a:p>
            <a:pPr marL="228600" indent="-228600">
              <a:buFont typeface="+mj-lt"/>
              <a:buAutoNum type="arabicPeriod"/>
            </a:pPr>
            <a:r>
              <a:rPr lang="en-GB" sz="1100" b="1" dirty="0">
                <a:solidFill>
                  <a:srgbClr val="FF0000"/>
                </a:solidFill>
              </a:rPr>
              <a:t>EXPLORATION</a:t>
            </a:r>
            <a:r>
              <a:rPr lang="en-GB" sz="1100" dirty="0"/>
              <a:t> to the New World made this possible.</a:t>
            </a:r>
          </a:p>
          <a:p>
            <a:pPr marL="228600" indent="-228600">
              <a:buFont typeface="+mj-lt"/>
              <a:buAutoNum type="arabicPeriod"/>
            </a:pPr>
            <a:r>
              <a:rPr lang="en-GB" sz="1100" b="1" dirty="0">
                <a:solidFill>
                  <a:srgbClr val="FF0000"/>
                </a:solidFill>
              </a:rPr>
              <a:t>POLITICAL/POWER</a:t>
            </a:r>
            <a:r>
              <a:rPr lang="en-GB" sz="1100" dirty="0"/>
              <a:t> - Sending criminals to North America was another way of </a:t>
            </a:r>
            <a:r>
              <a:rPr lang="en-GB" sz="1100" b="1" dirty="0"/>
              <a:t>increasing the population</a:t>
            </a:r>
            <a:r>
              <a:rPr lang="en-GB" sz="1100" dirty="0"/>
              <a:t> of a colony and to help build it up.</a:t>
            </a:r>
          </a:p>
          <a:p>
            <a:pPr marL="228600" indent="-228600">
              <a:buFont typeface="+mj-lt"/>
              <a:buAutoNum type="arabicPeriod"/>
            </a:pPr>
            <a:r>
              <a:rPr lang="en-GB" sz="1100" b="1" dirty="0">
                <a:solidFill>
                  <a:srgbClr val="FF0000"/>
                </a:solidFill>
              </a:rPr>
              <a:t>SOCIAL </a:t>
            </a:r>
            <a:r>
              <a:rPr lang="en-GB" sz="1100" dirty="0"/>
              <a:t>- It was seen as a way of removing criminals from the people who had influenced them into crime in the first place. Also, the poor were blamed for spreading </a:t>
            </a:r>
            <a:r>
              <a:rPr lang="en-GB" sz="1100" b="1" dirty="0"/>
              <a:t>plague</a:t>
            </a:r>
            <a:r>
              <a:rPr lang="en-GB" sz="1100" dirty="0"/>
              <a:t>, it was an easy way to remove this risk.</a:t>
            </a:r>
          </a:p>
          <a:p>
            <a:pPr marL="228600" indent="-228600">
              <a:buFont typeface="+mj-lt"/>
              <a:buAutoNum type="arabicPeriod"/>
            </a:pPr>
            <a:r>
              <a:rPr lang="en-GB" sz="1100" b="1" dirty="0">
                <a:solidFill>
                  <a:srgbClr val="FF0000"/>
                </a:solidFill>
              </a:rPr>
              <a:t>CHANGING ATTITUDES: </a:t>
            </a:r>
            <a:r>
              <a:rPr lang="en-GB" sz="1100" dirty="0"/>
              <a:t>It was hoped a new start, especially for younger criminals would be a form of </a:t>
            </a:r>
            <a:r>
              <a:rPr lang="en-GB" sz="1100" b="1" dirty="0">
                <a:solidFill>
                  <a:srgbClr val="FF0000"/>
                </a:solidFill>
              </a:rPr>
              <a:t>rehabilitation</a:t>
            </a:r>
            <a:r>
              <a:rPr lang="en-GB" sz="1100" dirty="0"/>
              <a:t>. It was seen as more effective form of a </a:t>
            </a:r>
            <a:r>
              <a:rPr lang="en-GB" sz="1100" b="1" dirty="0"/>
              <a:t>deterrent.</a:t>
            </a:r>
          </a:p>
          <a:p>
            <a:pPr marL="228600" indent="-228600">
              <a:buFont typeface="+mj-lt"/>
              <a:buAutoNum type="arabicPeriod"/>
            </a:pPr>
            <a:r>
              <a:rPr lang="en-GB" sz="1100" b="1" dirty="0">
                <a:solidFill>
                  <a:srgbClr val="FF0000"/>
                </a:solidFill>
              </a:rPr>
              <a:t>ECONOMIC/SOCIAL</a:t>
            </a:r>
            <a:r>
              <a:rPr lang="en-GB" sz="1100" dirty="0"/>
              <a:t> - There was no organised prison system, so this was a way to deal with criminals to keep them off the streets.</a:t>
            </a:r>
          </a:p>
        </p:txBody>
      </p:sp>
      <p:sp>
        <p:nvSpPr>
          <p:cNvPr id="15" name="TextBox 14"/>
          <p:cNvSpPr txBox="1"/>
          <p:nvPr/>
        </p:nvSpPr>
        <p:spPr>
          <a:xfrm>
            <a:off x="8821271" y="4380346"/>
            <a:ext cx="2250141" cy="2292935"/>
          </a:xfrm>
          <a:prstGeom prst="rect">
            <a:avLst/>
          </a:prstGeom>
          <a:solidFill>
            <a:schemeClr val="bg1"/>
          </a:solidFill>
          <a:ln w="19050">
            <a:solidFill>
              <a:schemeClr val="tx1"/>
            </a:solidFill>
          </a:ln>
        </p:spPr>
        <p:txBody>
          <a:bodyPr wrap="square" rtlCol="0">
            <a:spAutoFit/>
          </a:bodyPr>
          <a:lstStyle/>
          <a:p>
            <a:r>
              <a:rPr lang="en-GB" sz="1100" b="1" u="sng" dirty="0"/>
              <a:t>Why did the idea of a deterrent NOT work?</a:t>
            </a:r>
          </a:p>
          <a:p>
            <a:pPr marL="171450" indent="-171450">
              <a:buFont typeface="Wingdings" panose="05000000000000000000" pitchFamily="2" charset="2"/>
              <a:buChar char="q"/>
            </a:pPr>
            <a:r>
              <a:rPr lang="en-GB" sz="1100" dirty="0"/>
              <a:t>Most crimes were out of </a:t>
            </a:r>
            <a:r>
              <a:rPr lang="en-GB" sz="1100" b="1" dirty="0"/>
              <a:t>desperation</a:t>
            </a:r>
            <a:r>
              <a:rPr lang="en-GB" sz="1100" dirty="0"/>
              <a:t> – poverty led people to take extreme measures to feed themselves. </a:t>
            </a:r>
          </a:p>
          <a:p>
            <a:pPr marL="171450" indent="-171450">
              <a:buFont typeface="Wingdings" panose="05000000000000000000" pitchFamily="2" charset="2"/>
              <a:buChar char="q"/>
            </a:pPr>
            <a:r>
              <a:rPr lang="en-GB" sz="1100" dirty="0"/>
              <a:t>Criminals could even receive a </a:t>
            </a:r>
            <a:r>
              <a:rPr lang="en-GB" sz="1100" b="1" dirty="0"/>
              <a:t>pardon</a:t>
            </a:r>
            <a:r>
              <a:rPr lang="en-GB" sz="1100" dirty="0"/>
              <a:t> (let off) if they could prove they had a good character.</a:t>
            </a:r>
          </a:p>
          <a:p>
            <a:pPr marL="171450" indent="-171450">
              <a:buFont typeface="Wingdings" panose="05000000000000000000" pitchFamily="2" charset="2"/>
              <a:buChar char="q"/>
            </a:pPr>
            <a:r>
              <a:rPr lang="en-GB" sz="1100" b="1" dirty="0"/>
              <a:t>Plead for belly </a:t>
            </a:r>
            <a:r>
              <a:rPr lang="en-GB" sz="1100" dirty="0"/>
              <a:t>– women were often not given the death penalty if a doctor believed they were pregnant.  </a:t>
            </a:r>
          </a:p>
        </p:txBody>
      </p:sp>
      <p:pic>
        <p:nvPicPr>
          <p:cNvPr id="16" name="Picture 2" descr="Image result for bloody cod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32" b="56015" l="58111" r="76591"/>
                    </a14:imgEffect>
                  </a14:imgLayer>
                </a14:imgProps>
              </a:ext>
              <a:ext uri="{28A0092B-C50C-407E-A947-70E740481C1C}">
                <a14:useLocalDpi xmlns:a14="http://schemas.microsoft.com/office/drawing/2010/main" val="0"/>
              </a:ext>
            </a:extLst>
          </a:blip>
          <a:srcRect l="58069" t="2163" r="21832" b="41578"/>
          <a:stretch/>
        </p:blipFill>
        <p:spPr bwMode="auto">
          <a:xfrm>
            <a:off x="4275446" y="4200046"/>
            <a:ext cx="1201271" cy="1425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bloody cod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32" b="56015" l="58111" r="76591"/>
                    </a14:imgEffect>
                  </a14:imgLayer>
                </a14:imgProps>
              </a:ext>
              <a:ext uri="{28A0092B-C50C-407E-A947-70E740481C1C}">
                <a14:useLocalDpi xmlns:a14="http://schemas.microsoft.com/office/drawing/2010/main" val="0"/>
              </a:ext>
            </a:extLst>
          </a:blip>
          <a:srcRect l="58069" t="2163" r="21832" b="41578"/>
          <a:stretch/>
        </p:blipFill>
        <p:spPr bwMode="auto">
          <a:xfrm>
            <a:off x="8033602" y="4200047"/>
            <a:ext cx="990809" cy="14253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bloody code"/>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880" b="56767" l="13552" r="39836">
                        <a14:foregroundMark x1="14990" y1="5639" x2="39014" y2="7143"/>
                        <a14:foregroundMark x1="26078" y1="10150" x2="27515" y2="34211"/>
                        <a14:foregroundMark x1="18070" y1="10150" x2="19302" y2="43985"/>
                        <a14:foregroundMark x1="16222" y1="19925" x2="16838" y2="43985"/>
                        <a14:foregroundMark x1="16427" y1="45489" x2="16427" y2="49624"/>
                      </a14:backgroundRemoval>
                    </a14:imgEffect>
                  </a14:imgLayer>
                </a14:imgProps>
              </a:ext>
              <a:ext uri="{28A0092B-C50C-407E-A947-70E740481C1C}">
                <a14:useLocalDpi xmlns:a14="http://schemas.microsoft.com/office/drawing/2010/main" val="0"/>
              </a:ext>
            </a:extLst>
          </a:blip>
          <a:srcRect l="13137" t="2163" r="59033" b="41578"/>
          <a:stretch/>
        </p:blipFill>
        <p:spPr bwMode="auto">
          <a:xfrm rot="21444066">
            <a:off x="10966516" y="4226320"/>
            <a:ext cx="1192516" cy="1481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lave ship"/>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992" l="80" r="100000">
                        <a14:foregroundMark x1="90294" y1="68267" x2="96261" y2="56889"/>
                        <a14:foregroundMark x1="95943" y1="58809" x2="90613" y2="80413"/>
                        <a14:foregroundMark x1="87749" y1="82669" x2="88385" y2="93663"/>
                        <a14:foregroundMark x1="26492" y1="17859" x2="35282" y2="16323"/>
                        <a14:foregroundMark x1="50080" y1="7249" x2="59825" y2="7249"/>
                      </a14:backgroundRemoval>
                    </a14:imgEffect>
                  </a14:imgLayer>
                </a14:imgProps>
              </a:ext>
              <a:ext uri="{28A0092B-C50C-407E-A947-70E740481C1C}">
                <a14:useLocalDpi xmlns:a14="http://schemas.microsoft.com/office/drawing/2010/main" val="0"/>
              </a:ext>
            </a:extLst>
          </a:blip>
          <a:srcRect/>
          <a:stretch>
            <a:fillRect/>
          </a:stretch>
        </p:blipFill>
        <p:spPr bwMode="auto">
          <a:xfrm>
            <a:off x="3482442" y="1836231"/>
            <a:ext cx="2147810" cy="9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70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14: </a:t>
            </a:r>
            <a:r>
              <a:rPr lang="en-GB" dirty="0">
                <a:latin typeface="Berlin Sans FB Demi" panose="020E0802020502020306" pitchFamily="34" charset="0"/>
              </a:rPr>
              <a:t>1500-1700 Tudor and Stuarts – Case Study of The Gunpowder Plot 1605.</a:t>
            </a:r>
          </a:p>
        </p:txBody>
      </p:sp>
      <p:sp>
        <p:nvSpPr>
          <p:cNvPr id="5" name="TextBox 4"/>
          <p:cNvSpPr txBox="1"/>
          <p:nvPr/>
        </p:nvSpPr>
        <p:spPr>
          <a:xfrm>
            <a:off x="80682" y="461665"/>
            <a:ext cx="10524565" cy="1200329"/>
          </a:xfrm>
          <a:prstGeom prst="rect">
            <a:avLst/>
          </a:prstGeom>
          <a:noFill/>
          <a:ln w="19050">
            <a:solidFill>
              <a:schemeClr val="tx1"/>
            </a:solidFill>
          </a:ln>
        </p:spPr>
        <p:txBody>
          <a:bodyPr wrap="square" rtlCol="0">
            <a:spAutoFit/>
          </a:bodyPr>
          <a:lstStyle/>
          <a:p>
            <a:r>
              <a:rPr lang="en-GB" sz="1200" b="1" dirty="0"/>
              <a:t>Background information: </a:t>
            </a:r>
          </a:p>
          <a:p>
            <a:r>
              <a:rPr lang="en-GB" sz="1200" dirty="0"/>
              <a:t>The Gunpowder Plot is one of the most famous events in English History.  </a:t>
            </a:r>
            <a:r>
              <a:rPr lang="en-GB" sz="1200" b="1" dirty="0"/>
              <a:t>Protestant King James I </a:t>
            </a:r>
            <a:r>
              <a:rPr lang="en-GB" sz="1200" dirty="0"/>
              <a:t>took over from Elizabeth I in 1603.  After only two years in charge, a gang of Catholics attempted to blow up the Houses of Parliament, kill the king and restore the Catholic faith to England.  The plot failed, the gang led by Robert Catesby were arrested, taken to the Tower of London, tortured and then executed.  This one event can help you understand the importance that </a:t>
            </a:r>
            <a:r>
              <a:rPr lang="en-GB" sz="1200" b="1" dirty="0"/>
              <a:t>religion </a:t>
            </a:r>
            <a:r>
              <a:rPr lang="en-GB" sz="1200" dirty="0"/>
              <a:t>still played by the 1600s, provide an example of </a:t>
            </a:r>
            <a:r>
              <a:rPr lang="en-GB" sz="1200" b="1" dirty="0"/>
              <a:t>high treason</a:t>
            </a:r>
            <a:r>
              <a:rPr lang="en-GB" sz="1200" dirty="0"/>
              <a:t>, give evidence of the use of a </a:t>
            </a:r>
            <a:r>
              <a:rPr lang="en-GB" sz="1200" b="1" dirty="0"/>
              <a:t>brutal punishments </a:t>
            </a:r>
            <a:r>
              <a:rPr lang="en-GB" sz="1200" dirty="0"/>
              <a:t>given to the plotters which was to act as a </a:t>
            </a:r>
            <a:r>
              <a:rPr lang="en-GB" sz="1200" b="1" dirty="0"/>
              <a:t>deterrent</a:t>
            </a:r>
            <a:r>
              <a:rPr lang="en-GB" sz="1200" dirty="0"/>
              <a:t> to other Catholics and the way this crime led to </a:t>
            </a:r>
            <a:r>
              <a:rPr lang="en-GB" sz="1200" b="1" dirty="0"/>
              <a:t>further anti-Catholic laws</a:t>
            </a:r>
            <a:r>
              <a:rPr lang="en-GB" sz="1200" dirty="0"/>
              <a:t>.</a:t>
            </a:r>
          </a:p>
        </p:txBody>
      </p:sp>
      <p:sp>
        <p:nvSpPr>
          <p:cNvPr id="6" name="TextBox 5"/>
          <p:cNvSpPr txBox="1"/>
          <p:nvPr/>
        </p:nvSpPr>
        <p:spPr>
          <a:xfrm>
            <a:off x="80682" y="1703559"/>
            <a:ext cx="6051176" cy="1938992"/>
          </a:xfrm>
          <a:prstGeom prst="rect">
            <a:avLst/>
          </a:prstGeom>
          <a:noFill/>
          <a:ln w="19050">
            <a:solidFill>
              <a:schemeClr val="tx1"/>
            </a:solidFill>
          </a:ln>
        </p:spPr>
        <p:txBody>
          <a:bodyPr wrap="square" rtlCol="0">
            <a:spAutoFit/>
          </a:bodyPr>
          <a:lstStyle/>
          <a:p>
            <a:pPr algn="ctr"/>
            <a:r>
              <a:rPr lang="en-GB" sz="1200" b="1" dirty="0"/>
              <a:t>Why were Catholics still motivated by their religion?</a:t>
            </a:r>
          </a:p>
          <a:p>
            <a:pPr marL="228600" indent="-228600">
              <a:buFont typeface="+mj-lt"/>
              <a:buAutoNum type="arabicPeriod"/>
            </a:pPr>
            <a:r>
              <a:rPr lang="en-GB" sz="1200" dirty="0"/>
              <a:t>After Elizabeth I’s death, they hoped the new King would be more sympathetic to Catholics.  They were disappointed when he announced even </a:t>
            </a:r>
            <a:r>
              <a:rPr lang="en-GB" sz="1200" b="1" dirty="0"/>
              <a:t>stricter anti-Catholic laws</a:t>
            </a:r>
            <a:r>
              <a:rPr lang="en-GB" sz="1200" dirty="0"/>
              <a:t>.</a:t>
            </a:r>
          </a:p>
          <a:p>
            <a:pPr marL="228600" indent="-228600">
              <a:buFont typeface="+mj-lt"/>
              <a:buAutoNum type="arabicPeriod"/>
            </a:pPr>
            <a:r>
              <a:rPr lang="en-GB" sz="1200" dirty="0"/>
              <a:t>Many Catholics still remained in England despite the country being officially Protestant since the beginning of Elizabeth’s reign in 1558.</a:t>
            </a:r>
          </a:p>
          <a:p>
            <a:pPr marL="228600" indent="-228600">
              <a:buFont typeface="+mj-lt"/>
              <a:buAutoNum type="arabicPeriod"/>
            </a:pPr>
            <a:r>
              <a:rPr lang="en-GB" sz="1200" dirty="0"/>
              <a:t>The leader, </a:t>
            </a:r>
            <a:r>
              <a:rPr lang="en-GB" sz="1200" b="1" dirty="0"/>
              <a:t>Robert Catesby </a:t>
            </a:r>
            <a:r>
              <a:rPr lang="en-GB" sz="1200" dirty="0"/>
              <a:t>had a family history of supporting the Catholics.</a:t>
            </a:r>
          </a:p>
          <a:p>
            <a:pPr marL="228600" indent="-228600">
              <a:buFont typeface="+mj-lt"/>
              <a:buAutoNum type="arabicPeriod"/>
            </a:pPr>
            <a:r>
              <a:rPr lang="en-GB" sz="1200" dirty="0"/>
              <a:t>The </a:t>
            </a:r>
            <a:r>
              <a:rPr lang="en-GB" sz="1200" b="1" dirty="0"/>
              <a:t>Pope</a:t>
            </a:r>
            <a:r>
              <a:rPr lang="en-GB" sz="1200" dirty="0"/>
              <a:t> had excommunicated Elizabeth I for her Religious Settlement and encouraged Catholics to challenge the monarchy.</a:t>
            </a:r>
          </a:p>
          <a:p>
            <a:pPr marL="228600" indent="-228600">
              <a:buFont typeface="+mj-lt"/>
              <a:buAutoNum type="arabicPeriod"/>
            </a:pPr>
            <a:r>
              <a:rPr lang="en-GB" sz="1200" dirty="0"/>
              <a:t>There were strict rules against Catholics. They had to attend Protestant church services  and any Catholic who refused would be fined.</a:t>
            </a:r>
          </a:p>
        </p:txBody>
      </p:sp>
      <p:sp>
        <p:nvSpPr>
          <p:cNvPr id="7" name="TextBox 6"/>
          <p:cNvSpPr txBox="1"/>
          <p:nvPr/>
        </p:nvSpPr>
        <p:spPr>
          <a:xfrm>
            <a:off x="6212541" y="1700124"/>
            <a:ext cx="2886635" cy="1938992"/>
          </a:xfrm>
          <a:prstGeom prst="rect">
            <a:avLst/>
          </a:prstGeom>
          <a:noFill/>
          <a:ln w="19050">
            <a:solidFill>
              <a:schemeClr val="tx1"/>
            </a:solidFill>
          </a:ln>
        </p:spPr>
        <p:txBody>
          <a:bodyPr wrap="square" rtlCol="0">
            <a:spAutoFit/>
          </a:bodyPr>
          <a:lstStyle/>
          <a:p>
            <a:pPr algn="ctr"/>
            <a:r>
              <a:rPr lang="en-GB" sz="1200" b="1" dirty="0"/>
              <a:t>What were the main aims of the Catholic plotters?</a:t>
            </a:r>
          </a:p>
          <a:p>
            <a:pPr marL="171450" indent="-171450">
              <a:buFont typeface="Wingdings" panose="05000000000000000000" pitchFamily="2" charset="2"/>
              <a:buChar char="q"/>
            </a:pPr>
            <a:r>
              <a:rPr lang="en-GB" sz="1200" dirty="0"/>
              <a:t>The Gunpowder Plot aimed to blow up the </a:t>
            </a:r>
            <a:r>
              <a:rPr lang="en-GB" sz="1200" b="1" dirty="0"/>
              <a:t>Houses of Parliament </a:t>
            </a:r>
            <a:r>
              <a:rPr lang="en-GB" sz="1200" dirty="0"/>
              <a:t>and kill the King on </a:t>
            </a:r>
            <a:r>
              <a:rPr lang="en-GB" sz="1200" b="1" dirty="0"/>
              <a:t>5</a:t>
            </a:r>
            <a:r>
              <a:rPr lang="en-GB" sz="1200" b="1" baseline="30000" dirty="0"/>
              <a:t>th</a:t>
            </a:r>
            <a:r>
              <a:rPr lang="en-GB" sz="1200" b="1" dirty="0"/>
              <a:t> November 1605</a:t>
            </a:r>
            <a:r>
              <a:rPr lang="en-GB" sz="1200" dirty="0"/>
              <a:t>.  </a:t>
            </a:r>
          </a:p>
          <a:p>
            <a:pPr marL="171450" indent="-171450">
              <a:buFont typeface="Wingdings" panose="05000000000000000000" pitchFamily="2" charset="2"/>
              <a:buChar char="q"/>
            </a:pPr>
            <a:r>
              <a:rPr lang="en-GB" sz="1200" dirty="0"/>
              <a:t>Many Protestant members of parliament would be present and it was planned to remove this powerful group of protestants to replace them with Catholics.</a:t>
            </a:r>
          </a:p>
        </p:txBody>
      </p:sp>
      <p:sp>
        <p:nvSpPr>
          <p:cNvPr id="8" name="TextBox 7"/>
          <p:cNvSpPr txBox="1"/>
          <p:nvPr/>
        </p:nvSpPr>
        <p:spPr>
          <a:xfrm>
            <a:off x="9179857" y="1700124"/>
            <a:ext cx="2922495" cy="1938992"/>
          </a:xfrm>
          <a:prstGeom prst="rect">
            <a:avLst/>
          </a:prstGeom>
          <a:noFill/>
          <a:ln w="19050">
            <a:solidFill>
              <a:schemeClr val="tx1"/>
            </a:solidFill>
          </a:ln>
        </p:spPr>
        <p:txBody>
          <a:bodyPr wrap="square" rtlCol="0">
            <a:spAutoFit/>
          </a:bodyPr>
          <a:lstStyle/>
          <a:p>
            <a:pPr algn="ctr"/>
            <a:r>
              <a:rPr lang="en-GB" sz="1200" b="1" dirty="0"/>
              <a:t>What was their plan?</a:t>
            </a:r>
          </a:p>
          <a:p>
            <a:pPr marL="171450" indent="-171450">
              <a:buFont typeface="Wingdings" panose="05000000000000000000" pitchFamily="2" charset="2"/>
              <a:buChar char="q"/>
            </a:pPr>
            <a:r>
              <a:rPr lang="en-GB" sz="1200" b="1" dirty="0"/>
              <a:t>1 ton of gunpowder </a:t>
            </a:r>
            <a:r>
              <a:rPr lang="en-GB" sz="1200" dirty="0"/>
              <a:t>was stored below the Houses of Parliament.  However, a letter was sent warning of the plot on the 20</a:t>
            </a:r>
            <a:r>
              <a:rPr lang="en-GB" sz="1200" baseline="30000" dirty="0"/>
              <a:t>th</a:t>
            </a:r>
            <a:r>
              <a:rPr lang="en-GB" sz="1200" dirty="0"/>
              <a:t> October 1605.  </a:t>
            </a:r>
          </a:p>
          <a:p>
            <a:pPr marL="171450" indent="-171450">
              <a:buFont typeface="Wingdings" panose="05000000000000000000" pitchFamily="2" charset="2"/>
              <a:buChar char="q"/>
            </a:pPr>
            <a:r>
              <a:rPr lang="en-GB" sz="1200" dirty="0"/>
              <a:t>Historians believe the plot was known about but it was left until the ‘last minute’ to discover the plotters to create </a:t>
            </a:r>
            <a:r>
              <a:rPr lang="en-GB" sz="1200" b="1" dirty="0"/>
              <a:t>more drama </a:t>
            </a:r>
            <a:r>
              <a:rPr lang="en-GB" sz="1200" dirty="0"/>
              <a:t>and give the government a reason to be </a:t>
            </a:r>
            <a:r>
              <a:rPr lang="en-GB" sz="1200" b="1" dirty="0"/>
              <a:t>even more anti-Catholic</a:t>
            </a:r>
            <a:r>
              <a:rPr lang="en-GB" sz="1200" dirty="0"/>
              <a:t>.</a:t>
            </a:r>
          </a:p>
        </p:txBody>
      </p:sp>
      <p:sp>
        <p:nvSpPr>
          <p:cNvPr id="9" name="TextBox 8"/>
          <p:cNvSpPr txBox="1"/>
          <p:nvPr/>
        </p:nvSpPr>
        <p:spPr>
          <a:xfrm>
            <a:off x="9179857" y="3717646"/>
            <a:ext cx="2922495" cy="1446550"/>
          </a:xfrm>
          <a:prstGeom prst="rect">
            <a:avLst/>
          </a:prstGeom>
          <a:noFill/>
          <a:ln w="19050">
            <a:solidFill>
              <a:schemeClr val="tx1"/>
            </a:solidFill>
          </a:ln>
        </p:spPr>
        <p:txBody>
          <a:bodyPr wrap="square" rtlCol="0">
            <a:spAutoFit/>
          </a:bodyPr>
          <a:lstStyle/>
          <a:p>
            <a:pPr algn="ctr"/>
            <a:r>
              <a:rPr lang="en-GB" sz="1200" b="1" dirty="0"/>
              <a:t>The use of torture and the trial</a:t>
            </a:r>
          </a:p>
          <a:p>
            <a:pPr marL="171450" indent="-171450">
              <a:buFont typeface="Wingdings" panose="05000000000000000000" pitchFamily="2" charset="2"/>
              <a:buChar char="q"/>
            </a:pPr>
            <a:r>
              <a:rPr lang="en-GB" sz="1200" dirty="0"/>
              <a:t>The King allowed the use of torture.  </a:t>
            </a:r>
          </a:p>
          <a:p>
            <a:pPr marL="171450" indent="-171450">
              <a:buFont typeface="Wingdings" panose="05000000000000000000" pitchFamily="2" charset="2"/>
              <a:buChar char="q"/>
            </a:pPr>
            <a:r>
              <a:rPr lang="en-GB" sz="1400" b="1" dirty="0"/>
              <a:t>The rack </a:t>
            </a:r>
            <a:r>
              <a:rPr lang="en-GB" sz="1200" dirty="0"/>
              <a:t>was used which was located in the </a:t>
            </a:r>
            <a:r>
              <a:rPr lang="en-GB" sz="1200" b="1" dirty="0"/>
              <a:t>Tower of London</a:t>
            </a:r>
            <a:r>
              <a:rPr lang="en-GB" sz="1200" dirty="0"/>
              <a:t>.  </a:t>
            </a:r>
          </a:p>
          <a:p>
            <a:pPr marL="171450" indent="-171450">
              <a:buFont typeface="Wingdings" panose="05000000000000000000" pitchFamily="2" charset="2"/>
              <a:buChar char="q"/>
            </a:pPr>
            <a:r>
              <a:rPr lang="en-GB" sz="1200" dirty="0"/>
              <a:t>After 12 days of torture Guy Fawkes gave the names of the other plotters.  They were all found </a:t>
            </a:r>
            <a:r>
              <a:rPr lang="en-GB" sz="1400" b="1" dirty="0"/>
              <a:t>guilty of treason.</a:t>
            </a:r>
            <a:endParaRPr lang="en-GB" sz="1200" b="1" dirty="0"/>
          </a:p>
        </p:txBody>
      </p:sp>
      <p:sp>
        <p:nvSpPr>
          <p:cNvPr id="10" name="TextBox 9"/>
          <p:cNvSpPr txBox="1"/>
          <p:nvPr/>
        </p:nvSpPr>
        <p:spPr>
          <a:xfrm>
            <a:off x="3780864" y="5155028"/>
            <a:ext cx="2476497" cy="1631216"/>
          </a:xfrm>
          <a:prstGeom prst="rect">
            <a:avLst/>
          </a:prstGeom>
          <a:noFill/>
          <a:ln w="19050">
            <a:solidFill>
              <a:schemeClr val="tx1"/>
            </a:solidFill>
          </a:ln>
        </p:spPr>
        <p:txBody>
          <a:bodyPr wrap="square" rtlCol="0">
            <a:spAutoFit/>
          </a:bodyPr>
          <a:lstStyle/>
          <a:p>
            <a:pPr algn="ctr"/>
            <a:r>
              <a:rPr lang="en-GB" sz="1200" b="1" dirty="0"/>
              <a:t>Why was the punishment so brutal?</a:t>
            </a:r>
          </a:p>
          <a:p>
            <a:pPr marL="285750" indent="-285750">
              <a:buFont typeface="Wingdings" panose="05000000000000000000" pitchFamily="2" charset="2"/>
              <a:buChar char="q"/>
            </a:pPr>
            <a:r>
              <a:rPr lang="en-GB" sz="1200" dirty="0"/>
              <a:t>The King and his government wanted to make the punishment so harsh, that it would act as a </a:t>
            </a:r>
            <a:r>
              <a:rPr lang="en-GB" sz="1400" b="1" dirty="0"/>
              <a:t>clear public deterrent</a:t>
            </a:r>
            <a:r>
              <a:rPr lang="en-GB" sz="1200" dirty="0"/>
              <a:t> to any other Catholics who may be plotting against the King.  </a:t>
            </a:r>
          </a:p>
        </p:txBody>
      </p:sp>
      <p:pic>
        <p:nvPicPr>
          <p:cNvPr id="1028" name="Picture 4" descr="Image result for gunpowder plot punishment"/>
          <p:cNvPicPr>
            <a:picLocks noChangeAspect="1" noChangeArrowheads="1"/>
          </p:cNvPicPr>
          <p:nvPr/>
        </p:nvPicPr>
        <p:blipFill rotWithShape="1">
          <a:blip r:embed="rId2">
            <a:extLst>
              <a:ext uri="{28A0092B-C50C-407E-A947-70E740481C1C}">
                <a14:useLocalDpi xmlns:a14="http://schemas.microsoft.com/office/drawing/2010/main" val="0"/>
              </a:ext>
            </a:extLst>
          </a:blip>
          <a:srcRect l="70535" t="6236"/>
          <a:stretch/>
        </p:blipFill>
        <p:spPr bwMode="auto">
          <a:xfrm>
            <a:off x="10685929" y="41082"/>
            <a:ext cx="1416424" cy="16209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unpowder plot carto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556" y1="35238" x2="47460" y2="33651"/>
                      </a14:backgroundRemoval>
                    </a14:imgEffect>
                  </a14:imgLayer>
                </a14:imgProps>
              </a:ext>
              <a:ext uri="{28A0092B-C50C-407E-A947-70E740481C1C}">
                <a14:useLocalDpi xmlns:a14="http://schemas.microsoft.com/office/drawing/2010/main" val="0"/>
              </a:ext>
            </a:extLst>
          </a:blip>
          <a:srcRect l="26872" t="22155" r="28310" b="13308"/>
          <a:stretch/>
        </p:blipFill>
        <p:spPr bwMode="auto">
          <a:xfrm>
            <a:off x="4593270" y="2669620"/>
            <a:ext cx="2997212" cy="26374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682" y="3745465"/>
            <a:ext cx="3615017" cy="2923877"/>
          </a:xfrm>
          <a:prstGeom prst="rect">
            <a:avLst/>
          </a:prstGeom>
          <a:noFill/>
          <a:ln w="19050">
            <a:solidFill>
              <a:schemeClr val="tx1"/>
            </a:solidFill>
          </a:ln>
        </p:spPr>
        <p:txBody>
          <a:bodyPr wrap="square" rtlCol="0">
            <a:spAutoFit/>
          </a:bodyPr>
          <a:lstStyle/>
          <a:p>
            <a:pPr algn="ctr"/>
            <a:r>
              <a:rPr lang="en-GB" sz="1200" b="1" dirty="0"/>
              <a:t>How did the law change as a result?</a:t>
            </a:r>
          </a:p>
          <a:p>
            <a:r>
              <a:rPr lang="en-GB" sz="1200" u="sng" dirty="0"/>
              <a:t>Two new Laws: </a:t>
            </a:r>
          </a:p>
          <a:p>
            <a:r>
              <a:rPr lang="en-GB" sz="1400" b="1" dirty="0"/>
              <a:t>1605 Thanksgiving Act </a:t>
            </a:r>
            <a:r>
              <a:rPr lang="en-GB" sz="1200" dirty="0"/>
              <a:t>which made November 5</a:t>
            </a:r>
            <a:r>
              <a:rPr lang="en-GB" sz="1200" baseline="30000" dirty="0"/>
              <a:t>th</a:t>
            </a:r>
            <a:r>
              <a:rPr lang="en-GB" sz="1200" dirty="0"/>
              <a:t> an event that should be commemorated (remembered) every year.</a:t>
            </a:r>
          </a:p>
          <a:p>
            <a:r>
              <a:rPr lang="en-GB" sz="1400" b="1" dirty="0"/>
              <a:t>The 1606 Popish Recusants Act </a:t>
            </a:r>
            <a:r>
              <a:rPr lang="en-GB" sz="1200" dirty="0"/>
              <a:t>forced Catholics to swear an oath of allegiance to the King.</a:t>
            </a:r>
          </a:p>
          <a:p>
            <a:r>
              <a:rPr lang="en-GB" sz="1200" u="sng" dirty="0"/>
              <a:t>Other restrictions:</a:t>
            </a:r>
          </a:p>
          <a:p>
            <a:pPr marL="171450" indent="-171450">
              <a:buFont typeface="Wingdings" panose="05000000000000000000" pitchFamily="2" charset="2"/>
              <a:buChar char="q"/>
            </a:pPr>
            <a:r>
              <a:rPr lang="en-GB" sz="1200" dirty="0"/>
              <a:t>Catholics were banned from working in the </a:t>
            </a:r>
            <a:r>
              <a:rPr lang="en-GB" sz="1200" b="1" dirty="0"/>
              <a:t>legal profession </a:t>
            </a:r>
            <a:r>
              <a:rPr lang="en-GB" sz="1200" dirty="0"/>
              <a:t>or being an </a:t>
            </a:r>
            <a:r>
              <a:rPr lang="en-GB" sz="1200" b="1" dirty="0"/>
              <a:t>officer</a:t>
            </a:r>
            <a:r>
              <a:rPr lang="en-GB" sz="1200" dirty="0"/>
              <a:t> in the army.</a:t>
            </a:r>
          </a:p>
          <a:p>
            <a:pPr marL="171450" indent="-171450">
              <a:buFont typeface="Wingdings" panose="05000000000000000000" pitchFamily="2" charset="2"/>
              <a:buChar char="q"/>
            </a:pPr>
            <a:r>
              <a:rPr lang="en-GB" sz="1200" dirty="0"/>
              <a:t>Catholics were restricted in </a:t>
            </a:r>
            <a:r>
              <a:rPr lang="en-GB" sz="1200" b="1" dirty="0"/>
              <a:t>voting</a:t>
            </a:r>
            <a:r>
              <a:rPr lang="en-GB" sz="1200" dirty="0"/>
              <a:t>, becoming </a:t>
            </a:r>
            <a:r>
              <a:rPr lang="en-GB" sz="1200" b="1" dirty="0"/>
              <a:t>MPs</a:t>
            </a:r>
            <a:r>
              <a:rPr lang="en-GB" sz="1200" dirty="0"/>
              <a:t> or owning </a:t>
            </a:r>
            <a:r>
              <a:rPr lang="en-GB" sz="1200" b="1" dirty="0"/>
              <a:t>land</a:t>
            </a:r>
            <a:r>
              <a:rPr lang="en-GB" sz="1200" dirty="0"/>
              <a:t>. </a:t>
            </a:r>
          </a:p>
          <a:p>
            <a:pPr marL="171450" indent="-171450">
              <a:buFont typeface="Wingdings" panose="05000000000000000000" pitchFamily="2" charset="2"/>
              <a:buChar char="q"/>
            </a:pPr>
            <a:r>
              <a:rPr lang="en-GB" sz="1200" dirty="0"/>
              <a:t>James I published a </a:t>
            </a:r>
            <a:r>
              <a:rPr lang="en-GB" sz="1200" b="1" dirty="0"/>
              <a:t>book</a:t>
            </a:r>
            <a:r>
              <a:rPr lang="en-GB" sz="1200" dirty="0"/>
              <a:t>, describing the events and encouraged even more anti-Catholic views.</a:t>
            </a:r>
          </a:p>
          <a:p>
            <a:pPr marL="171450" indent="-171450">
              <a:buFont typeface="Wingdings" panose="05000000000000000000" pitchFamily="2" charset="2"/>
              <a:buChar char="q"/>
            </a:pPr>
            <a:r>
              <a:rPr lang="en-GB" sz="1200" dirty="0"/>
              <a:t>After this plot, England has remained Protestant.</a:t>
            </a:r>
          </a:p>
        </p:txBody>
      </p:sp>
      <p:sp>
        <p:nvSpPr>
          <p:cNvPr id="17" name="TextBox 16"/>
          <p:cNvSpPr txBox="1"/>
          <p:nvPr/>
        </p:nvSpPr>
        <p:spPr>
          <a:xfrm>
            <a:off x="6342527" y="5173123"/>
            <a:ext cx="2752164" cy="1631216"/>
          </a:xfrm>
          <a:prstGeom prst="rect">
            <a:avLst/>
          </a:prstGeom>
          <a:noFill/>
          <a:ln w="19050">
            <a:solidFill>
              <a:schemeClr val="tx1"/>
            </a:solidFill>
          </a:ln>
        </p:spPr>
        <p:txBody>
          <a:bodyPr wrap="square" rtlCol="0">
            <a:spAutoFit/>
          </a:bodyPr>
          <a:lstStyle/>
          <a:p>
            <a:r>
              <a:rPr lang="en-GB" sz="1200" b="1" dirty="0"/>
              <a:t>What was the punishment?</a:t>
            </a:r>
          </a:p>
          <a:p>
            <a:r>
              <a:rPr lang="en-GB" sz="1200" dirty="0"/>
              <a:t>All men were sentenced to be </a:t>
            </a:r>
            <a:r>
              <a:rPr lang="en-GB" sz="1400" b="1" dirty="0"/>
              <a:t>hanged, drawn and quartered</a:t>
            </a:r>
            <a:r>
              <a:rPr lang="en-GB" sz="1200" dirty="0"/>
              <a:t> in public. This meant being hanged until they lost consciousness, then revived, then had their genitals cut off before their insides pulled out and head chopped off. Their body parts were then displayed in public.</a:t>
            </a:r>
          </a:p>
        </p:txBody>
      </p:sp>
      <p:pic>
        <p:nvPicPr>
          <p:cNvPr id="1038" name="Picture 1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857" y="5207404"/>
            <a:ext cx="2922495" cy="15788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5700818" y="2336489"/>
            <a:ext cx="782116" cy="4184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8693906" y="2322909"/>
            <a:ext cx="782116" cy="4184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a:off x="11683601" y="3403123"/>
            <a:ext cx="496845" cy="515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653202" flipH="1">
            <a:off x="8870246" y="4909199"/>
            <a:ext cx="496845" cy="515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Image result for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951182" y="5630495"/>
            <a:ext cx="496845" cy="5151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Image result for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07245" y="5630495"/>
            <a:ext cx="496845" cy="51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36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484"/>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15: </a:t>
            </a:r>
            <a:r>
              <a:rPr lang="en-GB" dirty="0">
                <a:latin typeface="Berlin Sans FB Demi" panose="020E0802020502020306" pitchFamily="34" charset="0"/>
              </a:rPr>
              <a:t>1500-1700 Tudor and Stuarts – Case Study Matthew Hopkins and Witchcraft.</a:t>
            </a:r>
          </a:p>
        </p:txBody>
      </p:sp>
      <p:sp>
        <p:nvSpPr>
          <p:cNvPr id="5" name="TextBox 4"/>
          <p:cNvSpPr txBox="1"/>
          <p:nvPr/>
        </p:nvSpPr>
        <p:spPr>
          <a:xfrm>
            <a:off x="115098" y="353010"/>
            <a:ext cx="11959822" cy="784830"/>
          </a:xfrm>
          <a:prstGeom prst="rect">
            <a:avLst/>
          </a:prstGeom>
          <a:noFill/>
          <a:ln w="19050">
            <a:solidFill>
              <a:schemeClr val="tx1"/>
            </a:solidFill>
          </a:ln>
        </p:spPr>
        <p:txBody>
          <a:bodyPr wrap="square" rtlCol="0">
            <a:spAutoFit/>
          </a:bodyPr>
          <a:lstStyle/>
          <a:p>
            <a:r>
              <a:rPr lang="en-GB" sz="1200" b="1" dirty="0"/>
              <a:t>Background information: </a:t>
            </a:r>
            <a:r>
              <a:rPr lang="en-GB" sz="1100" dirty="0"/>
              <a:t>Being Catholic was not the only religious factor that caused a problem with the law, there was a deep rooted belief by rich and poor in the supernatural between 1500-1700.  Many people believed in the existence of witches who could cause harm by using evil spirits and summoning the powers of the Devil.  This can again prove how religion and people’s attitudes shaped the laws that existed in this time.  It also proves how key individuals such as Matthew Hopkins could use these fears to their advantage.  However, by the late 1600s, attitudes did begin to change and a new enlightened, ‘scientific’ way of thinking meant the end of the belief in witchcraft for most people.</a:t>
            </a:r>
          </a:p>
        </p:txBody>
      </p:sp>
      <p:sp>
        <p:nvSpPr>
          <p:cNvPr id="7" name="TextBox 6"/>
          <p:cNvSpPr txBox="1"/>
          <p:nvPr/>
        </p:nvSpPr>
        <p:spPr>
          <a:xfrm>
            <a:off x="113932" y="1209691"/>
            <a:ext cx="2039848" cy="4170372"/>
          </a:xfrm>
          <a:prstGeom prst="rect">
            <a:avLst/>
          </a:prstGeom>
          <a:solidFill>
            <a:schemeClr val="bg1"/>
          </a:solidFill>
          <a:ln>
            <a:solidFill>
              <a:schemeClr val="tx1"/>
            </a:solidFill>
          </a:ln>
        </p:spPr>
        <p:txBody>
          <a:bodyPr wrap="square" rtlCol="0">
            <a:spAutoFit/>
          </a:bodyPr>
          <a:lstStyle/>
          <a:p>
            <a:pPr algn="ctr"/>
            <a:r>
              <a:rPr lang="en-GB" sz="1200" b="1" dirty="0"/>
              <a:t>Witchcraft Laws</a:t>
            </a:r>
          </a:p>
          <a:p>
            <a:r>
              <a:rPr lang="en-GB" sz="1100" dirty="0"/>
              <a:t>If something is an official law, it makes the population feel that their belief is even more real, especially if their trusted monarch had agreed to it. </a:t>
            </a:r>
          </a:p>
          <a:p>
            <a:r>
              <a:rPr lang="en-GB" sz="1100" b="1" dirty="0"/>
              <a:t>CHANGE: </a:t>
            </a:r>
            <a:r>
              <a:rPr lang="en-GB" sz="1100" dirty="0"/>
              <a:t>In the Middle Ages, </a:t>
            </a:r>
            <a:r>
              <a:rPr lang="en-GB" sz="1100" b="1" dirty="0"/>
              <a:t>church courts </a:t>
            </a:r>
            <a:r>
              <a:rPr lang="en-GB" sz="1100" dirty="0"/>
              <a:t>were used to try witches but the punishments were not that severe. Laws after this gave harsher punishments.</a:t>
            </a:r>
          </a:p>
          <a:p>
            <a:pPr algn="ctr"/>
            <a:r>
              <a:rPr lang="en-GB" sz="1100" b="1" dirty="0"/>
              <a:t>WITCHCRAFT LAWS</a:t>
            </a:r>
          </a:p>
          <a:p>
            <a:r>
              <a:rPr lang="en-GB" sz="1100" b="1" dirty="0"/>
              <a:t>Henry VIII’s Witchcraft Act:</a:t>
            </a:r>
            <a:endParaRPr lang="en-GB" sz="1100" dirty="0"/>
          </a:p>
          <a:p>
            <a:r>
              <a:rPr lang="en-GB" sz="1100" dirty="0"/>
              <a:t>Witchcraft to be punished with death.</a:t>
            </a:r>
          </a:p>
          <a:p>
            <a:r>
              <a:rPr lang="en-GB" sz="1100" b="1" dirty="0"/>
              <a:t>Elizabeth I’s Act against Enchantments and Witchcraft</a:t>
            </a:r>
          </a:p>
          <a:p>
            <a:r>
              <a:rPr lang="en-GB" sz="1100" dirty="0"/>
              <a:t>Witchcraft now tried in ordinary courts not the church courts.  Death penalty remained.</a:t>
            </a:r>
          </a:p>
          <a:p>
            <a:r>
              <a:rPr lang="en-GB" sz="1100" b="1" dirty="0"/>
              <a:t>James I’s Witchcraft and Conjuration Act </a:t>
            </a:r>
            <a:endParaRPr lang="en-GB" sz="1100" dirty="0"/>
          </a:p>
          <a:p>
            <a:r>
              <a:rPr lang="en-GB" sz="1100" dirty="0"/>
              <a:t>Death penalty to anyone summoning ‘evil spirits’.</a:t>
            </a:r>
          </a:p>
        </p:txBody>
      </p:sp>
      <p:sp>
        <p:nvSpPr>
          <p:cNvPr id="8" name="TextBox 7"/>
          <p:cNvSpPr txBox="1"/>
          <p:nvPr/>
        </p:nvSpPr>
        <p:spPr>
          <a:xfrm>
            <a:off x="6177729" y="1537837"/>
            <a:ext cx="1841201" cy="2816156"/>
          </a:xfrm>
          <a:prstGeom prst="rect">
            <a:avLst/>
          </a:prstGeom>
          <a:solidFill>
            <a:schemeClr val="bg1"/>
          </a:solidFill>
          <a:ln>
            <a:solidFill>
              <a:schemeClr val="tx1"/>
            </a:solidFill>
          </a:ln>
        </p:spPr>
        <p:txBody>
          <a:bodyPr wrap="square" rtlCol="0">
            <a:spAutoFit/>
          </a:bodyPr>
          <a:lstStyle/>
          <a:p>
            <a:pPr algn="ctr"/>
            <a:r>
              <a:rPr lang="en-GB" sz="1200" b="1" dirty="0"/>
              <a:t>Economic influences</a:t>
            </a:r>
          </a:p>
          <a:p>
            <a:pPr marL="171450" indent="-171450">
              <a:buFont typeface="Wingdings" panose="05000000000000000000" pitchFamily="2" charset="2"/>
              <a:buChar char="q"/>
            </a:pPr>
            <a:r>
              <a:rPr lang="en-GB" sz="1100" b="1" dirty="0"/>
              <a:t>Low wages</a:t>
            </a:r>
            <a:r>
              <a:rPr lang="en-GB" sz="1100" dirty="0"/>
              <a:t>, high </a:t>
            </a:r>
            <a:r>
              <a:rPr lang="en-GB" sz="1100" b="1" dirty="0"/>
              <a:t>unemployment</a:t>
            </a:r>
            <a:r>
              <a:rPr lang="en-GB" sz="1100" dirty="0"/>
              <a:t> and poor </a:t>
            </a:r>
            <a:r>
              <a:rPr lang="en-GB" sz="1100" b="1" dirty="0"/>
              <a:t>harvests</a:t>
            </a:r>
            <a:r>
              <a:rPr lang="en-GB" sz="1100" dirty="0"/>
              <a:t> caused anxiety and tension.  It was easy to blame the death of animals or poor harvests on witchcraft, especially at a time with little understanding of science.  </a:t>
            </a:r>
          </a:p>
          <a:p>
            <a:pPr marL="171450" indent="-171450">
              <a:buFont typeface="Wingdings" panose="05000000000000000000" pitchFamily="2" charset="2"/>
              <a:buChar char="q"/>
            </a:pPr>
            <a:r>
              <a:rPr lang="en-GB" sz="1100" dirty="0"/>
              <a:t>The </a:t>
            </a:r>
            <a:r>
              <a:rPr lang="en-GB" sz="1100" b="1" dirty="0"/>
              <a:t>rich</a:t>
            </a:r>
            <a:r>
              <a:rPr lang="en-GB" sz="1100" dirty="0"/>
              <a:t> were becoming more fearful of the poor, especially vagabonds. Many accusations were made by the rich against the poor as a result.</a:t>
            </a:r>
          </a:p>
        </p:txBody>
      </p:sp>
      <p:sp>
        <p:nvSpPr>
          <p:cNvPr id="9" name="TextBox 8"/>
          <p:cNvSpPr txBox="1"/>
          <p:nvPr/>
        </p:nvSpPr>
        <p:spPr>
          <a:xfrm>
            <a:off x="2242346" y="1222605"/>
            <a:ext cx="1814627" cy="4001095"/>
          </a:xfrm>
          <a:prstGeom prst="rect">
            <a:avLst/>
          </a:prstGeom>
          <a:noFill/>
          <a:ln>
            <a:solidFill>
              <a:schemeClr val="tx1"/>
            </a:solidFill>
          </a:ln>
        </p:spPr>
        <p:txBody>
          <a:bodyPr wrap="square" rtlCol="0">
            <a:spAutoFit/>
          </a:bodyPr>
          <a:lstStyle/>
          <a:p>
            <a:pPr algn="ctr"/>
            <a:r>
              <a:rPr lang="en-GB" sz="1200" b="1" dirty="0"/>
              <a:t>The Influence of Religion.</a:t>
            </a:r>
          </a:p>
          <a:p>
            <a:pPr marL="88900" indent="-88900">
              <a:buFont typeface="Wingdings" panose="05000000000000000000" pitchFamily="2" charset="2"/>
              <a:buChar char="q"/>
            </a:pPr>
            <a:r>
              <a:rPr lang="en-GB" sz="1100" dirty="0"/>
              <a:t>Religion played a key part in influencing attitudes in this time.  Everyone believed in God (Heaven) and were afraid of the Devil (Hell). </a:t>
            </a:r>
          </a:p>
          <a:p>
            <a:pPr marL="88900" indent="-88900">
              <a:buFont typeface="Wingdings" panose="05000000000000000000" pitchFamily="2" charset="2"/>
              <a:buChar char="q"/>
            </a:pPr>
            <a:r>
              <a:rPr lang="en-GB" sz="1100" dirty="0"/>
              <a:t>This made witchcraft an easy belief to have. </a:t>
            </a:r>
          </a:p>
          <a:p>
            <a:pPr marL="88900" indent="-88900">
              <a:buFont typeface="Wingdings" panose="05000000000000000000" pitchFamily="2" charset="2"/>
              <a:buChar char="q"/>
            </a:pPr>
            <a:r>
              <a:rPr lang="en-GB" sz="1100" dirty="0"/>
              <a:t>James I argued that witchcraft was a </a:t>
            </a:r>
            <a:r>
              <a:rPr lang="en-GB" sz="1100" b="1" dirty="0"/>
              <a:t>crime against God </a:t>
            </a:r>
            <a:r>
              <a:rPr lang="en-GB" sz="1100" dirty="0"/>
              <a:t>himself. </a:t>
            </a:r>
          </a:p>
          <a:p>
            <a:pPr marL="88900" indent="-88900">
              <a:buFont typeface="Wingdings" panose="05000000000000000000" pitchFamily="2" charset="2"/>
              <a:buChar char="q"/>
            </a:pPr>
            <a:r>
              <a:rPr lang="en-GB" sz="1100" b="1" dirty="0"/>
              <a:t>The Civil War </a:t>
            </a:r>
            <a:r>
              <a:rPr lang="en-GB" sz="1100" dirty="0"/>
              <a:t>brought Protestants against Catholics and so </a:t>
            </a:r>
            <a:r>
              <a:rPr lang="en-GB" sz="1100" b="1" dirty="0"/>
              <a:t>religion </a:t>
            </a:r>
            <a:r>
              <a:rPr lang="en-GB" sz="1100" dirty="0"/>
              <a:t>became even more important in people’s lives. </a:t>
            </a:r>
          </a:p>
          <a:p>
            <a:pPr marL="88900" indent="-88900">
              <a:buFont typeface="Wingdings" panose="05000000000000000000" pitchFamily="2" charset="2"/>
              <a:buChar char="q"/>
            </a:pPr>
            <a:r>
              <a:rPr lang="en-GB" sz="1100" dirty="0"/>
              <a:t>The war caused </a:t>
            </a:r>
            <a:r>
              <a:rPr lang="en-GB" sz="1100" b="1" dirty="0"/>
              <a:t>disruption</a:t>
            </a:r>
            <a:r>
              <a:rPr lang="en-GB" sz="1100" dirty="0"/>
              <a:t>, </a:t>
            </a:r>
            <a:r>
              <a:rPr lang="en-GB" sz="1100" b="1" dirty="0"/>
              <a:t>chaos</a:t>
            </a:r>
            <a:r>
              <a:rPr lang="en-GB" sz="1100" dirty="0"/>
              <a:t>, </a:t>
            </a:r>
            <a:r>
              <a:rPr lang="en-GB" sz="1100" b="1" dirty="0"/>
              <a:t>anxiety</a:t>
            </a:r>
            <a:r>
              <a:rPr lang="en-GB" sz="1100" dirty="0"/>
              <a:t> and </a:t>
            </a:r>
            <a:r>
              <a:rPr lang="en-GB" sz="1100" b="1" dirty="0"/>
              <a:t>fear</a:t>
            </a:r>
            <a:r>
              <a:rPr lang="en-GB" sz="1100" dirty="0"/>
              <a:t>.  This fear led to people believing in more extreme and superstitious ideas about magic.</a:t>
            </a:r>
          </a:p>
        </p:txBody>
      </p:sp>
      <p:sp>
        <p:nvSpPr>
          <p:cNvPr id="10" name="TextBox 9"/>
          <p:cNvSpPr txBox="1"/>
          <p:nvPr/>
        </p:nvSpPr>
        <p:spPr>
          <a:xfrm>
            <a:off x="10200270" y="1207033"/>
            <a:ext cx="1885902" cy="2816156"/>
          </a:xfrm>
          <a:prstGeom prst="rect">
            <a:avLst/>
          </a:prstGeom>
          <a:solidFill>
            <a:schemeClr val="bg1"/>
          </a:solidFill>
          <a:ln>
            <a:solidFill>
              <a:schemeClr val="tx1"/>
            </a:solidFill>
          </a:ln>
        </p:spPr>
        <p:txBody>
          <a:bodyPr wrap="square" rtlCol="0">
            <a:spAutoFit/>
          </a:bodyPr>
          <a:lstStyle/>
          <a:p>
            <a:pPr algn="ctr"/>
            <a:r>
              <a:rPr lang="en-GB" sz="1200" b="1" dirty="0"/>
              <a:t>The Influence of James I</a:t>
            </a:r>
          </a:p>
          <a:p>
            <a:pPr marL="171450" indent="-171450">
              <a:buFont typeface="Wingdings" panose="05000000000000000000" pitchFamily="2" charset="2"/>
              <a:buChar char="q"/>
            </a:pPr>
            <a:r>
              <a:rPr lang="en-GB" sz="1100" dirty="0"/>
              <a:t>James I believed hugely in witchcraft.  He even published a book called </a:t>
            </a:r>
            <a:r>
              <a:rPr lang="en-GB" sz="1100" b="1" i="1" dirty="0" err="1"/>
              <a:t>Demonologie</a:t>
            </a:r>
            <a:r>
              <a:rPr lang="en-GB" sz="1100" dirty="0"/>
              <a:t> in 1597.   It included reasons for believing in witches, ways to identify them and </a:t>
            </a:r>
            <a:r>
              <a:rPr lang="en-GB" sz="1100" b="1" dirty="0"/>
              <a:t>encouraged readers </a:t>
            </a:r>
            <a:r>
              <a:rPr lang="en-GB" sz="1100" dirty="0"/>
              <a:t>to hunt them down.  </a:t>
            </a:r>
          </a:p>
          <a:p>
            <a:pPr marL="171450" indent="-171450">
              <a:buFont typeface="Wingdings" panose="05000000000000000000" pitchFamily="2" charset="2"/>
              <a:buChar char="q"/>
            </a:pPr>
            <a:r>
              <a:rPr lang="en-GB" sz="1100" dirty="0"/>
              <a:t>After the failed plot against him in 1605, he was </a:t>
            </a:r>
            <a:r>
              <a:rPr lang="en-GB" sz="1100" b="1" dirty="0"/>
              <a:t>obsessed</a:t>
            </a:r>
            <a:r>
              <a:rPr lang="en-GB" sz="1100" dirty="0"/>
              <a:t> with uncovering threats against him so encouraged even more witch hunts.  </a:t>
            </a:r>
          </a:p>
        </p:txBody>
      </p:sp>
      <p:sp>
        <p:nvSpPr>
          <p:cNvPr id="12" name="TextBox 11"/>
          <p:cNvSpPr txBox="1"/>
          <p:nvPr/>
        </p:nvSpPr>
        <p:spPr>
          <a:xfrm>
            <a:off x="8086547" y="1199339"/>
            <a:ext cx="2046106" cy="2831544"/>
          </a:xfrm>
          <a:prstGeom prst="rect">
            <a:avLst/>
          </a:prstGeom>
          <a:noFill/>
          <a:ln>
            <a:solidFill>
              <a:schemeClr val="tx1"/>
            </a:solidFill>
          </a:ln>
        </p:spPr>
        <p:txBody>
          <a:bodyPr wrap="square" rtlCol="0">
            <a:spAutoFit/>
          </a:bodyPr>
          <a:lstStyle/>
          <a:p>
            <a:pPr algn="ctr"/>
            <a:r>
              <a:rPr lang="en-GB" sz="1200" b="1" dirty="0"/>
              <a:t>The influence of Matthew Hopkins</a:t>
            </a:r>
          </a:p>
          <a:p>
            <a:pPr marL="171450" indent="-171450">
              <a:buFont typeface="Wingdings" panose="05000000000000000000" pitchFamily="2" charset="2"/>
              <a:buChar char="q"/>
            </a:pPr>
            <a:r>
              <a:rPr lang="en-GB" sz="1100" dirty="0"/>
              <a:t>Matthew Hopkins was a former lawyer who in </a:t>
            </a:r>
            <a:r>
              <a:rPr lang="en-GB" sz="1100" b="1" dirty="0"/>
              <a:t>1645</a:t>
            </a:r>
            <a:r>
              <a:rPr lang="en-GB" sz="1100" dirty="0"/>
              <a:t> called himself the ‘</a:t>
            </a:r>
            <a:r>
              <a:rPr lang="en-GB" sz="1100" b="1" dirty="0"/>
              <a:t>Witchfinder General</a:t>
            </a:r>
            <a:r>
              <a:rPr lang="en-GB" sz="1100" dirty="0"/>
              <a:t>’.</a:t>
            </a:r>
          </a:p>
          <a:p>
            <a:pPr marL="171450" indent="-171450">
              <a:buFont typeface="Wingdings" panose="05000000000000000000" pitchFamily="2" charset="2"/>
              <a:buChar char="q"/>
            </a:pPr>
            <a:r>
              <a:rPr lang="en-GB" sz="1100" dirty="0"/>
              <a:t>He was employed in the east of England to hunt down witches to take to court.  He would be paid well for each witch. </a:t>
            </a:r>
          </a:p>
          <a:p>
            <a:pPr marL="171450" indent="-171450">
              <a:buFont typeface="Wingdings" panose="05000000000000000000" pitchFamily="2" charset="2"/>
              <a:buChar char="q"/>
            </a:pPr>
            <a:r>
              <a:rPr lang="en-GB" sz="1100" dirty="0"/>
              <a:t>Hopkins </a:t>
            </a:r>
            <a:r>
              <a:rPr lang="en-GB" sz="1100" b="1" dirty="0"/>
              <a:t>created fear  and panic</a:t>
            </a:r>
            <a:r>
              <a:rPr lang="en-GB" sz="1100" dirty="0"/>
              <a:t> which swept the east of England. He investigated around 300 people and 112 were executed.</a:t>
            </a:r>
          </a:p>
        </p:txBody>
      </p:sp>
      <p:sp>
        <p:nvSpPr>
          <p:cNvPr id="13" name="TextBox 12"/>
          <p:cNvSpPr txBox="1"/>
          <p:nvPr/>
        </p:nvSpPr>
        <p:spPr>
          <a:xfrm>
            <a:off x="4118964" y="1528970"/>
            <a:ext cx="1928034" cy="2816156"/>
          </a:xfrm>
          <a:prstGeom prst="rect">
            <a:avLst/>
          </a:prstGeom>
          <a:noFill/>
          <a:ln>
            <a:solidFill>
              <a:schemeClr val="tx1"/>
            </a:solidFill>
          </a:ln>
        </p:spPr>
        <p:txBody>
          <a:bodyPr wrap="square" rtlCol="0">
            <a:spAutoFit/>
          </a:bodyPr>
          <a:lstStyle/>
          <a:p>
            <a:pPr algn="ctr"/>
            <a:r>
              <a:rPr lang="en-GB" sz="1200" b="1" dirty="0"/>
              <a:t>Attitudes towards women </a:t>
            </a:r>
          </a:p>
          <a:p>
            <a:pPr marL="171450" indent="-171450">
              <a:buFont typeface="Wingdings" panose="05000000000000000000" pitchFamily="2" charset="2"/>
              <a:buChar char="q"/>
            </a:pPr>
            <a:r>
              <a:rPr lang="en-GB" sz="1100" b="1" dirty="0"/>
              <a:t>90%</a:t>
            </a:r>
            <a:r>
              <a:rPr lang="en-GB" sz="1100" dirty="0"/>
              <a:t> of all accusations were made against women.</a:t>
            </a:r>
          </a:p>
          <a:p>
            <a:pPr marL="171450" indent="-171450">
              <a:buFont typeface="Wingdings" panose="05000000000000000000" pitchFamily="2" charset="2"/>
              <a:buChar char="q"/>
            </a:pPr>
            <a:r>
              <a:rPr lang="en-GB" sz="1100" dirty="0"/>
              <a:t>Part of this is down to the </a:t>
            </a:r>
            <a:r>
              <a:rPr lang="en-GB" sz="1100" b="1" dirty="0"/>
              <a:t>lack of power </a:t>
            </a:r>
            <a:r>
              <a:rPr lang="en-GB" sz="1100" dirty="0"/>
              <a:t>and responsibility women had in society – they were </a:t>
            </a:r>
            <a:r>
              <a:rPr lang="en-GB" sz="1100" b="1" dirty="0"/>
              <a:t>easy to target </a:t>
            </a:r>
            <a:r>
              <a:rPr lang="en-GB" sz="1100" dirty="0"/>
              <a:t>and blame. For example, any woman in a village who was not married, who had been childless, poor or vagabond were a target.</a:t>
            </a:r>
          </a:p>
          <a:p>
            <a:pPr marL="171450" indent="-171450">
              <a:buFont typeface="Wingdings" panose="05000000000000000000" pitchFamily="2" charset="2"/>
              <a:buChar char="q"/>
            </a:pPr>
            <a:r>
              <a:rPr lang="en-GB" sz="1100" dirty="0"/>
              <a:t>It was believed that women were </a:t>
            </a:r>
            <a:r>
              <a:rPr lang="en-GB" sz="1100" b="1" dirty="0"/>
              <a:t>weaker </a:t>
            </a:r>
            <a:r>
              <a:rPr lang="en-GB" sz="1100" dirty="0"/>
              <a:t>and easily influenced by the Devil. </a:t>
            </a:r>
          </a:p>
        </p:txBody>
      </p:sp>
      <p:sp>
        <p:nvSpPr>
          <p:cNvPr id="14" name="TextBox 13"/>
          <p:cNvSpPr txBox="1"/>
          <p:nvPr/>
        </p:nvSpPr>
        <p:spPr>
          <a:xfrm>
            <a:off x="4118363" y="4406625"/>
            <a:ext cx="3900567" cy="2308324"/>
          </a:xfrm>
          <a:prstGeom prst="rect">
            <a:avLst/>
          </a:prstGeom>
          <a:noFill/>
          <a:ln>
            <a:solidFill>
              <a:schemeClr val="tx1"/>
            </a:solidFill>
          </a:ln>
        </p:spPr>
        <p:txBody>
          <a:bodyPr wrap="square" rtlCol="0">
            <a:spAutoFit/>
          </a:bodyPr>
          <a:lstStyle/>
          <a:p>
            <a:r>
              <a:rPr lang="en-GB" sz="1200" b="1" dirty="0"/>
              <a:t>Why did the belief in witchcraft decline by the 1700s?</a:t>
            </a:r>
          </a:p>
          <a:p>
            <a:pPr marL="171450" indent="-171450">
              <a:buFont typeface="Wingdings" panose="05000000000000000000" pitchFamily="2" charset="2"/>
              <a:buChar char="q"/>
            </a:pPr>
            <a:r>
              <a:rPr lang="en-GB" sz="1100" dirty="0"/>
              <a:t>The time around 1650 was known as the </a:t>
            </a:r>
            <a:r>
              <a:rPr lang="en-GB" sz="1100" b="1" dirty="0"/>
              <a:t>Enlightenment.</a:t>
            </a:r>
            <a:r>
              <a:rPr lang="en-GB" sz="1100" dirty="0"/>
              <a:t> Some  people questioned the world in a more </a:t>
            </a:r>
            <a:r>
              <a:rPr lang="en-GB" sz="1100" b="1" dirty="0"/>
              <a:t>scientific</a:t>
            </a:r>
            <a:r>
              <a:rPr lang="en-GB" sz="1100" dirty="0"/>
              <a:t> way.</a:t>
            </a:r>
          </a:p>
          <a:p>
            <a:pPr marL="171450" indent="-171450">
              <a:buFont typeface="Wingdings" panose="05000000000000000000" pitchFamily="2" charset="2"/>
              <a:buChar char="q"/>
            </a:pPr>
            <a:r>
              <a:rPr lang="en-GB" sz="1100" dirty="0"/>
              <a:t>The </a:t>
            </a:r>
            <a:r>
              <a:rPr lang="en-GB" sz="1100" b="1" dirty="0"/>
              <a:t>Royal Society </a:t>
            </a:r>
            <a:r>
              <a:rPr lang="en-GB" sz="1100" dirty="0"/>
              <a:t>was created in London in </a:t>
            </a:r>
            <a:r>
              <a:rPr lang="en-GB" sz="1100" b="1" dirty="0"/>
              <a:t>1660</a:t>
            </a:r>
            <a:r>
              <a:rPr lang="en-GB" sz="1100" dirty="0"/>
              <a:t> and brought together these scientists.  It encouraged further research into medicine, astronomy and physics and was supported by a ‘</a:t>
            </a:r>
            <a:r>
              <a:rPr lang="en-GB" sz="1100" b="1" dirty="0"/>
              <a:t>Royal Charter</a:t>
            </a:r>
            <a:r>
              <a:rPr lang="en-GB" sz="1100" dirty="0"/>
              <a:t>’ from King Charles II which proved it now had official royal backing.</a:t>
            </a:r>
          </a:p>
          <a:p>
            <a:pPr marL="171450" indent="-171450">
              <a:buFont typeface="Wingdings" panose="05000000000000000000" pitchFamily="2" charset="2"/>
              <a:buChar char="q"/>
            </a:pPr>
            <a:r>
              <a:rPr lang="en-GB" sz="1100" dirty="0"/>
              <a:t>Witchcraft then became seen as a superstition believed in by the poor or uneducated rather than a crime. </a:t>
            </a:r>
          </a:p>
          <a:p>
            <a:pPr marL="171450" indent="-171450">
              <a:buFont typeface="Wingdings" panose="05000000000000000000" pitchFamily="2" charset="2"/>
              <a:buChar char="q"/>
            </a:pPr>
            <a:r>
              <a:rPr lang="en-GB" sz="1100" b="1" dirty="0"/>
              <a:t>However, attitudes were slower to change </a:t>
            </a:r>
            <a:r>
              <a:rPr lang="en-GB" sz="1100" dirty="0"/>
              <a:t>in some more rural and isolated places.  </a:t>
            </a:r>
          </a:p>
          <a:p>
            <a:pPr marL="171450" indent="-171450">
              <a:buFont typeface="Wingdings" panose="05000000000000000000" pitchFamily="2" charset="2"/>
              <a:buChar char="q"/>
            </a:pPr>
            <a:r>
              <a:rPr lang="en-GB" sz="1100" dirty="0"/>
              <a:t>The last accused witch to be executed was in 1716.</a:t>
            </a:r>
          </a:p>
        </p:txBody>
      </p:sp>
      <p:sp>
        <p:nvSpPr>
          <p:cNvPr id="15" name="TextBox 14"/>
          <p:cNvSpPr txBox="1"/>
          <p:nvPr/>
        </p:nvSpPr>
        <p:spPr>
          <a:xfrm>
            <a:off x="4118964" y="1199339"/>
            <a:ext cx="3922237" cy="276999"/>
          </a:xfrm>
          <a:prstGeom prst="rect">
            <a:avLst/>
          </a:prstGeom>
          <a:solidFill>
            <a:schemeClr val="bg1">
              <a:lumMod val="85000"/>
            </a:schemeClr>
          </a:solidFill>
          <a:ln>
            <a:solidFill>
              <a:schemeClr val="tx1"/>
            </a:solidFill>
          </a:ln>
        </p:spPr>
        <p:txBody>
          <a:bodyPr wrap="square" rtlCol="0">
            <a:spAutoFit/>
          </a:bodyPr>
          <a:lstStyle/>
          <a:p>
            <a:r>
              <a:rPr lang="en-GB" sz="1200" b="1" dirty="0"/>
              <a:t>FACTORS THAT INFLUENCED THE BELIEF IN WITCHCRAFT</a:t>
            </a:r>
            <a:endParaRPr lang="en-GB" sz="1000" dirty="0"/>
          </a:p>
        </p:txBody>
      </p:sp>
      <p:sp>
        <p:nvSpPr>
          <p:cNvPr id="16" name="TextBox 15"/>
          <p:cNvSpPr txBox="1"/>
          <p:nvPr/>
        </p:nvSpPr>
        <p:spPr>
          <a:xfrm>
            <a:off x="69650" y="5451915"/>
            <a:ext cx="3974063" cy="1323439"/>
          </a:xfrm>
          <a:prstGeom prst="rect">
            <a:avLst/>
          </a:prstGeom>
          <a:solidFill>
            <a:schemeClr val="bg1">
              <a:lumMod val="85000"/>
            </a:schemeClr>
          </a:solidFill>
          <a:ln>
            <a:solidFill>
              <a:schemeClr val="tx1"/>
            </a:solidFill>
          </a:ln>
        </p:spPr>
        <p:txBody>
          <a:bodyPr wrap="square" rtlCol="0">
            <a:spAutoFit/>
          </a:bodyPr>
          <a:lstStyle/>
          <a:p>
            <a:pPr algn="ctr"/>
            <a:r>
              <a:rPr lang="en-GB" sz="1600" b="1" dirty="0"/>
              <a:t>Punishments for Witchcraft</a:t>
            </a:r>
          </a:p>
          <a:p>
            <a:pPr marL="171450" indent="-171450">
              <a:buFont typeface="Wingdings" panose="05000000000000000000" pitchFamily="2" charset="2"/>
              <a:buChar char="q"/>
            </a:pPr>
            <a:r>
              <a:rPr lang="en-GB" sz="1600" dirty="0"/>
              <a:t>An estimated </a:t>
            </a:r>
            <a:r>
              <a:rPr lang="en-GB" sz="1600" b="1" dirty="0"/>
              <a:t>1,000 </a:t>
            </a:r>
            <a:r>
              <a:rPr lang="en-GB" sz="1600" dirty="0"/>
              <a:t>people were executed for witchcraft between 1542-1736.</a:t>
            </a:r>
          </a:p>
          <a:p>
            <a:pPr marL="171450" indent="-171450">
              <a:buFont typeface="Wingdings" panose="05000000000000000000" pitchFamily="2" charset="2"/>
              <a:buChar char="q"/>
            </a:pPr>
            <a:r>
              <a:rPr lang="en-GB" sz="1600" b="1" dirty="0"/>
              <a:t>Hanging</a:t>
            </a:r>
            <a:r>
              <a:rPr lang="en-GB" sz="1600" dirty="0"/>
              <a:t> was the most common form of execution.</a:t>
            </a:r>
          </a:p>
        </p:txBody>
      </p:sp>
      <p:sp>
        <p:nvSpPr>
          <p:cNvPr id="17" name="TextBox 16"/>
          <p:cNvSpPr txBox="1"/>
          <p:nvPr/>
        </p:nvSpPr>
        <p:spPr>
          <a:xfrm>
            <a:off x="8093580" y="4068071"/>
            <a:ext cx="2046106" cy="2646878"/>
          </a:xfrm>
          <a:prstGeom prst="rect">
            <a:avLst/>
          </a:prstGeom>
          <a:solidFill>
            <a:schemeClr val="bg1"/>
          </a:solidFill>
          <a:ln>
            <a:solidFill>
              <a:schemeClr val="tx1"/>
            </a:solidFill>
          </a:ln>
        </p:spPr>
        <p:txBody>
          <a:bodyPr wrap="square" rtlCol="0">
            <a:spAutoFit/>
          </a:bodyPr>
          <a:lstStyle/>
          <a:p>
            <a:pPr algn="ctr"/>
            <a:r>
              <a:rPr lang="en-GB" sz="1200" b="1" dirty="0"/>
              <a:t>Witchcraft Trials</a:t>
            </a:r>
          </a:p>
          <a:p>
            <a:pPr marL="171450" indent="-171450">
              <a:buFont typeface="Wingdings" panose="05000000000000000000" pitchFamily="2" charset="2"/>
              <a:buChar char="q"/>
            </a:pPr>
            <a:r>
              <a:rPr lang="en-GB" sz="1100" dirty="0"/>
              <a:t>He used a range of </a:t>
            </a:r>
            <a:r>
              <a:rPr lang="en-GB" sz="1100" b="1" dirty="0"/>
              <a:t>interrogation methods </a:t>
            </a:r>
            <a:r>
              <a:rPr lang="en-GB" sz="1100" dirty="0"/>
              <a:t>used to get confessions, starvation &amp; sleep deprivation. </a:t>
            </a:r>
          </a:p>
          <a:p>
            <a:pPr marL="171450" indent="-171450">
              <a:buFont typeface="Wingdings" panose="05000000000000000000" pitchFamily="2" charset="2"/>
              <a:buChar char="q"/>
            </a:pPr>
            <a:r>
              <a:rPr lang="en-GB" sz="1100" dirty="0"/>
              <a:t>He examined the body to find ‘</a:t>
            </a:r>
            <a:r>
              <a:rPr lang="en-GB" sz="1100" b="1" dirty="0"/>
              <a:t>Devil Marks</a:t>
            </a:r>
            <a:r>
              <a:rPr lang="en-GB" sz="1100" dirty="0"/>
              <a:t>’ such as a teat (nipple) for the familiar to suckle blood, birth mark or large mole. </a:t>
            </a:r>
          </a:p>
          <a:p>
            <a:pPr marL="171450" indent="-171450">
              <a:buFont typeface="Wingdings" panose="05000000000000000000" pitchFamily="2" charset="2"/>
              <a:buChar char="q"/>
            </a:pPr>
            <a:r>
              <a:rPr lang="en-GB" sz="1100" dirty="0"/>
              <a:t>Few people dared to speak out against Matthew Hopkins as they were frightened they would become targets themselves.  </a:t>
            </a:r>
          </a:p>
        </p:txBody>
      </p:sp>
      <p:pic>
        <p:nvPicPr>
          <p:cNvPr id="2052"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7999" y="4023188"/>
            <a:ext cx="1976798" cy="281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6917" t="43155" r="45333" b="49817"/>
          <a:stretch/>
        </p:blipFill>
        <p:spPr>
          <a:xfrm>
            <a:off x="201705" y="166144"/>
            <a:ext cx="7088752" cy="45679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025491329"/>
              </p:ext>
            </p:extLst>
          </p:nvPr>
        </p:nvGraphicFramePr>
        <p:xfrm>
          <a:off x="143995" y="666018"/>
          <a:ext cx="11797554" cy="6065520"/>
        </p:xfrm>
        <a:graphic>
          <a:graphicData uri="http://schemas.openxmlformats.org/drawingml/2006/table">
            <a:tbl>
              <a:tblPr firstRow="1" bandRow="1">
                <a:tableStyleId>{5C22544A-7EE6-4342-B048-85BDC9FD1C3A}</a:tableStyleId>
              </a:tblPr>
              <a:tblGrid>
                <a:gridCol w="3932518">
                  <a:extLst>
                    <a:ext uri="{9D8B030D-6E8A-4147-A177-3AD203B41FA5}">
                      <a16:colId xmlns:a16="http://schemas.microsoft.com/office/drawing/2014/main" val="481953861"/>
                    </a:ext>
                  </a:extLst>
                </a:gridCol>
                <a:gridCol w="3727824">
                  <a:extLst>
                    <a:ext uri="{9D8B030D-6E8A-4147-A177-3AD203B41FA5}">
                      <a16:colId xmlns:a16="http://schemas.microsoft.com/office/drawing/2014/main" val="3205789584"/>
                    </a:ext>
                  </a:extLst>
                </a:gridCol>
                <a:gridCol w="4137212">
                  <a:extLst>
                    <a:ext uri="{9D8B030D-6E8A-4147-A177-3AD203B41FA5}">
                      <a16:colId xmlns:a16="http://schemas.microsoft.com/office/drawing/2014/main" val="4221034795"/>
                    </a:ext>
                  </a:extLst>
                </a:gridCol>
              </a:tblGrid>
              <a:tr h="152399">
                <a:tc>
                  <a:txBody>
                    <a:bodyPr/>
                    <a:lstStyle/>
                    <a:p>
                      <a:pPr algn="ctr"/>
                      <a:r>
                        <a:rPr lang="en-GB" sz="1400" dirty="0">
                          <a:solidFill>
                            <a:schemeClr val="tx1"/>
                          </a:solidFill>
                        </a:rPr>
                        <a:t>Explain one similarity/difference…[4]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Explain why…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How far do you agree…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68036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punishments in the 16</a:t>
                      </a:r>
                      <a:r>
                        <a:rPr lang="en-GB" sz="1200" baseline="30000" dirty="0"/>
                        <a:t>th</a:t>
                      </a:r>
                      <a:r>
                        <a:rPr lang="en-GB" sz="1200" dirty="0"/>
                        <a:t> century </a:t>
                      </a:r>
                      <a:r>
                        <a:rPr lang="en-GB" sz="1200" baseline="0" dirty="0"/>
                        <a:t>were </a:t>
                      </a:r>
                      <a:r>
                        <a:rPr lang="en-GB" sz="1200" b="1" baseline="0" dirty="0"/>
                        <a:t>different</a:t>
                      </a:r>
                      <a:r>
                        <a:rPr lang="en-GB" sz="1200" baseline="0" dirty="0"/>
                        <a:t> in the 12</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punishments in the 16</a:t>
                      </a:r>
                      <a:r>
                        <a:rPr lang="en-GB" sz="1200" baseline="30000" dirty="0"/>
                        <a:t>th</a:t>
                      </a:r>
                      <a:r>
                        <a:rPr lang="en-GB" sz="1200" dirty="0"/>
                        <a:t> century</a:t>
                      </a:r>
                      <a:r>
                        <a:rPr lang="en-GB" sz="1200" baseline="0" dirty="0"/>
                        <a:t> were </a:t>
                      </a:r>
                      <a:r>
                        <a:rPr lang="en-GB" sz="1200" b="1" baseline="0" dirty="0"/>
                        <a:t>similar</a:t>
                      </a:r>
                      <a:r>
                        <a:rPr lang="en-GB" sz="1200" baseline="0" dirty="0"/>
                        <a:t> in the 12</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prisons in Medieval England were </a:t>
                      </a:r>
                      <a:r>
                        <a:rPr lang="en-GB" sz="1200" b="1" baseline="0" dirty="0"/>
                        <a:t>different</a:t>
                      </a:r>
                      <a:r>
                        <a:rPr lang="en-GB" sz="1200" baseline="0" dirty="0"/>
                        <a:t> in the 1600s.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law enforcement in Medieval England was </a:t>
                      </a:r>
                      <a:r>
                        <a:rPr lang="en-GB" sz="1200" b="1" baseline="0" dirty="0"/>
                        <a:t>similar</a:t>
                      </a:r>
                      <a:r>
                        <a:rPr lang="en-GB" sz="1200" baseline="0" dirty="0"/>
                        <a:t> in the 1600s.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crime in the 12</a:t>
                      </a:r>
                      <a:r>
                        <a:rPr lang="en-GB" sz="1200" baseline="30000" dirty="0"/>
                        <a:t>th</a:t>
                      </a:r>
                      <a:r>
                        <a:rPr lang="en-GB" sz="1200" baseline="0" dirty="0"/>
                        <a:t> century was </a:t>
                      </a:r>
                      <a:r>
                        <a:rPr lang="en-GB" sz="1200" b="1" baseline="0" dirty="0"/>
                        <a:t>different</a:t>
                      </a:r>
                      <a:r>
                        <a:rPr lang="en-GB" sz="1200" baseline="0" dirty="0"/>
                        <a:t> in the 17</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crime in the 12</a:t>
                      </a:r>
                      <a:r>
                        <a:rPr lang="en-GB" sz="1200" baseline="30000" dirty="0"/>
                        <a:t>th</a:t>
                      </a:r>
                      <a:r>
                        <a:rPr lang="en-GB" sz="1200" baseline="0" dirty="0"/>
                        <a:t> century was </a:t>
                      </a:r>
                      <a:r>
                        <a:rPr lang="en-GB" sz="1200" b="1" baseline="0" dirty="0"/>
                        <a:t>similar</a:t>
                      </a:r>
                      <a:r>
                        <a:rPr lang="en-GB" sz="1200" baseline="0" dirty="0"/>
                        <a:t> in the 17</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witchcraft in the 12</a:t>
                      </a:r>
                      <a:r>
                        <a:rPr lang="en-GB" sz="1200" baseline="30000" dirty="0"/>
                        <a:t>th</a:t>
                      </a:r>
                      <a:r>
                        <a:rPr lang="en-GB" sz="1200" baseline="0" dirty="0"/>
                        <a:t> century was </a:t>
                      </a:r>
                      <a:r>
                        <a:rPr lang="en-GB" sz="1200" b="1" baseline="0" dirty="0"/>
                        <a:t>different</a:t>
                      </a:r>
                      <a:r>
                        <a:rPr lang="en-GB" sz="1200" baseline="0" dirty="0"/>
                        <a:t> in the 17</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that attitudes towards witchcraft in the 16th</a:t>
                      </a:r>
                      <a:r>
                        <a:rPr lang="en-GB" sz="1200" baseline="30000" dirty="0"/>
                        <a:t>th</a:t>
                      </a:r>
                      <a:r>
                        <a:rPr lang="en-GB" sz="1200" baseline="0" dirty="0"/>
                        <a:t> century was </a:t>
                      </a:r>
                      <a:r>
                        <a:rPr lang="en-GB" sz="1200" b="1" baseline="0" dirty="0"/>
                        <a:t>different</a:t>
                      </a:r>
                      <a:r>
                        <a:rPr lang="en-GB" sz="1200" baseline="0" dirty="0"/>
                        <a:t> at the end of the 18</a:t>
                      </a:r>
                      <a:r>
                        <a:rPr lang="en-GB" sz="1200" baseline="30000" dirty="0"/>
                        <a:t>th</a:t>
                      </a:r>
                      <a:r>
                        <a:rPr lang="en-GB" sz="1200" baseline="0" dirty="0"/>
                        <a:t> century.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Explain why there was a change in the number of capital punishments in the period 1500-1700</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The Bloody Code</a:t>
                      </a:r>
                    </a:p>
                    <a:p>
                      <a:pPr marL="285750" indent="-285750">
                        <a:buFont typeface="Arial" panose="020B0604020202020204" pitchFamily="34" charset="0"/>
                        <a:buChar char="•"/>
                      </a:pPr>
                      <a:r>
                        <a:rPr lang="en-GB" sz="1200" dirty="0"/>
                        <a:t>Population increase</a:t>
                      </a:r>
                    </a:p>
                    <a:p>
                      <a:r>
                        <a:rPr lang="en-GB" sz="1200" dirty="0"/>
                        <a:t>You </a:t>
                      </a:r>
                      <a:r>
                        <a:rPr lang="en-GB" sz="1200" b="1" dirty="0"/>
                        <a:t>must </a:t>
                      </a:r>
                      <a:r>
                        <a:rPr lang="en-GB" sz="1200" dirty="0"/>
                        <a:t>also use information of your own. [12]</a:t>
                      </a:r>
                    </a:p>
                    <a:p>
                      <a:r>
                        <a:rPr lang="en-GB" sz="1200" dirty="0"/>
                        <a:t>Explain</a:t>
                      </a:r>
                      <a:r>
                        <a:rPr lang="en-GB" sz="1200" baseline="0" dirty="0"/>
                        <a:t> why there were changes in punishments for witchcraft in the period 1600 – 1750.</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Matthew Hopkins</a:t>
                      </a:r>
                    </a:p>
                    <a:p>
                      <a:pPr marL="285750" indent="-285750">
                        <a:buFont typeface="Arial" panose="020B0604020202020204" pitchFamily="34" charset="0"/>
                        <a:buChar char="•"/>
                      </a:pPr>
                      <a:r>
                        <a:rPr lang="en-GB" sz="1200" dirty="0"/>
                        <a:t>The Royal</a:t>
                      </a:r>
                      <a:r>
                        <a:rPr lang="en-GB" sz="1200" baseline="0" dirty="0"/>
                        <a:t> Society</a:t>
                      </a:r>
                      <a:endParaRPr lang="en-GB" sz="1200" dirty="0"/>
                    </a:p>
                    <a:p>
                      <a:r>
                        <a:rPr lang="en-GB" sz="1200" dirty="0"/>
                        <a:t>You </a:t>
                      </a:r>
                      <a:r>
                        <a:rPr lang="en-GB" sz="1200" b="1" dirty="0"/>
                        <a:t>must </a:t>
                      </a:r>
                      <a:r>
                        <a:rPr lang="en-GB" sz="1200" dirty="0"/>
                        <a:t>also use information of your own. [12]</a:t>
                      </a:r>
                    </a:p>
                    <a:p>
                      <a:r>
                        <a:rPr lang="en-GB" sz="1200" dirty="0"/>
                        <a:t>Explain why methods of law enforcement </a:t>
                      </a:r>
                      <a:r>
                        <a:rPr lang="en-GB" sz="1200" baseline="0" dirty="0"/>
                        <a:t>changed between c.1500 and c.1700.</a:t>
                      </a:r>
                    </a:p>
                    <a:p>
                      <a:r>
                        <a:rPr lang="en-GB" sz="1200" dirty="0"/>
                        <a:t>You may use the following information in your answer:</a:t>
                      </a:r>
                    </a:p>
                    <a:p>
                      <a:pPr marL="285750" indent="-285750">
                        <a:buFont typeface="Arial" panose="020B0604020202020204" pitchFamily="34" charset="0"/>
                        <a:buChar char="•"/>
                      </a:pPr>
                      <a:r>
                        <a:rPr lang="en-GB" sz="1200" dirty="0"/>
                        <a:t>Town Constable</a:t>
                      </a:r>
                    </a:p>
                    <a:p>
                      <a:pPr marL="285750" indent="-285750">
                        <a:buFont typeface="Arial" panose="020B0604020202020204" pitchFamily="34" charset="0"/>
                        <a:buChar char="•"/>
                      </a:pPr>
                      <a:r>
                        <a:rPr lang="en-GB" sz="1200" dirty="0"/>
                        <a:t>Population growth</a:t>
                      </a:r>
                    </a:p>
                    <a:p>
                      <a:r>
                        <a:rPr lang="en-GB" sz="1200" dirty="0"/>
                        <a:t>You </a:t>
                      </a:r>
                      <a:r>
                        <a:rPr lang="en-GB" sz="1200" b="1" dirty="0"/>
                        <a:t>must </a:t>
                      </a:r>
                      <a:r>
                        <a:rPr lang="en-GB" sz="1200" dirty="0"/>
                        <a:t>also use information of your own. [12]</a:t>
                      </a:r>
                    </a:p>
                    <a:p>
                      <a:r>
                        <a:rPr lang="en-GB" sz="1200" dirty="0"/>
                        <a:t>Explain why the methods of punishment changed between 1500-1700</a:t>
                      </a:r>
                      <a:endParaRPr lang="en-GB" sz="1200" baseline="0" dirty="0"/>
                    </a:p>
                    <a:p>
                      <a:r>
                        <a:rPr lang="en-GB" sz="1200" dirty="0"/>
                        <a:t>You may use the following information in your answer:</a:t>
                      </a:r>
                    </a:p>
                    <a:p>
                      <a:pPr marL="285750" indent="-285750">
                        <a:buFont typeface="Arial" panose="020B0604020202020204" pitchFamily="34" charset="0"/>
                        <a:buChar char="•"/>
                      </a:pPr>
                      <a:r>
                        <a:rPr lang="en-GB" sz="1200" dirty="0"/>
                        <a:t>The Bloody Code</a:t>
                      </a:r>
                    </a:p>
                    <a:p>
                      <a:pPr marL="285750" indent="-285750">
                        <a:buFont typeface="Arial" panose="020B0604020202020204" pitchFamily="34" charset="0"/>
                        <a:buChar char="•"/>
                      </a:pPr>
                      <a:r>
                        <a:rPr lang="en-GB" sz="1200" dirty="0"/>
                        <a:t>Colonies</a:t>
                      </a:r>
                      <a:r>
                        <a:rPr lang="en-GB" sz="1200" baseline="0" dirty="0"/>
                        <a:t> in North America</a:t>
                      </a:r>
                      <a:endParaRPr lang="en-GB" sz="1200" dirty="0"/>
                    </a:p>
                    <a:p>
                      <a:r>
                        <a:rPr lang="en-GB" sz="1200" dirty="0"/>
                        <a:t>You </a:t>
                      </a:r>
                      <a:r>
                        <a:rPr lang="en-GB" sz="1200" b="1" dirty="0"/>
                        <a:t>must </a:t>
                      </a:r>
                      <a:r>
                        <a:rPr lang="en-GB" sz="1200" dirty="0"/>
                        <a:t>also use information of your own. [12]</a:t>
                      </a:r>
                    </a:p>
                    <a:p>
                      <a:r>
                        <a:rPr lang="en-GB" sz="1200" dirty="0"/>
                        <a:t>Explain why the King and government took vagabondage so seriously in the years 1500-1700.</a:t>
                      </a:r>
                      <a:endParaRPr lang="en-GB" sz="1200" baseline="0" dirty="0"/>
                    </a:p>
                    <a:p>
                      <a:r>
                        <a:rPr lang="en-GB" sz="1200" dirty="0"/>
                        <a:t>You may use the following information in your answer:</a:t>
                      </a:r>
                    </a:p>
                    <a:p>
                      <a:pPr marL="285750" indent="-285750">
                        <a:buFont typeface="Arial" panose="020B0604020202020204" pitchFamily="34" charset="0"/>
                        <a:buChar char="•"/>
                      </a:pPr>
                      <a:r>
                        <a:rPr lang="en-GB" sz="1200" dirty="0"/>
                        <a:t>Poaching</a:t>
                      </a:r>
                    </a:p>
                    <a:p>
                      <a:pPr marL="285750" indent="-285750">
                        <a:buFont typeface="Arial" panose="020B0604020202020204" pitchFamily="34" charset="0"/>
                        <a:buChar char="•"/>
                      </a:pPr>
                      <a:r>
                        <a:rPr lang="en-GB" sz="1200" dirty="0"/>
                        <a:t>Witchcraft</a:t>
                      </a:r>
                    </a:p>
                    <a:p>
                      <a:r>
                        <a:rPr lang="en-GB" sz="1200" dirty="0"/>
                        <a:t>You </a:t>
                      </a:r>
                      <a:r>
                        <a:rPr lang="en-GB" sz="1200" b="1" dirty="0"/>
                        <a:t>must </a:t>
                      </a:r>
                      <a:r>
                        <a:rPr lang="en-GB" sz="1200" dirty="0"/>
                        <a:t>also use information of your own. [12]</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a:t>
                      </a:r>
                      <a:r>
                        <a:rPr lang="en-GB" sz="1200" b="1" dirty="0"/>
                        <a:t>The Church was the most important factor influencing crime and punishment in the period 1500 - 1700</a:t>
                      </a:r>
                      <a:r>
                        <a:rPr lang="en-GB" sz="1200" dirty="0"/>
                        <a:t>’.  </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dirty="0"/>
                        <a:t>Witchcraft</a:t>
                      </a:r>
                      <a:endParaRPr lang="en-GB" sz="1200" baseline="0" dirty="0"/>
                    </a:p>
                    <a:p>
                      <a:pPr marL="171450" indent="-171450">
                        <a:buFont typeface="Arial" panose="020B0604020202020204" pitchFamily="34" charset="0"/>
                        <a:buChar char="•"/>
                      </a:pPr>
                      <a:r>
                        <a:rPr lang="en-GB" sz="1200" baseline="0" dirty="0"/>
                        <a:t>Smuggling</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In the period 1500-1700, the main aim of</a:t>
                      </a:r>
                      <a:r>
                        <a:rPr lang="en-GB" sz="1200" b="1" baseline="0" dirty="0"/>
                        <a:t> a </a:t>
                      </a:r>
                      <a:r>
                        <a:rPr lang="en-GB" sz="1200" b="1" dirty="0"/>
                        <a:t>punishment was as a deterrent’.</a:t>
                      </a:r>
                      <a:endParaRPr lang="en-GB" sz="1200" dirty="0"/>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The Gunpowder Plot 1605</a:t>
                      </a:r>
                    </a:p>
                    <a:p>
                      <a:pPr marL="171450" indent="-171450">
                        <a:buFont typeface="Arial" panose="020B0604020202020204" pitchFamily="34" charset="0"/>
                        <a:buChar char="•"/>
                      </a:pPr>
                      <a:r>
                        <a:rPr lang="en-GB" sz="1200" baseline="0" dirty="0"/>
                        <a:t>Transportation</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The most important factor influencing witch hunts in the years 1500 – 1700 was religion</a:t>
                      </a:r>
                      <a:r>
                        <a:rPr lang="en-GB" sz="1200" dirty="0"/>
                        <a:t>’</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Matthew Hopkins</a:t>
                      </a:r>
                    </a:p>
                    <a:p>
                      <a:pPr marL="171450" indent="-171450">
                        <a:buFont typeface="Arial" panose="020B0604020202020204" pitchFamily="34" charset="0"/>
                        <a:buChar char="•"/>
                      </a:pPr>
                      <a:r>
                        <a:rPr lang="en-GB" sz="1200" baseline="0" dirty="0"/>
                        <a:t>The English Civil War</a:t>
                      </a:r>
                      <a:endParaRPr lang="en-GB" sz="1200" dirty="0"/>
                    </a:p>
                    <a:p>
                      <a:r>
                        <a:rPr lang="en-GB" sz="1200" dirty="0"/>
                        <a:t>You </a:t>
                      </a:r>
                      <a:r>
                        <a:rPr lang="en-GB" sz="1200" b="1" dirty="0"/>
                        <a:t>must</a:t>
                      </a:r>
                      <a:r>
                        <a:rPr lang="en-GB" sz="1200" dirty="0"/>
                        <a:t> also use information of your own. [16]</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177344"/>
                  </a:ext>
                </a:extLst>
              </a:tr>
            </a:tbl>
          </a:graphicData>
        </a:graphic>
      </p:graphicFrame>
      <p:sp>
        <p:nvSpPr>
          <p:cNvPr id="10" name="Rectangle 9"/>
          <p:cNvSpPr/>
          <p:nvPr/>
        </p:nvSpPr>
        <p:spPr>
          <a:xfrm>
            <a:off x="7853082" y="2384612"/>
            <a:ext cx="4146177" cy="1479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853082" y="3863788"/>
            <a:ext cx="4146177" cy="1479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23765" y="2116623"/>
            <a:ext cx="3729317" cy="1099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123765" y="3220751"/>
            <a:ext cx="3729317" cy="10947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23765" y="4313066"/>
            <a:ext cx="3729317" cy="1059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01705" y="95025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01705" y="149318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01705" y="2052635"/>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1705" y="2598361"/>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01705" y="3151932"/>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01705" y="3698778"/>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01705" y="4773915"/>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318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l="6866" t="42862" r="62144" b="49247"/>
          <a:stretch/>
        </p:blipFill>
        <p:spPr>
          <a:xfrm>
            <a:off x="2559588" y="197226"/>
            <a:ext cx="3379694" cy="48409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845141774"/>
              </p:ext>
            </p:extLst>
          </p:nvPr>
        </p:nvGraphicFramePr>
        <p:xfrm>
          <a:off x="194235" y="742021"/>
          <a:ext cx="8128000" cy="3471102"/>
        </p:xfrm>
        <a:graphic>
          <a:graphicData uri="http://schemas.openxmlformats.org/drawingml/2006/table">
            <a:tbl>
              <a:tblPr firstRow="1" bandRow="1">
                <a:tableStyleId>{5C22544A-7EE6-4342-B048-85BDC9FD1C3A}</a:tableStyleId>
              </a:tblPr>
              <a:tblGrid>
                <a:gridCol w="3956424">
                  <a:extLst>
                    <a:ext uri="{9D8B030D-6E8A-4147-A177-3AD203B41FA5}">
                      <a16:colId xmlns:a16="http://schemas.microsoft.com/office/drawing/2014/main" val="753083473"/>
                    </a:ext>
                  </a:extLst>
                </a:gridCol>
                <a:gridCol w="4171576">
                  <a:extLst>
                    <a:ext uri="{9D8B030D-6E8A-4147-A177-3AD203B41FA5}">
                      <a16:colId xmlns:a16="http://schemas.microsoft.com/office/drawing/2014/main" val="20351661"/>
                    </a:ext>
                  </a:extLst>
                </a:gridCol>
              </a:tblGrid>
              <a:tr h="385678">
                <a:tc>
                  <a:txBody>
                    <a:bodyPr/>
                    <a:lstStyle/>
                    <a:p>
                      <a:r>
                        <a:rPr lang="en-GB" sz="1400" dirty="0">
                          <a:solidFill>
                            <a:schemeClr val="tx1"/>
                          </a:solidFill>
                        </a:rPr>
                        <a:t>What caused change in the</a:t>
                      </a:r>
                      <a:r>
                        <a:rPr lang="en-GB" sz="1400" baseline="0" dirty="0">
                          <a:solidFill>
                            <a:schemeClr val="tx1"/>
                          </a:solidFill>
                        </a:rPr>
                        <a:t> period</a:t>
                      </a:r>
                      <a:r>
                        <a:rPr lang="en-GB" sz="1400" dirty="0">
                          <a:solidFill>
                            <a:schemeClr val="tx1"/>
                          </a:solidFill>
                        </a:rPr>
                        <a:t> c.1500 –</a:t>
                      </a:r>
                      <a:r>
                        <a:rPr lang="en-GB" sz="1400" baseline="0" dirty="0">
                          <a:solidFill>
                            <a:schemeClr val="tx1"/>
                          </a:solidFill>
                        </a:rPr>
                        <a:t> c.1700</a:t>
                      </a:r>
                      <a:r>
                        <a:rPr lang="en-GB"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172536"/>
                  </a:ext>
                </a:extLst>
              </a:tr>
              <a:tr h="385678">
                <a:tc>
                  <a:txBody>
                    <a:bodyPr/>
                    <a:lstStyle/>
                    <a:p>
                      <a:r>
                        <a:rPr lang="en-GB" sz="1400" b="1" dirty="0">
                          <a:solidFill>
                            <a:schemeClr val="tx1"/>
                          </a:solidFill>
                        </a:rPr>
                        <a:t>Key individuals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8909969"/>
                  </a:ext>
                </a:extLst>
              </a:tr>
              <a:tr h="385678">
                <a:tc>
                  <a:txBody>
                    <a:bodyPr/>
                    <a:lstStyle/>
                    <a:p>
                      <a:r>
                        <a:rPr lang="en-GB" sz="1400" b="1" dirty="0">
                          <a:solidFill>
                            <a:schemeClr val="tx1"/>
                          </a:solidFill>
                        </a:rPr>
                        <a:t>Monarchy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815561"/>
                  </a:ext>
                </a:extLst>
              </a:tr>
              <a:tr h="385678">
                <a:tc>
                  <a:txBody>
                    <a:bodyPr/>
                    <a:lstStyle/>
                    <a:p>
                      <a:r>
                        <a:rPr lang="en-GB" sz="1400" b="1" dirty="0">
                          <a:solidFill>
                            <a:schemeClr val="tx1"/>
                          </a:solidFill>
                        </a:rPr>
                        <a:t>Politics/government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8652"/>
                  </a:ext>
                </a:extLst>
              </a:tr>
              <a:tr h="385678">
                <a:tc>
                  <a:txBody>
                    <a:bodyPr/>
                    <a:lstStyle/>
                    <a:p>
                      <a:r>
                        <a:rPr lang="en-GB" sz="1400" b="1" dirty="0">
                          <a:solidFill>
                            <a:schemeClr val="tx1"/>
                          </a:solidFill>
                        </a:rPr>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478645"/>
                  </a:ext>
                </a:extLst>
              </a:tr>
              <a:tr h="385678">
                <a:tc>
                  <a:txBody>
                    <a:bodyPr/>
                    <a:lstStyle/>
                    <a:p>
                      <a:r>
                        <a:rPr lang="en-GB" sz="1400" b="1" dirty="0">
                          <a:solidFill>
                            <a:schemeClr val="tx1"/>
                          </a:solidFill>
                        </a:rPr>
                        <a:t>Society/attitudes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460712"/>
                  </a:ext>
                </a:extLst>
              </a:tr>
              <a:tr h="385678">
                <a:tc>
                  <a:txBody>
                    <a:bodyPr/>
                    <a:lstStyle/>
                    <a:p>
                      <a:r>
                        <a:rPr lang="en-GB" sz="1400" b="1" dirty="0">
                          <a:solidFill>
                            <a:schemeClr val="tx1"/>
                          </a:solidFill>
                        </a:rPr>
                        <a:t>Economy/trade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401196"/>
                  </a:ext>
                </a:extLst>
              </a:tr>
              <a:tr h="385678">
                <a:tc>
                  <a:txBody>
                    <a:bodyPr/>
                    <a:lstStyle/>
                    <a:p>
                      <a:r>
                        <a:rPr lang="en-GB" sz="1400" b="1" dirty="0">
                          <a:solidFill>
                            <a:schemeClr val="tx1"/>
                          </a:solidFill>
                        </a:rPr>
                        <a:t>Travel/immigration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5642449"/>
                  </a:ext>
                </a:extLst>
              </a:tr>
              <a:tr h="385678">
                <a:tc>
                  <a:txBody>
                    <a:bodyPr/>
                    <a:lstStyle/>
                    <a:p>
                      <a:r>
                        <a:rPr lang="en-GB" sz="1400" b="1" dirty="0">
                          <a:solidFill>
                            <a:schemeClr val="tx1"/>
                          </a:solidFill>
                        </a:rPr>
                        <a:t>Growth of towns &amp;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7409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97227884"/>
              </p:ext>
            </p:extLst>
          </p:nvPr>
        </p:nvGraphicFramePr>
        <p:xfrm>
          <a:off x="8409223" y="253957"/>
          <a:ext cx="3621518" cy="2604827"/>
        </p:xfrm>
        <a:graphic>
          <a:graphicData uri="http://schemas.openxmlformats.org/drawingml/2006/table">
            <a:tbl>
              <a:tblPr firstRow="1" bandRow="1">
                <a:tableStyleId>{5C22544A-7EE6-4342-B048-85BDC9FD1C3A}</a:tableStyleId>
              </a:tblPr>
              <a:tblGrid>
                <a:gridCol w="1039577">
                  <a:extLst>
                    <a:ext uri="{9D8B030D-6E8A-4147-A177-3AD203B41FA5}">
                      <a16:colId xmlns:a16="http://schemas.microsoft.com/office/drawing/2014/main" val="2294913795"/>
                    </a:ext>
                  </a:extLst>
                </a:gridCol>
                <a:gridCol w="2581941">
                  <a:extLst>
                    <a:ext uri="{9D8B030D-6E8A-4147-A177-3AD203B41FA5}">
                      <a16:colId xmlns:a16="http://schemas.microsoft.com/office/drawing/2014/main" val="960373245"/>
                    </a:ext>
                  </a:extLst>
                </a:gridCol>
              </a:tblGrid>
              <a:tr h="448541">
                <a:tc>
                  <a:txBody>
                    <a:bodyPr/>
                    <a:lstStyle/>
                    <a:p>
                      <a:r>
                        <a:rPr lang="en-GB" sz="1200" dirty="0">
                          <a:solidFill>
                            <a:schemeClr val="tx1"/>
                          </a:solidFill>
                        </a:rPr>
                        <a:t>Key Terms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1500-1700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718762">
                <a:tc>
                  <a:txBody>
                    <a:bodyPr/>
                    <a:lstStyle/>
                    <a:p>
                      <a:r>
                        <a:rPr lang="en-GB" sz="1200" b="1" dirty="0">
                          <a:solidFill>
                            <a:schemeClr val="tx1"/>
                          </a:solidFill>
                        </a:rPr>
                        <a:t>Crimes &amp;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718762">
                <a:tc>
                  <a:txBody>
                    <a:bodyPr/>
                    <a:lstStyle/>
                    <a:p>
                      <a:r>
                        <a:rPr lang="en-GB" sz="1200" b="1"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718762">
                <a:tc>
                  <a:txBody>
                    <a:bodyPr/>
                    <a:lstStyle/>
                    <a:p>
                      <a:r>
                        <a:rPr lang="en-GB" sz="1200" b="1" dirty="0">
                          <a:solidFill>
                            <a:schemeClr val="tx1"/>
                          </a:solidFill>
                        </a:rPr>
                        <a:t>Punishments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165316023"/>
              </p:ext>
            </p:extLst>
          </p:nvPr>
        </p:nvGraphicFramePr>
        <p:xfrm>
          <a:off x="194235" y="4264860"/>
          <a:ext cx="8120578" cy="2118971"/>
        </p:xfrm>
        <a:graphic>
          <a:graphicData uri="http://schemas.openxmlformats.org/drawingml/2006/table">
            <a:tbl>
              <a:tblPr firstRow="1" bandRow="1">
                <a:tableStyleId>{5C22544A-7EE6-4342-B048-85BDC9FD1C3A}</a:tableStyleId>
              </a:tblPr>
              <a:tblGrid>
                <a:gridCol w="4060289">
                  <a:extLst>
                    <a:ext uri="{9D8B030D-6E8A-4147-A177-3AD203B41FA5}">
                      <a16:colId xmlns:a16="http://schemas.microsoft.com/office/drawing/2014/main" val="1419397756"/>
                    </a:ext>
                  </a:extLst>
                </a:gridCol>
                <a:gridCol w="4060289">
                  <a:extLst>
                    <a:ext uri="{9D8B030D-6E8A-4147-A177-3AD203B41FA5}">
                      <a16:colId xmlns:a16="http://schemas.microsoft.com/office/drawing/2014/main" val="3458456444"/>
                    </a:ext>
                  </a:extLst>
                </a:gridCol>
              </a:tblGrid>
              <a:tr h="360638">
                <a:tc>
                  <a:txBody>
                    <a:bodyPr/>
                    <a:lstStyle/>
                    <a:p>
                      <a:pPr algn="ctr"/>
                      <a:r>
                        <a:rPr lang="en-GB" sz="1200" dirty="0">
                          <a:solidFill>
                            <a:schemeClr val="tx1"/>
                          </a:solidFill>
                        </a:rPr>
                        <a:t>Changes/difference with Medieval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Continuity/Similarity with Medieval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586111">
                <a:tc>
                  <a:txBody>
                    <a:bodyPr/>
                    <a:lstStyle/>
                    <a:p>
                      <a:pPr algn="ctr"/>
                      <a:r>
                        <a:rPr lang="en-GB" sz="1100" dirty="0">
                          <a:solidFill>
                            <a:schemeClr val="tx1"/>
                          </a:solidFill>
                        </a:rPr>
                        <a:t>Crimes and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Crimes and Laws</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586111">
                <a:tc>
                  <a:txBody>
                    <a:bodyPr/>
                    <a:lstStyle/>
                    <a:p>
                      <a:pPr algn="ctr"/>
                      <a:r>
                        <a:rPr lang="en-GB" sz="1100"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Law Enforcement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586111">
                <a:tc>
                  <a:txBody>
                    <a:bodyPr/>
                    <a:lstStyle/>
                    <a:p>
                      <a:pPr algn="ctr"/>
                      <a:r>
                        <a:rPr lang="en-GB" sz="1100" dirty="0">
                          <a:solidFill>
                            <a:schemeClr val="tx1"/>
                          </a:solidFill>
                        </a:rPr>
                        <a:t>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Punishment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pic>
        <p:nvPicPr>
          <p:cNvPr id="2054"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8210979" y="3203740"/>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786504" y="3206977"/>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92876" y="320124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9560912"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8307443"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746344" y="434276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85454"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8292518"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815471" y="55284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clrChange>
              <a:clrFrom>
                <a:srgbClr val="FFFFFF"/>
              </a:clrFrom>
              <a:clrTo>
                <a:srgbClr val="FFFFFF">
                  <a:alpha val="0"/>
                </a:srgbClr>
              </a:clrTo>
            </a:clrChange>
          </a:blip>
          <a:srcRect l="6538" t="55142" r="60196" b="37102"/>
          <a:stretch/>
        </p:blipFill>
        <p:spPr>
          <a:xfrm>
            <a:off x="8624088" y="2858785"/>
            <a:ext cx="3281083" cy="430307"/>
          </a:xfrm>
          <a:prstGeom prst="rect">
            <a:avLst/>
          </a:prstGeom>
        </p:spPr>
      </p:pic>
    </p:spTree>
    <p:extLst>
      <p:ext uri="{BB962C8B-B14F-4D97-AF65-F5344CB8AC3E}">
        <p14:creationId xmlns:p14="http://schemas.microsoft.com/office/powerpoint/2010/main" val="239567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543" y="0"/>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16: </a:t>
            </a:r>
            <a:r>
              <a:rPr lang="en-GB" sz="2000" dirty="0">
                <a:latin typeface="Berlin Sans FB Demi" panose="020E0802020502020306" pitchFamily="34" charset="0"/>
              </a:rPr>
              <a:t>1700-1900 Victorian England</a:t>
            </a:r>
            <a:r>
              <a:rPr lang="en-GB" sz="1600" dirty="0">
                <a:latin typeface="Berlin Sans FB Demi" panose="020E0802020502020306" pitchFamily="34" charset="0"/>
              </a:rPr>
              <a:t> </a:t>
            </a:r>
            <a:r>
              <a:rPr lang="en-GB" dirty="0">
                <a:latin typeface="Berlin Sans FB Demi" panose="020E0802020502020306" pitchFamily="34" charset="0"/>
              </a:rPr>
              <a:t>– Types of Crime: Smuggling, highway robbery and poaching.</a:t>
            </a:r>
          </a:p>
        </p:txBody>
      </p:sp>
      <p:sp>
        <p:nvSpPr>
          <p:cNvPr id="5" name="TextBox 4"/>
          <p:cNvSpPr txBox="1"/>
          <p:nvPr/>
        </p:nvSpPr>
        <p:spPr>
          <a:xfrm>
            <a:off x="90543" y="458328"/>
            <a:ext cx="10676070" cy="861774"/>
          </a:xfrm>
          <a:prstGeom prst="rect">
            <a:avLst/>
          </a:prstGeom>
          <a:noFill/>
          <a:ln w="19050">
            <a:solidFill>
              <a:schemeClr val="tx1"/>
            </a:solidFill>
          </a:ln>
        </p:spPr>
        <p:txBody>
          <a:bodyPr wrap="square" rtlCol="0">
            <a:spAutoFit/>
          </a:bodyPr>
          <a:lstStyle/>
          <a:p>
            <a:r>
              <a:rPr lang="en-GB" sz="1400" b="1" dirty="0"/>
              <a:t>Background information: </a:t>
            </a:r>
            <a:r>
              <a:rPr lang="en-GB" sz="1200" dirty="0"/>
              <a:t>By the 1700s, Britain was changing quickly.  The population would increase to nearly 40 million by 1900 and vast numbers of people moved to towns using new forms of mechanised transport.  This caused an increase in a new crime called </a:t>
            </a:r>
            <a:r>
              <a:rPr lang="en-GB" sz="1200" b="1" dirty="0"/>
              <a:t>highway robbery</a:t>
            </a:r>
            <a:r>
              <a:rPr lang="en-GB" sz="1200" dirty="0"/>
              <a:t>. There was also a huge shift in people’s attitudes and beliefs which led to a reduction in religious based crimes such as the decriminalisation of witchcraft.  People in England were also more settled with their belief in the Protestant faith so fewer crimes were committed that were classed as treason.  Some crimes saw a mix of continuity and change, especially </a:t>
            </a:r>
            <a:r>
              <a:rPr lang="en-GB" sz="1200" b="1" dirty="0"/>
              <a:t>smuggling</a:t>
            </a:r>
            <a:r>
              <a:rPr lang="en-GB" sz="1200" dirty="0"/>
              <a:t> and </a:t>
            </a:r>
            <a:r>
              <a:rPr lang="en-GB" sz="1200" b="1" dirty="0"/>
              <a:t>poaching</a:t>
            </a:r>
            <a:r>
              <a:rPr lang="en-GB" sz="1200" dirty="0"/>
              <a:t>.</a:t>
            </a:r>
          </a:p>
        </p:txBody>
      </p:sp>
      <p:sp>
        <p:nvSpPr>
          <p:cNvPr id="7" name="TextBox 6"/>
          <p:cNvSpPr txBox="1"/>
          <p:nvPr/>
        </p:nvSpPr>
        <p:spPr>
          <a:xfrm>
            <a:off x="3602018" y="5675140"/>
            <a:ext cx="3935506" cy="1077218"/>
          </a:xfrm>
          <a:prstGeom prst="rect">
            <a:avLst/>
          </a:prstGeom>
          <a:noFill/>
          <a:ln w="19050">
            <a:solidFill>
              <a:schemeClr val="tx1"/>
            </a:solidFill>
          </a:ln>
        </p:spPr>
        <p:txBody>
          <a:bodyPr wrap="square" rtlCol="0">
            <a:spAutoFit/>
          </a:bodyPr>
          <a:lstStyle/>
          <a:p>
            <a:pPr algn="ctr"/>
            <a:r>
              <a:rPr lang="en-GB" sz="1600" b="1" u="sng" dirty="0">
                <a:solidFill>
                  <a:srgbClr val="FF0000"/>
                </a:solidFill>
              </a:rPr>
              <a:t>The decriminalisation of witchcraft</a:t>
            </a:r>
          </a:p>
          <a:p>
            <a:r>
              <a:rPr lang="en-GB" sz="1200" b="1" dirty="0"/>
              <a:t>1716</a:t>
            </a:r>
            <a:r>
              <a:rPr lang="en-GB" sz="1200" dirty="0"/>
              <a:t> – The last witchcraft </a:t>
            </a:r>
            <a:r>
              <a:rPr lang="en-GB" sz="1200" b="1" dirty="0"/>
              <a:t>execution was is 1716.  By 1735 the Witchcraft Act </a:t>
            </a:r>
            <a:r>
              <a:rPr lang="en-GB" sz="1200" dirty="0"/>
              <a:t>– meant Witches were now just seen as tricksters.  The punishments were much less severe such as fines.</a:t>
            </a:r>
          </a:p>
        </p:txBody>
      </p:sp>
      <p:sp>
        <p:nvSpPr>
          <p:cNvPr id="8" name="TextBox 7"/>
          <p:cNvSpPr txBox="1"/>
          <p:nvPr/>
        </p:nvSpPr>
        <p:spPr>
          <a:xfrm>
            <a:off x="90542" y="1320102"/>
            <a:ext cx="3423623" cy="5432256"/>
          </a:xfrm>
          <a:prstGeom prst="rect">
            <a:avLst/>
          </a:prstGeom>
          <a:noFill/>
          <a:ln w="19050">
            <a:solidFill>
              <a:schemeClr val="tx1"/>
            </a:solidFill>
          </a:ln>
        </p:spPr>
        <p:txBody>
          <a:bodyPr wrap="square" rtlCol="0">
            <a:spAutoFit/>
          </a:bodyPr>
          <a:lstStyle/>
          <a:p>
            <a:pPr algn="ctr"/>
            <a:r>
              <a:rPr lang="en-GB" sz="1600" b="1" u="sng" dirty="0">
                <a:solidFill>
                  <a:srgbClr val="FF0000"/>
                </a:solidFill>
              </a:rPr>
              <a:t>Smuggling</a:t>
            </a:r>
          </a:p>
          <a:p>
            <a:r>
              <a:rPr lang="en-GB" sz="1100" b="1" u="sng" dirty="0"/>
              <a:t>What was smuggling</a:t>
            </a:r>
            <a:r>
              <a:rPr lang="en-GB" sz="1100" b="1" dirty="0"/>
              <a:t>?</a:t>
            </a:r>
          </a:p>
          <a:p>
            <a:r>
              <a:rPr lang="en-GB" sz="1100" dirty="0"/>
              <a:t>Smugglers were still bringing goods into the country without paying </a:t>
            </a:r>
            <a:r>
              <a:rPr lang="en-GB" sz="1100" b="1" dirty="0"/>
              <a:t>tax/duty</a:t>
            </a:r>
            <a:r>
              <a:rPr lang="en-GB" sz="1100" dirty="0"/>
              <a:t> – then selling goods illegally.  They were able to sell the goods cheaper and make a bigger profit.  </a:t>
            </a:r>
          </a:p>
          <a:p>
            <a:endParaRPr lang="en-GB" sz="1100" dirty="0"/>
          </a:p>
          <a:p>
            <a:r>
              <a:rPr lang="en-GB" sz="1100" b="1" u="sng" dirty="0"/>
              <a:t>Type of crime</a:t>
            </a:r>
          </a:p>
          <a:p>
            <a:r>
              <a:rPr lang="en-GB" sz="1100" b="1" dirty="0"/>
              <a:t>Social crime </a:t>
            </a:r>
            <a:r>
              <a:rPr lang="en-GB" sz="1100" dirty="0"/>
              <a:t>– many people benefitted from cheaper goods, and did not see it as wrong. They were less likely to inform the authorities. Some smugglers were seen as local heroes.  Even the upper classes would buy luxury goods illegally and not want to inform. </a:t>
            </a:r>
          </a:p>
          <a:p>
            <a:pPr algn="ctr"/>
            <a:r>
              <a:rPr lang="en-GB" sz="1100" b="1" u="sng" dirty="0">
                <a:solidFill>
                  <a:srgbClr val="002060"/>
                </a:solidFill>
              </a:rPr>
              <a:t>Continuity</a:t>
            </a:r>
          </a:p>
          <a:p>
            <a:pPr marL="171450" indent="-171450">
              <a:buFont typeface="Wingdings" panose="05000000000000000000" pitchFamily="2" charset="2"/>
              <a:buChar char="q"/>
            </a:pPr>
            <a:r>
              <a:rPr lang="en-GB" sz="1100" dirty="0"/>
              <a:t>Authorities still found smuggling </a:t>
            </a:r>
            <a:r>
              <a:rPr lang="en-GB" sz="1100" b="1" dirty="0"/>
              <a:t>hard to tackle</a:t>
            </a:r>
            <a:r>
              <a:rPr lang="en-GB" sz="1100" dirty="0"/>
              <a:t>.</a:t>
            </a:r>
          </a:p>
          <a:p>
            <a:pPr marL="171450" indent="-171450">
              <a:buFont typeface="Wingdings" panose="05000000000000000000" pitchFamily="2" charset="2"/>
              <a:buChar char="q"/>
            </a:pPr>
            <a:r>
              <a:rPr lang="en-GB" sz="1100" dirty="0"/>
              <a:t>Smuggling was still taking place at </a:t>
            </a:r>
            <a:r>
              <a:rPr lang="en-GB" sz="1100" b="1" dirty="0"/>
              <a:t>night </a:t>
            </a:r>
            <a:r>
              <a:rPr lang="en-GB" sz="1100" dirty="0"/>
              <a:t>on small boats around the coast so they were difficult to catch.</a:t>
            </a:r>
          </a:p>
          <a:p>
            <a:pPr algn="ctr"/>
            <a:r>
              <a:rPr lang="en-GB" sz="1100" b="1" u="sng" dirty="0">
                <a:solidFill>
                  <a:srgbClr val="002060"/>
                </a:solidFill>
              </a:rPr>
              <a:t>Change</a:t>
            </a:r>
          </a:p>
          <a:p>
            <a:pPr marL="171450" indent="-171450">
              <a:buFont typeface="Wingdings" panose="05000000000000000000" pitchFamily="2" charset="2"/>
              <a:buChar char="q"/>
            </a:pPr>
            <a:r>
              <a:rPr lang="en-GB" sz="1100" b="1" dirty="0"/>
              <a:t>Smuggling increased as </a:t>
            </a:r>
            <a:r>
              <a:rPr lang="en-GB" sz="1100" dirty="0"/>
              <a:t>even more goods now had import duty: </a:t>
            </a:r>
            <a:r>
              <a:rPr lang="en-GB" sz="1100" b="1" dirty="0"/>
              <a:t>cloth</a:t>
            </a:r>
            <a:r>
              <a:rPr lang="en-GB" sz="1100" dirty="0"/>
              <a:t>, </a:t>
            </a:r>
            <a:r>
              <a:rPr lang="en-GB" sz="1100" b="1" dirty="0"/>
              <a:t>wine</a:t>
            </a:r>
            <a:r>
              <a:rPr lang="en-GB" sz="1100" dirty="0"/>
              <a:t>, </a:t>
            </a:r>
            <a:r>
              <a:rPr lang="en-GB" sz="1100" b="1" dirty="0"/>
              <a:t>salt</a:t>
            </a:r>
            <a:r>
              <a:rPr lang="en-GB" sz="1100" dirty="0"/>
              <a:t>, </a:t>
            </a:r>
            <a:r>
              <a:rPr lang="en-GB" sz="1100" b="1" dirty="0"/>
              <a:t>leather</a:t>
            </a:r>
            <a:r>
              <a:rPr lang="en-GB" sz="1100" dirty="0"/>
              <a:t> and </a:t>
            </a:r>
            <a:r>
              <a:rPr lang="en-GB" sz="1100" b="1" dirty="0"/>
              <a:t>soap</a:t>
            </a:r>
            <a:r>
              <a:rPr lang="en-GB" sz="1100" dirty="0"/>
              <a:t>.</a:t>
            </a:r>
          </a:p>
          <a:p>
            <a:pPr marL="171450" indent="-171450">
              <a:buFont typeface="Wingdings" panose="05000000000000000000" pitchFamily="2" charset="2"/>
              <a:buChar char="q"/>
            </a:pPr>
            <a:r>
              <a:rPr lang="en-GB" sz="1100" dirty="0"/>
              <a:t>Larger </a:t>
            </a:r>
            <a:r>
              <a:rPr lang="en-GB" sz="1100" b="1" dirty="0"/>
              <a:t>smuggling gangs appeared</a:t>
            </a:r>
            <a:r>
              <a:rPr lang="en-GB" sz="1100" dirty="0"/>
              <a:t>.  E.g. </a:t>
            </a:r>
            <a:r>
              <a:rPr lang="en-GB" sz="1100" b="1" dirty="0"/>
              <a:t>The </a:t>
            </a:r>
            <a:r>
              <a:rPr lang="en-GB" sz="1100" b="1" dirty="0" err="1"/>
              <a:t>Hawkhurst</a:t>
            </a:r>
            <a:r>
              <a:rPr lang="en-GB" sz="1100" b="1" dirty="0"/>
              <a:t> Gang </a:t>
            </a:r>
            <a:r>
              <a:rPr lang="en-GB" sz="1100" dirty="0"/>
              <a:t>who controlled smuggling along the south coast.  Gangs were </a:t>
            </a:r>
            <a:r>
              <a:rPr lang="en-GB" sz="1100" b="1" dirty="0"/>
              <a:t>better organised </a:t>
            </a:r>
            <a:r>
              <a:rPr lang="en-GB" sz="1100" dirty="0"/>
              <a:t>than earlier smugglers.  </a:t>
            </a:r>
          </a:p>
          <a:p>
            <a:pPr marL="171450" indent="-171450">
              <a:buFont typeface="Wingdings" panose="05000000000000000000" pitchFamily="2" charset="2"/>
              <a:buChar char="q"/>
            </a:pPr>
            <a:r>
              <a:rPr lang="en-GB" sz="1100" dirty="0"/>
              <a:t>Some leaders (Arthur </a:t>
            </a:r>
            <a:r>
              <a:rPr lang="en-GB" sz="1100" dirty="0" err="1"/>
              <a:t>Gray</a:t>
            </a:r>
            <a:r>
              <a:rPr lang="en-GB" sz="1100" dirty="0"/>
              <a:t> and Thomas </a:t>
            </a:r>
            <a:r>
              <a:rPr lang="en-GB" sz="1100" dirty="0" err="1"/>
              <a:t>Kingsmill</a:t>
            </a:r>
            <a:r>
              <a:rPr lang="en-GB" sz="1100" dirty="0"/>
              <a:t>) were hung as a punishment.</a:t>
            </a:r>
          </a:p>
          <a:p>
            <a:r>
              <a:rPr lang="en-GB" sz="1100" b="1" u="sng" dirty="0"/>
              <a:t>Why did it decline?</a:t>
            </a:r>
          </a:p>
          <a:p>
            <a:pPr marL="171450" indent="-171450">
              <a:buFont typeface="Wingdings" panose="05000000000000000000" pitchFamily="2" charset="2"/>
              <a:buChar char="q"/>
            </a:pPr>
            <a:r>
              <a:rPr lang="en-GB" sz="1100" b="1" dirty="0"/>
              <a:t>Prime Minister</a:t>
            </a:r>
            <a:r>
              <a:rPr lang="en-GB" sz="1100" dirty="0"/>
              <a:t>, </a:t>
            </a:r>
            <a:r>
              <a:rPr lang="en-GB" sz="1100" b="1" dirty="0"/>
              <a:t>William Pitt</a:t>
            </a:r>
            <a:r>
              <a:rPr lang="en-GB" sz="1100" dirty="0"/>
              <a:t>, reduced import duty.  This made goods cheaper to import anyway. By the end of the period, smuggling reduced as the profit became less.</a:t>
            </a:r>
          </a:p>
        </p:txBody>
      </p:sp>
      <p:sp>
        <p:nvSpPr>
          <p:cNvPr id="9" name="TextBox 8"/>
          <p:cNvSpPr txBox="1"/>
          <p:nvPr/>
        </p:nvSpPr>
        <p:spPr>
          <a:xfrm>
            <a:off x="7625378" y="1320102"/>
            <a:ext cx="4494904" cy="5432256"/>
          </a:xfrm>
          <a:prstGeom prst="rect">
            <a:avLst/>
          </a:prstGeom>
          <a:noFill/>
          <a:ln w="19050">
            <a:solidFill>
              <a:schemeClr val="tx1"/>
            </a:solidFill>
          </a:ln>
        </p:spPr>
        <p:txBody>
          <a:bodyPr wrap="square" rtlCol="0">
            <a:spAutoFit/>
          </a:bodyPr>
          <a:lstStyle/>
          <a:p>
            <a:pPr algn="ctr"/>
            <a:r>
              <a:rPr lang="en-GB" sz="1600" b="1" u="sng" dirty="0">
                <a:solidFill>
                  <a:srgbClr val="FF0000"/>
                </a:solidFill>
              </a:rPr>
              <a:t>Highway Robbery</a:t>
            </a:r>
          </a:p>
          <a:p>
            <a:r>
              <a:rPr lang="en-GB" sz="1100" b="1" u="sng" dirty="0"/>
              <a:t>What was Highway Robbery?</a:t>
            </a:r>
          </a:p>
          <a:p>
            <a:pPr marL="171450" indent="-171450">
              <a:buFont typeface="Wingdings" panose="05000000000000000000" pitchFamily="2" charset="2"/>
              <a:buChar char="q"/>
            </a:pPr>
            <a:r>
              <a:rPr lang="en-GB" sz="1100" b="1" dirty="0"/>
              <a:t>Attacking travellers </a:t>
            </a:r>
            <a:r>
              <a:rPr lang="en-GB" sz="1100" dirty="0"/>
              <a:t>and forcing them to hand over goods</a:t>
            </a:r>
          </a:p>
          <a:p>
            <a:pPr marL="171450" indent="-171450">
              <a:buFont typeface="Wingdings" panose="05000000000000000000" pitchFamily="2" charset="2"/>
              <a:buChar char="q"/>
            </a:pPr>
            <a:r>
              <a:rPr lang="en-GB" sz="1100" dirty="0"/>
              <a:t>Robbers on horseback were called ‘</a:t>
            </a:r>
            <a:r>
              <a:rPr lang="en-GB" sz="1100" b="1" dirty="0"/>
              <a:t>highwaymen’</a:t>
            </a:r>
            <a:r>
              <a:rPr lang="en-GB" sz="1100" dirty="0"/>
              <a:t>.</a:t>
            </a:r>
          </a:p>
          <a:p>
            <a:pPr marL="171450" indent="-171450">
              <a:buFont typeface="Wingdings" panose="05000000000000000000" pitchFamily="2" charset="2"/>
              <a:buChar char="q"/>
            </a:pPr>
            <a:r>
              <a:rPr lang="en-GB" sz="1100" dirty="0"/>
              <a:t>Example of a famous highwayman – </a:t>
            </a:r>
            <a:r>
              <a:rPr lang="en-GB" sz="1100" b="1" dirty="0"/>
              <a:t>Black Harry </a:t>
            </a:r>
            <a:r>
              <a:rPr lang="en-GB" sz="1100" dirty="0"/>
              <a:t>in Derbyshire who was eventually caught and executed.</a:t>
            </a:r>
          </a:p>
          <a:p>
            <a:r>
              <a:rPr lang="en-GB" sz="1100" b="1" u="sng" dirty="0"/>
              <a:t>Why was it such a serious crime?</a:t>
            </a:r>
          </a:p>
          <a:p>
            <a:pPr marL="171450" indent="-171450">
              <a:buFont typeface="Wingdings" panose="05000000000000000000" pitchFamily="2" charset="2"/>
              <a:buChar char="q"/>
            </a:pPr>
            <a:r>
              <a:rPr lang="en-GB" sz="1100" b="1" dirty="0"/>
              <a:t>It disrupted trade </a:t>
            </a:r>
            <a:r>
              <a:rPr lang="en-GB" sz="1100" dirty="0"/>
              <a:t>and travel between towns.</a:t>
            </a:r>
          </a:p>
          <a:p>
            <a:pPr marL="171450" indent="-171450">
              <a:buFont typeface="Wingdings" panose="05000000000000000000" pitchFamily="2" charset="2"/>
              <a:buChar char="q"/>
            </a:pPr>
            <a:r>
              <a:rPr lang="en-GB" sz="1100" dirty="0"/>
              <a:t>The crimes were committed on the ‘</a:t>
            </a:r>
            <a:r>
              <a:rPr lang="en-GB" sz="1100" b="1" dirty="0"/>
              <a:t>King’s Highway</a:t>
            </a:r>
            <a:r>
              <a:rPr lang="en-GB" sz="1100" dirty="0"/>
              <a:t>’ so it was seen as an act of treason.</a:t>
            </a:r>
            <a:r>
              <a:rPr lang="en-GB" sz="1100" b="1" dirty="0"/>
              <a:t> </a:t>
            </a:r>
          </a:p>
          <a:p>
            <a:pPr marL="171450" indent="-171450">
              <a:buFont typeface="Wingdings" panose="05000000000000000000" pitchFamily="2" charset="2"/>
              <a:buChar char="q"/>
            </a:pPr>
            <a:r>
              <a:rPr lang="en-GB" sz="1100" b="1" dirty="0"/>
              <a:t>In 1772 – the death penalty was introduced.</a:t>
            </a:r>
            <a:endParaRPr lang="en-GB" sz="1100" dirty="0"/>
          </a:p>
          <a:p>
            <a:pPr algn="ctr"/>
            <a:r>
              <a:rPr lang="en-GB" sz="1100" b="1" u="sng" dirty="0">
                <a:solidFill>
                  <a:srgbClr val="002060"/>
                </a:solidFill>
              </a:rPr>
              <a:t>Continuity</a:t>
            </a:r>
          </a:p>
          <a:p>
            <a:pPr marL="171450" indent="-171450">
              <a:buFont typeface="Wingdings" panose="05000000000000000000" pitchFamily="2" charset="2"/>
              <a:buChar char="q"/>
            </a:pPr>
            <a:r>
              <a:rPr lang="en-GB" sz="1100" dirty="0"/>
              <a:t>It had taken place as far back as the Middle Ages as the rich and tradesmen would travel between towns.</a:t>
            </a:r>
          </a:p>
          <a:p>
            <a:pPr algn="ctr"/>
            <a:r>
              <a:rPr lang="en-GB" sz="1100" b="1" u="sng" dirty="0">
                <a:solidFill>
                  <a:srgbClr val="002060"/>
                </a:solidFill>
              </a:rPr>
              <a:t>Change</a:t>
            </a:r>
          </a:p>
          <a:p>
            <a:pPr marL="171450" indent="-171450">
              <a:buFont typeface="Wingdings" panose="05000000000000000000" pitchFamily="2" charset="2"/>
              <a:buChar char="q"/>
            </a:pPr>
            <a:r>
              <a:rPr lang="en-GB" sz="1100" dirty="0"/>
              <a:t>Highway robbery dramatically increased</a:t>
            </a:r>
            <a:r>
              <a:rPr lang="en-GB" sz="1100" b="1" dirty="0"/>
              <a:t>. </a:t>
            </a:r>
          </a:p>
          <a:p>
            <a:pPr marL="171450" indent="-171450">
              <a:buFont typeface="Wingdings" panose="05000000000000000000" pitchFamily="2" charset="2"/>
              <a:buChar char="q"/>
            </a:pPr>
            <a:r>
              <a:rPr lang="en-GB" sz="1100" b="1" dirty="0"/>
              <a:t>Trade</a:t>
            </a:r>
            <a:r>
              <a:rPr lang="en-GB" sz="1100" dirty="0"/>
              <a:t> around the country increased so there were more people out on the tracks/horseback with cash or goods.</a:t>
            </a:r>
          </a:p>
          <a:p>
            <a:pPr marL="171450" indent="-171450">
              <a:buFont typeface="Wingdings" panose="05000000000000000000" pitchFamily="2" charset="2"/>
              <a:buChar char="q"/>
            </a:pPr>
            <a:r>
              <a:rPr lang="en-GB" sz="1100" dirty="0"/>
              <a:t>With no banks to keep money, the rich would have to carry cash with them so they were easy targets.</a:t>
            </a:r>
          </a:p>
          <a:p>
            <a:pPr marL="171450" indent="-171450">
              <a:buFont typeface="Wingdings" panose="05000000000000000000" pitchFamily="2" charset="2"/>
              <a:buChar char="q"/>
            </a:pPr>
            <a:r>
              <a:rPr lang="en-GB" sz="1100" dirty="0"/>
              <a:t>When out of towns, the tracks were </a:t>
            </a:r>
            <a:r>
              <a:rPr lang="en-GB" sz="1100" b="1" dirty="0"/>
              <a:t>very isolated</a:t>
            </a:r>
            <a:r>
              <a:rPr lang="en-GB" sz="1100" dirty="0"/>
              <a:t>.  This made the robbers difficult to catch.</a:t>
            </a:r>
          </a:p>
          <a:p>
            <a:pPr marL="171450" indent="-171450">
              <a:buFont typeface="Wingdings" panose="05000000000000000000" pitchFamily="2" charset="2"/>
              <a:buChar char="q"/>
            </a:pPr>
            <a:r>
              <a:rPr lang="en-GB" sz="1100" dirty="0"/>
              <a:t>Regular ‘</a:t>
            </a:r>
            <a:r>
              <a:rPr lang="en-GB" sz="1100" b="1" dirty="0"/>
              <a:t>stagecoach</a:t>
            </a:r>
            <a:r>
              <a:rPr lang="en-GB" sz="1100" dirty="0"/>
              <a:t>’ services for the rich between towns which meant more opportunity for crime.</a:t>
            </a:r>
          </a:p>
          <a:p>
            <a:endParaRPr lang="en-GB" sz="1200" dirty="0"/>
          </a:p>
          <a:p>
            <a:r>
              <a:rPr lang="en-GB" sz="1100" b="1" u="sng" dirty="0"/>
              <a:t>Why did it decline?</a:t>
            </a:r>
          </a:p>
          <a:p>
            <a:pPr marL="171450" indent="-171450">
              <a:buFont typeface="Wingdings" panose="05000000000000000000" pitchFamily="2" charset="2"/>
              <a:buChar char="q"/>
            </a:pPr>
            <a:r>
              <a:rPr lang="en-GB" sz="1100" dirty="0"/>
              <a:t>Patrols on the roads of officers on </a:t>
            </a:r>
            <a:r>
              <a:rPr lang="en-GB" sz="1100" b="1" dirty="0"/>
              <a:t>mounted horseback </a:t>
            </a:r>
            <a:r>
              <a:rPr lang="en-GB" sz="1100" dirty="0"/>
              <a:t>– this made it easier to catch.</a:t>
            </a:r>
          </a:p>
          <a:p>
            <a:pPr marL="171450" indent="-171450">
              <a:buFont typeface="Wingdings" panose="05000000000000000000" pitchFamily="2" charset="2"/>
              <a:buChar char="q"/>
            </a:pPr>
            <a:r>
              <a:rPr lang="en-GB" sz="1100" b="1" dirty="0"/>
              <a:t>Banks developed </a:t>
            </a:r>
            <a:r>
              <a:rPr lang="en-GB" sz="1100" dirty="0"/>
              <a:t>and so there was less need for people to carry their cash around with them.  It could be stored safely.</a:t>
            </a:r>
          </a:p>
          <a:p>
            <a:pPr marL="171450" indent="-171450">
              <a:buFont typeface="Wingdings" panose="05000000000000000000" pitchFamily="2" charset="2"/>
              <a:buChar char="q"/>
            </a:pPr>
            <a:r>
              <a:rPr lang="en-GB" sz="1100" dirty="0"/>
              <a:t>The last case of a highway robbery was in 1831.</a:t>
            </a:r>
            <a:endParaRPr lang="en-GB" sz="1200" dirty="0"/>
          </a:p>
        </p:txBody>
      </p:sp>
      <p:sp>
        <p:nvSpPr>
          <p:cNvPr id="10" name="TextBox 9"/>
          <p:cNvSpPr txBox="1"/>
          <p:nvPr/>
        </p:nvSpPr>
        <p:spPr>
          <a:xfrm>
            <a:off x="3602018" y="1321635"/>
            <a:ext cx="3935506" cy="3416320"/>
          </a:xfrm>
          <a:prstGeom prst="rect">
            <a:avLst/>
          </a:prstGeom>
          <a:noFill/>
          <a:ln w="19050">
            <a:solidFill>
              <a:schemeClr val="tx1"/>
            </a:solidFill>
          </a:ln>
        </p:spPr>
        <p:txBody>
          <a:bodyPr wrap="square" rtlCol="0">
            <a:spAutoFit/>
          </a:bodyPr>
          <a:lstStyle/>
          <a:p>
            <a:pPr algn="ctr"/>
            <a:r>
              <a:rPr lang="en-GB" sz="1600" b="1" u="sng" dirty="0">
                <a:solidFill>
                  <a:srgbClr val="FF0000"/>
                </a:solidFill>
              </a:rPr>
              <a:t>Poaching</a:t>
            </a:r>
          </a:p>
          <a:p>
            <a:r>
              <a:rPr lang="en-GB" sz="1100" b="1" u="sng" dirty="0"/>
              <a:t>What was poaching?</a:t>
            </a:r>
          </a:p>
          <a:p>
            <a:pPr marL="171450" indent="-171450">
              <a:buFont typeface="Wingdings" panose="05000000000000000000" pitchFamily="2" charset="2"/>
              <a:buChar char="q"/>
            </a:pPr>
            <a:r>
              <a:rPr lang="en-GB" sz="1100" dirty="0"/>
              <a:t>Illegally hunting/taking natural resources on private land.</a:t>
            </a:r>
            <a:endParaRPr lang="en-GB" sz="1100" b="1" u="sng" dirty="0"/>
          </a:p>
          <a:p>
            <a:pPr algn="ctr"/>
            <a:r>
              <a:rPr lang="en-GB" sz="1100" b="1" u="sng" dirty="0">
                <a:solidFill>
                  <a:srgbClr val="002060"/>
                </a:solidFill>
              </a:rPr>
              <a:t>Continuity</a:t>
            </a:r>
          </a:p>
          <a:p>
            <a:pPr marL="171450" indent="-171450">
              <a:buFont typeface="Wingdings" panose="05000000000000000000" pitchFamily="2" charset="2"/>
              <a:buChar char="q"/>
            </a:pPr>
            <a:r>
              <a:rPr lang="en-GB" sz="1100" dirty="0"/>
              <a:t>The group mainly responsible were the poor, who often did it just to survive.</a:t>
            </a:r>
          </a:p>
          <a:p>
            <a:pPr marL="171450" indent="-171450">
              <a:buFont typeface="Wingdings" panose="05000000000000000000" pitchFamily="2" charset="2"/>
              <a:buChar char="q"/>
            </a:pPr>
            <a:r>
              <a:rPr lang="en-GB" sz="1100" dirty="0"/>
              <a:t>The poor did not report poachers as they saw it as unfair.</a:t>
            </a:r>
          </a:p>
          <a:p>
            <a:pPr marL="171450" indent="-171450">
              <a:buFont typeface="Wingdings" panose="05000000000000000000" pitchFamily="2" charset="2"/>
              <a:buChar char="q"/>
            </a:pPr>
            <a:r>
              <a:rPr lang="en-GB" sz="1100" dirty="0"/>
              <a:t>The rich still ruled the land &amp; made the laws strict.</a:t>
            </a:r>
            <a:endParaRPr lang="en-GB" sz="1100" b="1" u="sng" dirty="0">
              <a:solidFill>
                <a:srgbClr val="002060"/>
              </a:solidFill>
            </a:endParaRPr>
          </a:p>
          <a:p>
            <a:pPr algn="ctr"/>
            <a:r>
              <a:rPr lang="en-GB" sz="1100" b="1" u="sng" dirty="0">
                <a:solidFill>
                  <a:srgbClr val="002060"/>
                </a:solidFill>
              </a:rPr>
              <a:t>Change</a:t>
            </a:r>
          </a:p>
          <a:p>
            <a:pPr marL="171450" indent="-171450">
              <a:buFont typeface="Wingdings" panose="05000000000000000000" pitchFamily="2" charset="2"/>
              <a:buChar char="q"/>
            </a:pPr>
            <a:r>
              <a:rPr lang="en-GB" sz="1100" dirty="0"/>
              <a:t>There was a </a:t>
            </a:r>
            <a:r>
              <a:rPr lang="en-GB" sz="1100" b="1" dirty="0"/>
              <a:t>rise in poaching gangs </a:t>
            </a:r>
            <a:r>
              <a:rPr lang="en-GB" sz="1100" dirty="0"/>
              <a:t>who were </a:t>
            </a:r>
            <a:r>
              <a:rPr lang="en-GB" sz="1100" b="1" dirty="0"/>
              <a:t>better organised and worked </a:t>
            </a:r>
            <a:r>
              <a:rPr lang="en-GB" sz="1100" dirty="0"/>
              <a:t>on a larger scale.</a:t>
            </a:r>
          </a:p>
          <a:p>
            <a:pPr marL="171450" indent="-171450">
              <a:buFont typeface="Wingdings" panose="05000000000000000000" pitchFamily="2" charset="2"/>
              <a:buChar char="q"/>
            </a:pPr>
            <a:r>
              <a:rPr lang="en-GB" sz="1100" dirty="0"/>
              <a:t>More poaching forced the authorities to make the laws even harsher.  Punishments became more extreme as a deterrent.</a:t>
            </a:r>
          </a:p>
          <a:p>
            <a:pPr marL="171450" indent="-171450">
              <a:buFont typeface="Wingdings" panose="05000000000000000000" pitchFamily="2" charset="2"/>
              <a:buChar char="q"/>
            </a:pPr>
            <a:r>
              <a:rPr lang="en-GB" sz="1100" b="1" dirty="0"/>
              <a:t>1723 Black Act </a:t>
            </a:r>
            <a:r>
              <a:rPr lang="en-GB" sz="1100" dirty="0"/>
              <a:t>made poaching a capital offence (death penalty). It also made it illegal to own a trap or even owning hunting dogs near restricted land. This could end in a fine or prison sentence.</a:t>
            </a:r>
          </a:p>
          <a:p>
            <a:pPr marL="171450" indent="-171450">
              <a:buFont typeface="Wingdings" panose="05000000000000000000" pitchFamily="2" charset="2"/>
              <a:buChar char="q"/>
            </a:pPr>
            <a:r>
              <a:rPr lang="en-GB" sz="1100" dirty="0"/>
              <a:t>The Black Act was </a:t>
            </a:r>
            <a:r>
              <a:rPr lang="en-GB" sz="1100" b="1" dirty="0"/>
              <a:t>repealed</a:t>
            </a:r>
            <a:r>
              <a:rPr lang="en-GB" sz="1100" dirty="0"/>
              <a:t> (stopped) in </a:t>
            </a:r>
            <a:r>
              <a:rPr lang="en-GB" sz="1100" b="1" dirty="0"/>
              <a:t>1823 </a:t>
            </a:r>
            <a:r>
              <a:rPr lang="en-GB" sz="1100" dirty="0"/>
              <a:t>when Robert Peel changed the law to remove the death penalty.</a:t>
            </a:r>
          </a:p>
        </p:txBody>
      </p:sp>
      <p:pic>
        <p:nvPicPr>
          <p:cNvPr id="3076" name="Picture 4" descr="Image result for highway robbery"/>
          <p:cNvPicPr>
            <a:picLocks noChangeAspect="1" noChangeArrowheads="1"/>
          </p:cNvPicPr>
          <p:nvPr/>
        </p:nvPicPr>
        <p:blipFill rotWithShape="1">
          <a:blip r:embed="rId2">
            <a:extLst>
              <a:ext uri="{28A0092B-C50C-407E-A947-70E740481C1C}">
                <a14:useLocalDpi xmlns:a14="http://schemas.microsoft.com/office/drawing/2010/main" val="0"/>
              </a:ext>
            </a:extLst>
          </a:blip>
          <a:srcRect l="64364" t="19451" b="42957"/>
          <a:stretch/>
        </p:blipFill>
        <p:spPr bwMode="auto">
          <a:xfrm>
            <a:off x="10712824" y="357038"/>
            <a:ext cx="1461247" cy="14269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oaching medieval"/>
          <p:cNvPicPr>
            <a:picLocks noChangeAspect="1" noChangeArrowheads="1"/>
          </p:cNvPicPr>
          <p:nvPr/>
        </p:nvPicPr>
        <p:blipFill rotWithShape="1">
          <a:blip r:embed="rId3">
            <a:extLst>
              <a:ext uri="{28A0092B-C50C-407E-A947-70E740481C1C}">
                <a14:useLocalDpi xmlns:a14="http://schemas.microsoft.com/office/drawing/2010/main" val="0"/>
              </a:ext>
            </a:extLst>
          </a:blip>
          <a:srcRect l="13879" t="18930" r="5607" b="18684"/>
          <a:stretch/>
        </p:blipFill>
        <p:spPr bwMode="auto">
          <a:xfrm>
            <a:off x="3514165" y="4652681"/>
            <a:ext cx="4111213" cy="104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5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 </a:t>
            </a:r>
            <a:r>
              <a:rPr lang="en-GB" dirty="0">
                <a:latin typeface="Berlin Sans FB Demi" panose="020E0802020502020306" pitchFamily="34" charset="0"/>
              </a:rPr>
              <a:t>Anglo-Saxon England – Overview of the course.</a:t>
            </a:r>
          </a:p>
        </p:txBody>
      </p:sp>
      <p:sp>
        <p:nvSpPr>
          <p:cNvPr id="5" name="TextBox 4"/>
          <p:cNvSpPr txBox="1"/>
          <p:nvPr/>
        </p:nvSpPr>
        <p:spPr>
          <a:xfrm>
            <a:off x="1963271" y="609600"/>
            <a:ext cx="10112188" cy="1046440"/>
          </a:xfrm>
          <a:prstGeom prst="rect">
            <a:avLst/>
          </a:prstGeom>
          <a:solidFill>
            <a:schemeClr val="bg1">
              <a:lumMod val="95000"/>
            </a:schemeClr>
          </a:solidFill>
          <a:ln w="19050">
            <a:solidFill>
              <a:schemeClr val="tx1"/>
            </a:solidFill>
          </a:ln>
        </p:spPr>
        <p:txBody>
          <a:bodyPr wrap="square" rtlCol="0">
            <a:spAutoFit/>
          </a:bodyPr>
          <a:lstStyle/>
          <a:p>
            <a:r>
              <a:rPr lang="en-GB" sz="1400" b="1" dirty="0"/>
              <a:t>Background information: </a:t>
            </a:r>
          </a:p>
          <a:p>
            <a:r>
              <a:rPr lang="en-GB" sz="1200" dirty="0"/>
              <a:t>Everything that you study in this unit of work will be examined in the first exam paper you sit.  You are about to study how far our country has changed in terms of its crimes, laws, methods of law enforcement and types of punishments.  The period of time covered in this unit stretches from c.1000 to the present day.  You will also have a specific focus on the historical environment of Whitechapel in London.  This will allow you to investigate original source material from the era of the 1880s and allow you to question more deeply why the police were unable to find the killer known as Jack the Ripper in 1888.</a:t>
            </a:r>
          </a:p>
        </p:txBody>
      </p:sp>
      <p:sp>
        <p:nvSpPr>
          <p:cNvPr id="7" name="TextBox 6"/>
          <p:cNvSpPr txBox="1"/>
          <p:nvPr/>
        </p:nvSpPr>
        <p:spPr>
          <a:xfrm>
            <a:off x="125507" y="1732258"/>
            <a:ext cx="3630705" cy="3508653"/>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b="1" dirty="0"/>
              <a:t>Crime and Law Definitions</a:t>
            </a:r>
          </a:p>
          <a:p>
            <a:pPr marL="171450" indent="-171450">
              <a:buFont typeface="Wingdings" panose="05000000000000000000" pitchFamily="2" charset="2"/>
              <a:buChar char="q"/>
            </a:pPr>
            <a:r>
              <a:rPr lang="en-GB" sz="1200" b="1" dirty="0"/>
              <a:t>Crime: </a:t>
            </a:r>
            <a:r>
              <a:rPr lang="en-GB" sz="1200" dirty="0"/>
              <a:t>An action that is against the law of the time.</a:t>
            </a:r>
          </a:p>
          <a:p>
            <a:pPr marL="171450" indent="-171450">
              <a:buFont typeface="Wingdings" panose="05000000000000000000" pitchFamily="2" charset="2"/>
              <a:buChar char="q"/>
            </a:pPr>
            <a:r>
              <a:rPr lang="en-GB" sz="1200" b="1" dirty="0"/>
              <a:t>Law: </a:t>
            </a:r>
            <a:r>
              <a:rPr lang="en-GB" sz="1200" dirty="0"/>
              <a:t>An act of parliament that has to be followed by everyone in the country.  Breaking a law will lead to a punishment.</a:t>
            </a:r>
          </a:p>
          <a:p>
            <a:pPr marL="171450" indent="-171450">
              <a:buFont typeface="Wingdings" panose="05000000000000000000" pitchFamily="2" charset="2"/>
              <a:buChar char="q"/>
            </a:pPr>
            <a:r>
              <a:rPr lang="en-GB" sz="1200" b="1" dirty="0"/>
              <a:t>Decriminalise:</a:t>
            </a:r>
            <a:r>
              <a:rPr lang="en-GB" sz="1200" dirty="0"/>
              <a:t> Making a crime from the past, no longer a crime or illegal.</a:t>
            </a:r>
          </a:p>
          <a:p>
            <a:pPr marL="171450" indent="-171450">
              <a:buFont typeface="Wingdings" panose="05000000000000000000" pitchFamily="2" charset="2"/>
              <a:buChar char="q"/>
            </a:pPr>
            <a:r>
              <a:rPr lang="en-GB" sz="1200" b="1" dirty="0"/>
              <a:t>Heresy: </a:t>
            </a:r>
            <a:r>
              <a:rPr lang="en-GB" sz="1200" dirty="0"/>
              <a:t>A crime which aims to bring down the religion of the country.</a:t>
            </a:r>
          </a:p>
          <a:p>
            <a:pPr marL="171450" indent="-171450">
              <a:buFont typeface="Wingdings" panose="05000000000000000000" pitchFamily="2" charset="2"/>
              <a:buChar char="q"/>
            </a:pPr>
            <a:r>
              <a:rPr lang="en-GB" sz="1200" b="1" dirty="0"/>
              <a:t>Treason: </a:t>
            </a:r>
            <a:r>
              <a:rPr lang="en-GB" sz="1200" dirty="0"/>
              <a:t>A crime which aims to bring down the government of the country.</a:t>
            </a:r>
          </a:p>
          <a:p>
            <a:pPr marL="171450" indent="-171450">
              <a:buFont typeface="Wingdings" panose="05000000000000000000" pitchFamily="2" charset="2"/>
              <a:buChar char="q"/>
            </a:pPr>
            <a:r>
              <a:rPr lang="en-GB" sz="1200" b="1" dirty="0"/>
              <a:t>Petty Theft: </a:t>
            </a:r>
            <a:r>
              <a:rPr lang="en-GB" sz="1200" dirty="0"/>
              <a:t>The theft of very low value items. </a:t>
            </a:r>
          </a:p>
          <a:p>
            <a:pPr marL="171450" indent="-171450">
              <a:buFont typeface="Wingdings" panose="05000000000000000000" pitchFamily="2" charset="2"/>
              <a:buChar char="q"/>
            </a:pPr>
            <a:r>
              <a:rPr lang="en-GB" sz="1200" b="1" dirty="0"/>
              <a:t>Poaching:</a:t>
            </a:r>
            <a:r>
              <a:rPr lang="en-GB" sz="1200" dirty="0"/>
              <a:t> Illegally hunting on another person’s land.</a:t>
            </a:r>
          </a:p>
          <a:p>
            <a:pPr marL="171450" indent="-171450">
              <a:buFont typeface="Wingdings" panose="05000000000000000000" pitchFamily="2" charset="2"/>
              <a:buChar char="q"/>
            </a:pPr>
            <a:r>
              <a:rPr lang="en-GB" sz="1200" b="1" dirty="0"/>
              <a:t>Murder:</a:t>
            </a:r>
            <a:r>
              <a:rPr lang="en-GB" sz="1200" dirty="0"/>
              <a:t> The deliberate and planned killing of another person.</a:t>
            </a:r>
          </a:p>
          <a:p>
            <a:pPr marL="171450" indent="-171450">
              <a:buFont typeface="Wingdings" panose="05000000000000000000" pitchFamily="2" charset="2"/>
              <a:buChar char="q"/>
            </a:pPr>
            <a:r>
              <a:rPr lang="en-GB" sz="1200" b="1" dirty="0"/>
              <a:t>Manslaughter: </a:t>
            </a:r>
            <a:r>
              <a:rPr lang="en-GB" sz="1200" dirty="0"/>
              <a:t>An accidental or un-planned killing.</a:t>
            </a:r>
          </a:p>
          <a:p>
            <a:pPr marL="171450" indent="-171450">
              <a:buFont typeface="Wingdings" panose="05000000000000000000" pitchFamily="2" charset="2"/>
              <a:buChar char="q"/>
            </a:pPr>
            <a:r>
              <a:rPr lang="en-GB" sz="1200" b="1" dirty="0"/>
              <a:t>Hate Crime: </a:t>
            </a:r>
            <a:r>
              <a:rPr lang="en-GB" sz="1200" dirty="0"/>
              <a:t>A crime based on the discrimination against a particular faith or culture.</a:t>
            </a:r>
          </a:p>
        </p:txBody>
      </p:sp>
      <p:graphicFrame>
        <p:nvGraphicFramePr>
          <p:cNvPr id="3" name="Table 2"/>
          <p:cNvGraphicFramePr>
            <a:graphicFrameLocks noGrp="1"/>
          </p:cNvGraphicFramePr>
          <p:nvPr>
            <p:extLst>
              <p:ext uri="{D42A27DB-BD31-4B8C-83A1-F6EECF244321}">
                <p14:modId xmlns:p14="http://schemas.microsoft.com/office/powerpoint/2010/main" val="378195684"/>
              </p:ext>
            </p:extLst>
          </p:nvPr>
        </p:nvGraphicFramePr>
        <p:xfrm>
          <a:off x="125506" y="5578338"/>
          <a:ext cx="11949952" cy="1112520"/>
        </p:xfrm>
        <a:graphic>
          <a:graphicData uri="http://schemas.openxmlformats.org/drawingml/2006/table">
            <a:tbl>
              <a:tblPr firstRow="1" bandRow="1">
                <a:tableStyleId>{5C22544A-7EE6-4342-B048-85BDC9FD1C3A}</a:tableStyleId>
              </a:tblPr>
              <a:tblGrid>
                <a:gridCol w="1335741">
                  <a:extLst>
                    <a:ext uri="{9D8B030D-6E8A-4147-A177-3AD203B41FA5}">
                      <a16:colId xmlns:a16="http://schemas.microsoft.com/office/drawing/2014/main" val="3756680204"/>
                    </a:ext>
                  </a:extLst>
                </a:gridCol>
                <a:gridCol w="1748118">
                  <a:extLst>
                    <a:ext uri="{9D8B030D-6E8A-4147-A177-3AD203B41FA5}">
                      <a16:colId xmlns:a16="http://schemas.microsoft.com/office/drawing/2014/main" val="2885007488"/>
                    </a:ext>
                  </a:extLst>
                </a:gridCol>
                <a:gridCol w="1828800">
                  <a:extLst>
                    <a:ext uri="{9D8B030D-6E8A-4147-A177-3AD203B41FA5}">
                      <a16:colId xmlns:a16="http://schemas.microsoft.com/office/drawing/2014/main" val="737057864"/>
                    </a:ext>
                  </a:extLst>
                </a:gridCol>
                <a:gridCol w="1685364">
                  <a:extLst>
                    <a:ext uri="{9D8B030D-6E8A-4147-A177-3AD203B41FA5}">
                      <a16:colId xmlns:a16="http://schemas.microsoft.com/office/drawing/2014/main" val="327492909"/>
                    </a:ext>
                  </a:extLst>
                </a:gridCol>
                <a:gridCol w="1775012">
                  <a:extLst>
                    <a:ext uri="{9D8B030D-6E8A-4147-A177-3AD203B41FA5}">
                      <a16:colId xmlns:a16="http://schemas.microsoft.com/office/drawing/2014/main" val="4263025705"/>
                    </a:ext>
                  </a:extLst>
                </a:gridCol>
                <a:gridCol w="1721224">
                  <a:extLst>
                    <a:ext uri="{9D8B030D-6E8A-4147-A177-3AD203B41FA5}">
                      <a16:colId xmlns:a16="http://schemas.microsoft.com/office/drawing/2014/main" val="761997055"/>
                    </a:ext>
                  </a:extLst>
                </a:gridCol>
                <a:gridCol w="1855693">
                  <a:extLst>
                    <a:ext uri="{9D8B030D-6E8A-4147-A177-3AD203B41FA5}">
                      <a16:colId xmlns:a16="http://schemas.microsoft.com/office/drawing/2014/main" val="2752239303"/>
                    </a:ext>
                  </a:extLst>
                </a:gridCol>
              </a:tblGrid>
              <a:tr h="370840">
                <a:tc>
                  <a:txBody>
                    <a:bodyPr/>
                    <a:lstStyle/>
                    <a:p>
                      <a:r>
                        <a:rPr lang="en-GB" sz="1400" b="1" dirty="0">
                          <a:solidFill>
                            <a:sysClr val="windowText" lastClr="000000"/>
                          </a:solidFill>
                        </a:rPr>
                        <a:t>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Anglo-Saxon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Norman Britain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Late Medieval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Early Modern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Industrial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1" dirty="0">
                          <a:solidFill>
                            <a:sysClr val="windowText" lastClr="000000"/>
                          </a:solidFill>
                        </a:rPr>
                        <a:t>Twentieth Century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2168489"/>
                  </a:ext>
                </a:extLst>
              </a:tr>
              <a:tr h="370840">
                <a:tc>
                  <a:txBody>
                    <a:bodyPr/>
                    <a:lstStyle/>
                    <a:p>
                      <a:r>
                        <a:rPr lang="en-GB" sz="1400" b="1" dirty="0">
                          <a:solidFill>
                            <a:sysClr val="windowText" lastClr="000000"/>
                          </a:solidFill>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c.410-1066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1066 - 1154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1154 -1485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1485 - 1700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1700 -</a:t>
                      </a:r>
                      <a:r>
                        <a:rPr lang="en-GB" sz="1600" b="1" baseline="0" dirty="0">
                          <a:solidFill>
                            <a:sysClr val="windowText" lastClr="000000"/>
                          </a:solidFill>
                        </a:rPr>
                        <a:t> 1900</a:t>
                      </a:r>
                      <a:endParaRPr lang="en-GB"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solidFill>
                            <a:sysClr val="windowText" lastClr="000000"/>
                          </a:solidFill>
                        </a:rPr>
                        <a:t>1900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424740"/>
                  </a:ext>
                </a:extLst>
              </a:tr>
              <a:tr h="370840">
                <a:tc>
                  <a:txBody>
                    <a:bodyPr/>
                    <a:lstStyle/>
                    <a:p>
                      <a:r>
                        <a:rPr lang="en-GB" sz="1400" b="1" dirty="0">
                          <a:solidFill>
                            <a:sysClr val="windowText" lastClr="000000"/>
                          </a:solidFill>
                        </a:rPr>
                        <a:t>Famous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Viking</a:t>
                      </a:r>
                      <a:r>
                        <a:rPr lang="en-GB" sz="1400" b="0" baseline="0" dirty="0">
                          <a:solidFill>
                            <a:sysClr val="windowText" lastClr="000000"/>
                          </a:solidFill>
                        </a:rPr>
                        <a:t> invasions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Battle of Hastings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The Black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Tudors and Stuarts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Queen Victoria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b="0" dirty="0">
                          <a:solidFill>
                            <a:sysClr val="windowText" lastClr="000000"/>
                          </a:solidFill>
                        </a:rPr>
                        <a:t>World War One &amp; 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43723682"/>
                  </a:ext>
                </a:extLst>
              </a:tr>
            </a:tbl>
          </a:graphicData>
        </a:graphic>
      </p:graphicFrame>
      <p:sp>
        <p:nvSpPr>
          <p:cNvPr id="8" name="TextBox 7"/>
          <p:cNvSpPr txBox="1"/>
          <p:nvPr/>
        </p:nvSpPr>
        <p:spPr>
          <a:xfrm>
            <a:off x="3863789" y="1732258"/>
            <a:ext cx="2976282" cy="3508653"/>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b="1" dirty="0"/>
              <a:t>Law Enforcement Definitions</a:t>
            </a:r>
          </a:p>
          <a:p>
            <a:pPr marL="171450" indent="-171450">
              <a:buFont typeface="Wingdings" panose="05000000000000000000" pitchFamily="2" charset="2"/>
              <a:buChar char="q"/>
            </a:pPr>
            <a:r>
              <a:rPr lang="en-GB" sz="1200" b="1" dirty="0"/>
              <a:t>Law Enforcement: </a:t>
            </a:r>
            <a:r>
              <a:rPr lang="en-GB" sz="1200" dirty="0"/>
              <a:t>Methods which are used to make sure that individuals in the country do not break the laws.</a:t>
            </a:r>
          </a:p>
          <a:p>
            <a:pPr marL="171450" indent="-171450">
              <a:buFont typeface="Wingdings" panose="05000000000000000000" pitchFamily="2" charset="2"/>
              <a:buChar char="q"/>
            </a:pPr>
            <a:r>
              <a:rPr lang="en-GB" sz="1200" b="1" dirty="0"/>
              <a:t>Home Secretary: </a:t>
            </a:r>
            <a:r>
              <a:rPr lang="en-GB" sz="1200" dirty="0"/>
              <a:t>The member of the government responsible for the police and laws.</a:t>
            </a:r>
          </a:p>
          <a:p>
            <a:pPr marL="171450" indent="-171450">
              <a:buFont typeface="Wingdings" panose="05000000000000000000" pitchFamily="2" charset="2"/>
              <a:buChar char="q"/>
            </a:pPr>
            <a:r>
              <a:rPr lang="en-GB" sz="1200" b="1" dirty="0"/>
              <a:t>Collective Responsibility:</a:t>
            </a:r>
            <a:r>
              <a:rPr lang="en-GB" sz="1200" dirty="0"/>
              <a:t> The idea that all people in the community take responsibility for not breaking the law.</a:t>
            </a:r>
          </a:p>
          <a:p>
            <a:pPr marL="171450" indent="-171450">
              <a:buFont typeface="Wingdings" panose="05000000000000000000" pitchFamily="2" charset="2"/>
              <a:buChar char="q"/>
            </a:pPr>
            <a:r>
              <a:rPr lang="en-GB" sz="1200" b="1" dirty="0"/>
              <a:t>Forensic: </a:t>
            </a:r>
            <a:r>
              <a:rPr lang="en-GB" sz="1200" dirty="0"/>
              <a:t>The use of science to investigate a crime.</a:t>
            </a:r>
          </a:p>
          <a:p>
            <a:pPr marL="171450" indent="-171450">
              <a:buFont typeface="Wingdings" panose="05000000000000000000" pitchFamily="2" charset="2"/>
              <a:buChar char="q"/>
            </a:pPr>
            <a:r>
              <a:rPr lang="en-GB" sz="1200" b="1" dirty="0"/>
              <a:t>Oath: </a:t>
            </a:r>
            <a:r>
              <a:rPr lang="en-GB" sz="1200" dirty="0"/>
              <a:t>Swearing on the bible that a person has not committed a crime.  A religious promise.</a:t>
            </a:r>
          </a:p>
          <a:p>
            <a:pPr marL="171450" indent="-171450">
              <a:buFont typeface="Wingdings" panose="05000000000000000000" pitchFamily="2" charset="2"/>
              <a:buChar char="q"/>
            </a:pPr>
            <a:r>
              <a:rPr lang="en-GB" sz="1200" b="1" dirty="0"/>
              <a:t>Vigilance: </a:t>
            </a:r>
            <a:r>
              <a:rPr lang="en-GB" sz="1200" dirty="0"/>
              <a:t>Members of a community taking the responsibility to bring a criminal to justice rather than the police.</a:t>
            </a:r>
          </a:p>
        </p:txBody>
      </p:sp>
      <p:sp>
        <p:nvSpPr>
          <p:cNvPr id="9" name="TextBox 8"/>
          <p:cNvSpPr txBox="1"/>
          <p:nvPr/>
        </p:nvSpPr>
        <p:spPr>
          <a:xfrm>
            <a:off x="6947648" y="1732258"/>
            <a:ext cx="3738283" cy="3508653"/>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b="1" dirty="0"/>
              <a:t>Punishment Definitions</a:t>
            </a:r>
          </a:p>
          <a:p>
            <a:pPr marL="171450" indent="-171450">
              <a:buFont typeface="Wingdings" panose="05000000000000000000" pitchFamily="2" charset="2"/>
              <a:buChar char="q"/>
            </a:pPr>
            <a:r>
              <a:rPr lang="en-GB" sz="1200" b="1" dirty="0"/>
              <a:t>Punishment: </a:t>
            </a:r>
            <a:r>
              <a:rPr lang="en-GB" sz="1200" dirty="0"/>
              <a:t>A penalty for breaking a law.  This can be an act of retribution, reformation or a deterrent.</a:t>
            </a:r>
          </a:p>
          <a:p>
            <a:pPr marL="171450" indent="-171450">
              <a:buFont typeface="Wingdings" panose="05000000000000000000" pitchFamily="2" charset="2"/>
              <a:buChar char="q"/>
            </a:pPr>
            <a:r>
              <a:rPr lang="en-GB" sz="1200" b="1" dirty="0"/>
              <a:t>Retribution: </a:t>
            </a:r>
            <a:r>
              <a:rPr lang="en-GB" sz="1200" dirty="0"/>
              <a:t>A type of punishment that is equal in size to the crime that has been broken.</a:t>
            </a:r>
          </a:p>
          <a:p>
            <a:pPr marL="171450" indent="-171450">
              <a:buFont typeface="Wingdings" panose="05000000000000000000" pitchFamily="2" charset="2"/>
              <a:buChar char="q"/>
            </a:pPr>
            <a:r>
              <a:rPr lang="en-GB" sz="1200" b="1" dirty="0"/>
              <a:t>Reformation: </a:t>
            </a:r>
            <a:r>
              <a:rPr lang="en-GB" sz="1200" dirty="0"/>
              <a:t>A type of punishment which aims to make sure the criminal changes their behaviour.</a:t>
            </a:r>
          </a:p>
          <a:p>
            <a:pPr marL="171450" indent="-171450">
              <a:buFont typeface="Wingdings" panose="05000000000000000000" pitchFamily="2" charset="2"/>
              <a:buChar char="q"/>
            </a:pPr>
            <a:r>
              <a:rPr lang="en-GB" sz="1200" b="1" dirty="0"/>
              <a:t>Deterrent:</a:t>
            </a:r>
            <a:r>
              <a:rPr lang="en-GB" sz="1200" dirty="0"/>
              <a:t> A type of punishment which is often harsh enough to persuade others in the community not to carry out the same crime.</a:t>
            </a:r>
          </a:p>
          <a:p>
            <a:pPr marL="171450" indent="-171450">
              <a:buFont typeface="Wingdings" panose="05000000000000000000" pitchFamily="2" charset="2"/>
              <a:buChar char="q"/>
            </a:pPr>
            <a:r>
              <a:rPr lang="en-GB" sz="1200" b="1" dirty="0"/>
              <a:t>Capital punishment: </a:t>
            </a:r>
            <a:r>
              <a:rPr lang="en-GB" sz="1200" dirty="0"/>
              <a:t>A punishment which results in the death of a criminal.</a:t>
            </a:r>
          </a:p>
          <a:p>
            <a:pPr marL="171450" indent="-171450">
              <a:buFont typeface="Wingdings" panose="05000000000000000000" pitchFamily="2" charset="2"/>
              <a:buChar char="q"/>
            </a:pPr>
            <a:r>
              <a:rPr lang="en-GB" sz="1200" b="1" dirty="0"/>
              <a:t>Corporal punishment: </a:t>
            </a:r>
            <a:r>
              <a:rPr lang="en-GB" sz="1200" dirty="0"/>
              <a:t>A punishment which results in the physical harm of a criminal.</a:t>
            </a:r>
          </a:p>
          <a:p>
            <a:pPr marL="171450" indent="-171450">
              <a:buFont typeface="Wingdings" panose="05000000000000000000" pitchFamily="2" charset="2"/>
              <a:buChar char="q"/>
            </a:pPr>
            <a:r>
              <a:rPr lang="en-GB" sz="1200" b="1" dirty="0"/>
              <a:t>Transportation:</a:t>
            </a:r>
            <a:r>
              <a:rPr lang="en-GB" sz="1200" dirty="0"/>
              <a:t> Moving a criminal to another country.</a:t>
            </a:r>
          </a:p>
          <a:p>
            <a:pPr marL="171450" indent="-171450">
              <a:buFont typeface="Wingdings" panose="05000000000000000000" pitchFamily="2" charset="2"/>
              <a:buChar char="q"/>
            </a:pPr>
            <a:r>
              <a:rPr lang="en-GB" sz="1200" b="1" dirty="0"/>
              <a:t>Borstal: </a:t>
            </a:r>
            <a:r>
              <a:rPr lang="en-GB" sz="1200" dirty="0"/>
              <a:t>A prison  and work camp for young people.</a:t>
            </a:r>
          </a:p>
          <a:p>
            <a:pPr marL="171450" indent="-171450">
              <a:buFont typeface="Wingdings" panose="05000000000000000000" pitchFamily="2" charset="2"/>
              <a:buChar char="q"/>
            </a:pPr>
            <a:r>
              <a:rPr lang="en-GB" sz="1200" b="1" dirty="0"/>
              <a:t>Probation: </a:t>
            </a:r>
            <a:r>
              <a:rPr lang="en-GB" sz="1200" dirty="0"/>
              <a:t>The period of time after a prison sentence where the criminal is still supervised.</a:t>
            </a:r>
          </a:p>
        </p:txBody>
      </p:sp>
      <p:pic>
        <p:nvPicPr>
          <p:cNvPr id="1026" name="Picture 2"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259" b="89953" l="4538" r="90000">
                        <a14:foregroundMark x1="71462" y1="29595" x2="71154" y2="35202"/>
                        <a14:foregroundMark x1="65308" y1="49299" x2="76077" y2="50623"/>
                        <a14:foregroundMark x1="63692" y1="55218" x2="70231" y2="56542"/>
                      </a14:backgroundRemoval>
                    </a14:imgEffect>
                  </a14:imgLayer>
                </a14:imgProps>
              </a:ext>
              <a:ext uri="{28A0092B-C50C-407E-A947-70E740481C1C}">
                <a14:useLocalDpi xmlns:a14="http://schemas.microsoft.com/office/drawing/2010/main" val="0"/>
              </a:ext>
            </a:extLst>
          </a:blip>
          <a:srcRect/>
          <a:stretch>
            <a:fillRect/>
          </a:stretch>
        </p:blipFill>
        <p:spPr bwMode="auto">
          <a:xfrm>
            <a:off x="0" y="380068"/>
            <a:ext cx="2088776" cy="1621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lice british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2" b="98663" l="1176" r="100000">
                        <a14:foregroundMark x1="58431" y1="11887" x2="59216" y2="16939"/>
                        <a14:foregroundMark x1="71373" y1="20505" x2="60000" y2="20951"/>
                        <a14:foregroundMark x1="58431" y1="21694" x2="51765" y2="24220"/>
                        <a14:foregroundMark x1="83137" y1="43685" x2="67451" y2="49480"/>
                        <a14:foregroundMark x1="45882" y1="40416" x2="58824" y2="43982"/>
                        <a14:foregroundMark x1="26667" y1="42793" x2="25882" y2="47845"/>
                        <a14:foregroundMark x1="29412" y1="59584" x2="39608" y2="573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25953" y="1344705"/>
            <a:ext cx="1894166" cy="431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048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17: </a:t>
            </a:r>
            <a:r>
              <a:rPr lang="en-GB" sz="2000" dirty="0">
                <a:latin typeface="Berlin Sans FB Demi" panose="020E0802020502020306" pitchFamily="34" charset="0"/>
              </a:rPr>
              <a:t>1700-1900 Victorian England</a:t>
            </a:r>
            <a:r>
              <a:rPr lang="en-GB" sz="1600" dirty="0">
                <a:latin typeface="Berlin Sans FB Demi" panose="020E0802020502020306" pitchFamily="34" charset="0"/>
              </a:rPr>
              <a:t> </a:t>
            </a:r>
            <a:r>
              <a:rPr lang="en-GB" dirty="0">
                <a:latin typeface="Berlin Sans FB Demi" panose="020E0802020502020306" pitchFamily="34" charset="0"/>
              </a:rPr>
              <a:t>– The Impact of the Industrial Revolution.</a:t>
            </a:r>
          </a:p>
        </p:txBody>
      </p:sp>
      <p:sp>
        <p:nvSpPr>
          <p:cNvPr id="5" name="TextBox 4"/>
          <p:cNvSpPr txBox="1"/>
          <p:nvPr/>
        </p:nvSpPr>
        <p:spPr>
          <a:xfrm>
            <a:off x="143435" y="504573"/>
            <a:ext cx="9269506" cy="1046440"/>
          </a:xfrm>
          <a:prstGeom prst="rect">
            <a:avLst/>
          </a:prstGeom>
          <a:solidFill>
            <a:schemeClr val="bg1">
              <a:lumMod val="85000"/>
            </a:schemeClr>
          </a:solidFill>
          <a:ln w="19050">
            <a:solidFill>
              <a:schemeClr val="tx1"/>
            </a:solidFill>
          </a:ln>
        </p:spPr>
        <p:txBody>
          <a:bodyPr wrap="square" rtlCol="0">
            <a:spAutoFit/>
          </a:bodyPr>
          <a:lstStyle/>
          <a:p>
            <a:r>
              <a:rPr lang="en-GB" sz="1400" b="1" dirty="0"/>
              <a:t>Background information: </a:t>
            </a:r>
          </a:p>
          <a:p>
            <a:r>
              <a:rPr lang="en-GB" sz="1200" dirty="0"/>
              <a:t>It is possible that you may be asked to explain why there were changes to crimes, law enforcement and punishments between 1700-1900.  Most of the era between 1750 and 1900 has been known as the Industrial Revolution.  Many changes took place to the population, mechanisation, transport, exploration and the economy.  Below are a number of factors you could use to explain the changes towards law and order in this time. For each factor, think of the impact it would have had and how it could explain some of the crimes, methods of law enforcement and punishments.</a:t>
            </a:r>
          </a:p>
        </p:txBody>
      </p:sp>
      <p:graphicFrame>
        <p:nvGraphicFramePr>
          <p:cNvPr id="6" name="Table 5"/>
          <p:cNvGraphicFramePr>
            <a:graphicFrameLocks noGrp="1"/>
          </p:cNvGraphicFramePr>
          <p:nvPr>
            <p:extLst>
              <p:ext uri="{D42A27DB-BD31-4B8C-83A1-F6EECF244321}">
                <p14:modId xmlns:p14="http://schemas.microsoft.com/office/powerpoint/2010/main" val="2106445098"/>
              </p:ext>
            </p:extLst>
          </p:nvPr>
        </p:nvGraphicFramePr>
        <p:xfrm>
          <a:off x="132377" y="1551014"/>
          <a:ext cx="11972067" cy="5260738"/>
        </p:xfrm>
        <a:graphic>
          <a:graphicData uri="http://schemas.openxmlformats.org/drawingml/2006/table">
            <a:tbl>
              <a:tblPr firstRow="1" bandRow="1">
                <a:tableStyleId>{5C22544A-7EE6-4342-B048-85BDC9FD1C3A}</a:tableStyleId>
              </a:tblPr>
              <a:tblGrid>
                <a:gridCol w="2386405">
                  <a:extLst>
                    <a:ext uri="{9D8B030D-6E8A-4147-A177-3AD203B41FA5}">
                      <a16:colId xmlns:a16="http://schemas.microsoft.com/office/drawing/2014/main" val="3404020790"/>
                    </a:ext>
                  </a:extLst>
                </a:gridCol>
                <a:gridCol w="2386405">
                  <a:extLst>
                    <a:ext uri="{9D8B030D-6E8A-4147-A177-3AD203B41FA5}">
                      <a16:colId xmlns:a16="http://schemas.microsoft.com/office/drawing/2014/main" val="3182649302"/>
                    </a:ext>
                  </a:extLst>
                </a:gridCol>
                <a:gridCol w="2192767">
                  <a:extLst>
                    <a:ext uri="{9D8B030D-6E8A-4147-A177-3AD203B41FA5}">
                      <a16:colId xmlns:a16="http://schemas.microsoft.com/office/drawing/2014/main" val="2579997530"/>
                    </a:ext>
                  </a:extLst>
                </a:gridCol>
                <a:gridCol w="2620085">
                  <a:extLst>
                    <a:ext uri="{9D8B030D-6E8A-4147-A177-3AD203B41FA5}">
                      <a16:colId xmlns:a16="http://schemas.microsoft.com/office/drawing/2014/main" val="788553057"/>
                    </a:ext>
                  </a:extLst>
                </a:gridCol>
                <a:gridCol w="2386405">
                  <a:extLst>
                    <a:ext uri="{9D8B030D-6E8A-4147-A177-3AD203B41FA5}">
                      <a16:colId xmlns:a16="http://schemas.microsoft.com/office/drawing/2014/main" val="1314029259"/>
                    </a:ext>
                  </a:extLst>
                </a:gridCol>
              </a:tblGrid>
              <a:tr h="2029858">
                <a:tc>
                  <a:txBody>
                    <a:bodyPr/>
                    <a:lstStyle/>
                    <a:p>
                      <a:pPr algn="ctr"/>
                      <a:r>
                        <a:rPr lang="en-GB" sz="1400" dirty="0">
                          <a:solidFill>
                            <a:schemeClr val="tx1"/>
                          </a:solidFill>
                          <a:latin typeface="+mn-lt"/>
                          <a:cs typeface="Arial" panose="020B0604020202020204" pitchFamily="34" charset="0"/>
                        </a:rPr>
                        <a:t>Population rise and movement.</a:t>
                      </a:r>
                    </a:p>
                    <a:p>
                      <a:r>
                        <a:rPr lang="en-GB" sz="1200"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Only </a:t>
                      </a:r>
                      <a:r>
                        <a:rPr lang="en-GB" sz="1200" b="1" dirty="0">
                          <a:solidFill>
                            <a:schemeClr val="tx1"/>
                          </a:solidFill>
                          <a:latin typeface="+mn-lt"/>
                          <a:cs typeface="Arial" panose="020B0604020202020204" pitchFamily="34" charset="0"/>
                        </a:rPr>
                        <a:t>9 million </a:t>
                      </a:r>
                      <a:r>
                        <a:rPr lang="en-GB" sz="1200" b="0" dirty="0">
                          <a:solidFill>
                            <a:schemeClr val="tx1"/>
                          </a:solidFill>
                          <a:latin typeface="+mn-lt"/>
                          <a:cs typeface="Arial" panose="020B0604020202020204" pitchFamily="34" charset="0"/>
                        </a:rPr>
                        <a:t>people who mainly lived in scattered</a:t>
                      </a:r>
                      <a:r>
                        <a:rPr lang="en-GB" sz="1200" b="0" baseline="0" dirty="0">
                          <a:solidFill>
                            <a:schemeClr val="tx1"/>
                          </a:solidFill>
                          <a:latin typeface="+mn-lt"/>
                          <a:cs typeface="Arial" panose="020B0604020202020204" pitchFamily="34" charset="0"/>
                        </a:rPr>
                        <a:t> villages in rural areas.</a:t>
                      </a:r>
                      <a:endParaRPr lang="en-GB" sz="1200" baseline="0" dirty="0">
                        <a:solidFill>
                          <a:schemeClr val="tx1"/>
                        </a:solidFill>
                        <a:latin typeface="+mn-lt"/>
                        <a:cs typeface="Arial" panose="020B0604020202020204" pitchFamily="34" charset="0"/>
                      </a:endParaRPr>
                    </a:p>
                    <a:p>
                      <a:r>
                        <a:rPr lang="en-GB" sz="1200" baseline="0" dirty="0">
                          <a:solidFill>
                            <a:schemeClr val="tx1"/>
                          </a:solidFill>
                          <a:latin typeface="+mn-lt"/>
                          <a:cs typeface="Arial" panose="020B0604020202020204" pitchFamily="34" charset="0"/>
                        </a:rPr>
                        <a:t>1900 - </a:t>
                      </a:r>
                      <a:r>
                        <a:rPr lang="en-GB" sz="1200" b="1" baseline="0" dirty="0">
                          <a:solidFill>
                            <a:schemeClr val="tx1"/>
                          </a:solidFill>
                          <a:latin typeface="+mn-lt"/>
                          <a:cs typeface="Arial" panose="020B0604020202020204" pitchFamily="34" charset="0"/>
                        </a:rPr>
                        <a:t>41.5 million </a:t>
                      </a:r>
                      <a:r>
                        <a:rPr lang="en-GB" sz="1200" b="0" baseline="0" dirty="0">
                          <a:solidFill>
                            <a:schemeClr val="tx1"/>
                          </a:solidFill>
                          <a:latin typeface="+mn-lt"/>
                          <a:cs typeface="Arial" panose="020B0604020202020204" pitchFamily="34" charset="0"/>
                        </a:rPr>
                        <a:t>people                            with a mass migration                                     to towns due to                              urbanisation and                               industry.</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Work</a:t>
                      </a:r>
                    </a:p>
                    <a:p>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most people made a living with farm work in </a:t>
                      </a:r>
                      <a:r>
                        <a:rPr lang="en-GB" sz="1200" b="1" dirty="0">
                          <a:solidFill>
                            <a:schemeClr val="tx1"/>
                          </a:solidFill>
                          <a:latin typeface="+mn-lt"/>
                          <a:cs typeface="Arial" panose="020B0604020202020204" pitchFamily="34" charset="0"/>
                        </a:rPr>
                        <a:t>rural </a:t>
                      </a:r>
                      <a:r>
                        <a:rPr lang="en-GB" sz="1200" b="0" dirty="0">
                          <a:solidFill>
                            <a:schemeClr val="tx1"/>
                          </a:solidFill>
                          <a:latin typeface="+mn-lt"/>
                          <a:cs typeface="Arial" panose="020B0604020202020204" pitchFamily="34" charset="0"/>
                        </a:rPr>
                        <a:t>areas.</a:t>
                      </a:r>
                    </a:p>
                    <a:p>
                      <a:pPr algn="l"/>
                      <a:r>
                        <a:rPr lang="en-GB" sz="1200" b="1" dirty="0">
                          <a:solidFill>
                            <a:schemeClr val="tx1"/>
                          </a:solidFill>
                          <a:latin typeface="+mn-lt"/>
                          <a:cs typeface="Arial" panose="020B0604020202020204" pitchFamily="34" charset="0"/>
                        </a:rPr>
                        <a:t>1900</a:t>
                      </a:r>
                      <a:r>
                        <a:rPr lang="en-GB" sz="1200" b="0" dirty="0">
                          <a:solidFill>
                            <a:schemeClr val="tx1"/>
                          </a:solidFill>
                          <a:latin typeface="+mn-lt"/>
                          <a:cs typeface="Arial" panose="020B0604020202020204" pitchFamily="34" charset="0"/>
                        </a:rPr>
                        <a:t> – most people found work</a:t>
                      </a:r>
                      <a:r>
                        <a:rPr lang="en-GB" sz="1200" b="0" baseline="0" dirty="0">
                          <a:solidFill>
                            <a:schemeClr val="tx1"/>
                          </a:solidFill>
                          <a:latin typeface="+mn-lt"/>
                          <a:cs typeface="Arial" panose="020B0604020202020204" pitchFamily="34" charset="0"/>
                        </a:rPr>
                        <a:t> in busy factories,                                workshops or                                              mills                                                               in or near                                                 </a:t>
                      </a:r>
                      <a:r>
                        <a:rPr lang="en-GB" sz="1200" b="1" baseline="0" dirty="0">
                          <a:solidFill>
                            <a:schemeClr val="tx1"/>
                          </a:solidFill>
                          <a:latin typeface="+mn-lt"/>
                          <a:cs typeface="Arial" panose="020B0604020202020204" pitchFamily="34" charset="0"/>
                        </a:rPr>
                        <a:t>towns</a:t>
                      </a:r>
                      <a:r>
                        <a:rPr lang="en-GB" sz="1200" b="0" baseline="0" dirty="0">
                          <a:solidFill>
                            <a:schemeClr val="tx1"/>
                          </a:solidFill>
                          <a:latin typeface="+mn-lt"/>
                          <a:cs typeface="Arial" panose="020B0604020202020204" pitchFamily="34" charset="0"/>
                        </a:rPr>
                        <a:t>.</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Voting Rights</a:t>
                      </a:r>
                    </a:p>
                    <a:p>
                      <a:r>
                        <a:rPr lang="en-GB" sz="1200" b="1" dirty="0">
                          <a:solidFill>
                            <a:schemeClr val="tx1"/>
                          </a:solidFill>
                          <a:latin typeface="+mn-lt"/>
                          <a:cs typeface="Arial" panose="020B0604020202020204" pitchFamily="34" charset="0"/>
                        </a:rPr>
                        <a:t>1750</a:t>
                      </a:r>
                      <a:r>
                        <a:rPr lang="en-GB" sz="1200" b="0" dirty="0">
                          <a:solidFill>
                            <a:schemeClr val="tx1"/>
                          </a:solidFill>
                          <a:latin typeface="+mn-lt"/>
                          <a:cs typeface="Arial" panose="020B0604020202020204" pitchFamily="34" charset="0"/>
                        </a:rPr>
                        <a:t> – Only one in                 every 8 </a:t>
                      </a:r>
                      <a:r>
                        <a:rPr lang="en-GB" sz="1200" b="1" dirty="0">
                          <a:solidFill>
                            <a:schemeClr val="tx1"/>
                          </a:solidFill>
                          <a:latin typeface="+mn-lt"/>
                          <a:cs typeface="Arial" panose="020B0604020202020204" pitchFamily="34" charset="0"/>
                        </a:rPr>
                        <a:t>men</a:t>
                      </a:r>
                      <a:r>
                        <a:rPr lang="en-GB" sz="1200" b="0" dirty="0">
                          <a:solidFill>
                            <a:schemeClr val="tx1"/>
                          </a:solidFill>
                          <a:latin typeface="+mn-lt"/>
                          <a:cs typeface="Arial" panose="020B0604020202020204" pitchFamily="34" charset="0"/>
                        </a:rPr>
                        <a:t> could                               vote.</a:t>
                      </a:r>
                    </a:p>
                    <a:p>
                      <a:r>
                        <a:rPr lang="en-GB" sz="1200" b="1" dirty="0">
                          <a:solidFill>
                            <a:schemeClr val="tx1"/>
                          </a:solidFill>
                          <a:latin typeface="+mn-lt"/>
                          <a:cs typeface="Arial" panose="020B0604020202020204" pitchFamily="34" charset="0"/>
                        </a:rPr>
                        <a:t>1885</a:t>
                      </a:r>
                      <a:r>
                        <a:rPr lang="en-GB" sz="1200" b="0" dirty="0">
                          <a:solidFill>
                            <a:schemeClr val="tx1"/>
                          </a:solidFill>
                          <a:latin typeface="+mn-lt"/>
                          <a:cs typeface="Arial" panose="020B0604020202020204" pitchFamily="34" charset="0"/>
                        </a:rPr>
                        <a:t> – Nearly </a:t>
                      </a:r>
                      <a:r>
                        <a:rPr lang="en-GB" sz="1200" b="1" dirty="0">
                          <a:solidFill>
                            <a:schemeClr val="tx1"/>
                          </a:solidFill>
                          <a:latin typeface="+mn-lt"/>
                          <a:cs typeface="Arial" panose="020B0604020202020204" pitchFamily="34" charset="0"/>
                        </a:rPr>
                        <a:t>all men </a:t>
                      </a:r>
                      <a:r>
                        <a:rPr lang="en-GB" sz="1200" b="0" dirty="0">
                          <a:solidFill>
                            <a:schemeClr val="tx1"/>
                          </a:solidFill>
                          <a:latin typeface="+mn-lt"/>
                          <a:cs typeface="Arial" panose="020B0604020202020204" pitchFamily="34" charset="0"/>
                        </a:rPr>
                        <a:t>had this right.</a:t>
                      </a:r>
                      <a:r>
                        <a:rPr lang="en-GB" sz="1200" b="0" baseline="0" dirty="0">
                          <a:solidFill>
                            <a:schemeClr val="tx1"/>
                          </a:solidFill>
                          <a:latin typeface="+mn-lt"/>
                          <a:cs typeface="Arial" panose="020B0604020202020204" pitchFamily="34" charset="0"/>
                        </a:rPr>
                        <a:t>  Governments now had to take notice of the needs of all voters, not just the rich and powerful.</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Agriculture</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a:t>
                      </a:r>
                      <a:r>
                        <a:rPr lang="en-GB" sz="1200" b="1" dirty="0">
                          <a:solidFill>
                            <a:schemeClr val="tx1"/>
                          </a:solidFill>
                          <a:latin typeface="+mn-lt"/>
                          <a:cs typeface="Arial" panose="020B0604020202020204" pitchFamily="34" charset="0"/>
                        </a:rPr>
                        <a:t>Poor harvests </a:t>
                      </a:r>
                      <a:r>
                        <a:rPr lang="en-GB" sz="1200" b="0" dirty="0">
                          <a:solidFill>
                            <a:schemeClr val="tx1"/>
                          </a:solidFill>
                          <a:latin typeface="+mn-lt"/>
                          <a:cs typeface="Arial" panose="020B0604020202020204" pitchFamily="34" charset="0"/>
                        </a:rPr>
                        <a:t>more common due</a:t>
                      </a:r>
                      <a:r>
                        <a:rPr lang="en-GB" sz="1200" b="0" baseline="0" dirty="0">
                          <a:solidFill>
                            <a:schemeClr val="tx1"/>
                          </a:solidFill>
                          <a:latin typeface="+mn-lt"/>
                          <a:cs typeface="Arial" panose="020B0604020202020204" pitchFamily="34" charset="0"/>
                        </a:rPr>
                        <a:t> to simple farming methods.</a:t>
                      </a:r>
                    </a:p>
                    <a:p>
                      <a:pPr algn="l"/>
                      <a:r>
                        <a:rPr lang="en-GB" sz="1200" b="1" baseline="0" dirty="0">
                          <a:solidFill>
                            <a:schemeClr val="tx1"/>
                          </a:solidFill>
                          <a:latin typeface="+mn-lt"/>
                          <a:cs typeface="Arial" panose="020B0604020202020204" pitchFamily="34" charset="0"/>
                        </a:rPr>
                        <a:t>1900 </a:t>
                      </a:r>
                      <a:r>
                        <a:rPr lang="en-GB" sz="1200" b="0" baseline="0" dirty="0">
                          <a:solidFill>
                            <a:schemeClr val="tx1"/>
                          </a:solidFill>
                          <a:latin typeface="+mn-lt"/>
                          <a:cs typeface="Arial" panose="020B0604020202020204" pitchFamily="34" charset="0"/>
                        </a:rPr>
                        <a:t>– Better knowledge of farming and food.  Food could be produced </a:t>
                      </a:r>
                      <a:r>
                        <a:rPr lang="en-GB" sz="1200" b="1" baseline="0" dirty="0">
                          <a:solidFill>
                            <a:schemeClr val="tx1"/>
                          </a:solidFill>
                          <a:latin typeface="+mn-lt"/>
                          <a:cs typeface="Arial" panose="020B0604020202020204" pitchFamily="34" charset="0"/>
                        </a:rPr>
                        <a:t>easily and  imported cheaply </a:t>
                      </a:r>
                      <a:r>
                        <a:rPr lang="en-GB" sz="1200" b="0" baseline="0" dirty="0">
                          <a:solidFill>
                            <a:schemeClr val="tx1"/>
                          </a:solidFill>
                          <a:latin typeface="+mn-lt"/>
                          <a:cs typeface="Arial" panose="020B0604020202020204" pitchFamily="34" charset="0"/>
                        </a:rPr>
                        <a:t>from abroad.</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Politics</a:t>
                      </a:r>
                      <a:r>
                        <a:rPr lang="en-GB" sz="1400" b="1" baseline="0" dirty="0">
                          <a:solidFill>
                            <a:schemeClr val="tx1"/>
                          </a:solidFill>
                          <a:latin typeface="+mn-lt"/>
                          <a:cs typeface="Arial" panose="020B0604020202020204" pitchFamily="34" charset="0"/>
                        </a:rPr>
                        <a:t> and government</a:t>
                      </a:r>
                    </a:p>
                    <a:p>
                      <a:pPr algn="l"/>
                      <a:r>
                        <a:rPr lang="en-GB" sz="1200" b="1" baseline="0" dirty="0">
                          <a:solidFill>
                            <a:schemeClr val="tx1"/>
                          </a:solidFill>
                          <a:latin typeface="+mn-lt"/>
                          <a:cs typeface="Arial" panose="020B0604020202020204" pitchFamily="34" charset="0"/>
                        </a:rPr>
                        <a:t>1700 – </a:t>
                      </a:r>
                      <a:r>
                        <a:rPr lang="en-GB" sz="1200" b="0" baseline="0" dirty="0">
                          <a:solidFill>
                            <a:schemeClr val="tx1"/>
                          </a:solidFill>
                          <a:latin typeface="+mn-lt"/>
                          <a:cs typeface="Arial" panose="020B0604020202020204" pitchFamily="34" charset="0"/>
                        </a:rPr>
                        <a:t>The government was led by rich and powerful landowners who would only look after their own interests.</a:t>
                      </a:r>
                    </a:p>
                    <a:p>
                      <a:pPr algn="l"/>
                      <a:endParaRPr lang="en-GB" sz="1200" b="0" baseline="0" dirty="0">
                        <a:solidFill>
                          <a:schemeClr val="tx1"/>
                        </a:solidFill>
                        <a:latin typeface="+mn-lt"/>
                        <a:cs typeface="Arial" panose="020B0604020202020204" pitchFamily="34" charset="0"/>
                      </a:endParaRP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 – </a:t>
                      </a:r>
                      <a:r>
                        <a:rPr lang="en-GB" sz="1200" b="0" baseline="0" dirty="0">
                          <a:solidFill>
                            <a:schemeClr val="tx1"/>
                          </a:solidFill>
                          <a:latin typeface="+mn-lt"/>
                          <a:cs typeface="Arial" panose="020B0604020202020204" pitchFamily="34" charset="0"/>
                        </a:rPr>
                        <a:t>The government had a wider role to look after the wellbeing of ordinary citizens. </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6566686"/>
                  </a:ext>
                </a:extLst>
              </a:tr>
              <a:tr h="3200880">
                <a:tc>
                  <a:txBody>
                    <a:bodyPr/>
                    <a:lstStyle/>
                    <a:p>
                      <a:pPr algn="ctr"/>
                      <a:r>
                        <a:rPr lang="en-GB" sz="1400" b="1" dirty="0">
                          <a:solidFill>
                            <a:schemeClr val="tx1"/>
                          </a:solidFill>
                          <a:latin typeface="+mn-lt"/>
                          <a:cs typeface="Arial" panose="020B0604020202020204" pitchFamily="34" charset="0"/>
                        </a:rPr>
                        <a:t>Travel</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Basic mode of travel</a:t>
                      </a:r>
                      <a:r>
                        <a:rPr lang="en-GB" sz="1200" b="0" baseline="0" dirty="0">
                          <a:solidFill>
                            <a:schemeClr val="tx1"/>
                          </a:solidFill>
                          <a:latin typeface="+mn-lt"/>
                          <a:cs typeface="Arial" panose="020B0604020202020204" pitchFamily="34" charset="0"/>
                        </a:rPr>
                        <a:t> using horse and cart on gravel tracks.  Weather could affect this.</a:t>
                      </a: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 </a:t>
                      </a:r>
                      <a:r>
                        <a:rPr lang="en-GB" sz="1200" b="0" baseline="0" dirty="0">
                          <a:solidFill>
                            <a:schemeClr val="tx1"/>
                          </a:solidFill>
                          <a:latin typeface="+mn-lt"/>
                          <a:cs typeface="Arial" panose="020B0604020202020204" pitchFamily="34" charset="0"/>
                        </a:rPr>
                        <a:t>– Huge improvement with railways, steam power, canals.  Transport much cheaper and quicker – especially                                for ordinary people,                       not just the </a:t>
                      </a:r>
                    </a:p>
                    <a:p>
                      <a:pPr algn="l"/>
                      <a:r>
                        <a:rPr lang="en-GB" sz="1200" b="0" baseline="0" dirty="0">
                          <a:solidFill>
                            <a:schemeClr val="tx1"/>
                          </a:solidFill>
                          <a:latin typeface="+mn-lt"/>
                          <a:cs typeface="Arial" panose="020B0604020202020204" pitchFamily="34" charset="0"/>
                        </a:rPr>
                        <a:t>rich.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Economy/Trade</a:t>
                      </a:r>
                    </a:p>
                    <a:p>
                      <a:pPr algn="l"/>
                      <a:r>
                        <a:rPr lang="en-GB" sz="1200" b="1"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Some trade outside England for luxury goods such as tea, sugar, tobacco.  A time of the Save Trade.</a:t>
                      </a:r>
                    </a:p>
                    <a:p>
                      <a:pPr algn="l"/>
                      <a:endParaRPr lang="en-GB" sz="1200" b="0" dirty="0">
                        <a:solidFill>
                          <a:schemeClr val="tx1"/>
                        </a:solidFill>
                        <a:latin typeface="+mn-lt"/>
                        <a:cs typeface="Arial" panose="020B0604020202020204" pitchFamily="34" charset="0"/>
                      </a:endParaRPr>
                    </a:p>
                    <a:p>
                      <a:pPr algn="l"/>
                      <a:r>
                        <a:rPr lang="en-GB" sz="1200" b="1" dirty="0">
                          <a:solidFill>
                            <a:schemeClr val="tx1"/>
                          </a:solidFill>
                          <a:latin typeface="+mn-lt"/>
                          <a:cs typeface="Arial" panose="020B0604020202020204" pitchFamily="34" charset="0"/>
                        </a:rPr>
                        <a:t>1900</a:t>
                      </a:r>
                      <a:r>
                        <a:rPr lang="en-GB" sz="1200" b="0" baseline="0" dirty="0">
                          <a:solidFill>
                            <a:schemeClr val="tx1"/>
                          </a:solidFill>
                          <a:latin typeface="+mn-lt"/>
                          <a:cs typeface="Arial" panose="020B0604020202020204" pitchFamily="34" charset="0"/>
                        </a:rPr>
                        <a:t> – Britain now a leading trading country. Links with all parts of the globe to a variety of cheaper goods. The government collecting higher taxes which they could use to make changes to                                    law enforcement                                       and punishments.</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Education</a:t>
                      </a:r>
                    </a:p>
                    <a:p>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A small number of richer children educated and literate.</a:t>
                      </a:r>
                    </a:p>
                    <a:p>
                      <a:endParaRPr lang="en-GB" sz="1200" b="0" dirty="0">
                        <a:solidFill>
                          <a:schemeClr val="tx1"/>
                        </a:solidFill>
                        <a:latin typeface="+mn-lt"/>
                        <a:cs typeface="Arial" panose="020B0604020202020204" pitchFamily="34" charset="0"/>
                      </a:endParaRPr>
                    </a:p>
                    <a:p>
                      <a:r>
                        <a:rPr lang="en-GB" sz="1200" b="1" dirty="0">
                          <a:solidFill>
                            <a:schemeClr val="tx1"/>
                          </a:solidFill>
                          <a:latin typeface="+mn-lt"/>
                          <a:cs typeface="Arial" panose="020B0604020202020204" pitchFamily="34" charset="0"/>
                        </a:rPr>
                        <a:t>1900</a:t>
                      </a:r>
                      <a:r>
                        <a:rPr lang="en-GB" sz="1200" b="0" dirty="0">
                          <a:solidFill>
                            <a:schemeClr val="tx1"/>
                          </a:solidFill>
                          <a:latin typeface="+mn-lt"/>
                          <a:cs typeface="Arial" panose="020B0604020202020204" pitchFamily="34" charset="0"/>
                        </a:rPr>
                        <a:t> – 95% of the population could read and write.  The law made all children go to school until the age of 13. It was possible for ordinary people to make</a:t>
                      </a:r>
                      <a:r>
                        <a:rPr lang="en-GB" sz="1200" b="0" baseline="0" dirty="0">
                          <a:solidFill>
                            <a:schemeClr val="tx1"/>
                          </a:solidFill>
                          <a:latin typeface="+mn-lt"/>
                          <a:cs typeface="Arial" panose="020B0604020202020204" pitchFamily="34" charset="0"/>
                        </a:rPr>
                        <a:t> an impact if they wanted to as they were more educated.</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New beliefs and attitudes</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New ideas had just started to appear</a:t>
                      </a:r>
                      <a:r>
                        <a:rPr lang="en-GB" sz="1200" b="0" baseline="0" dirty="0">
                          <a:solidFill>
                            <a:schemeClr val="tx1"/>
                          </a:solidFill>
                          <a:latin typeface="+mn-lt"/>
                          <a:cs typeface="Arial" panose="020B0604020202020204" pitchFamily="34" charset="0"/>
                        </a:rPr>
                        <a:t> about science, medicine and the world. The Enlightenment had some impact. England still a highly religious country.</a:t>
                      </a: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a:t>
                      </a:r>
                      <a:r>
                        <a:rPr lang="en-GB" sz="1200" b="0" baseline="0" dirty="0">
                          <a:solidFill>
                            <a:schemeClr val="tx1"/>
                          </a:solidFill>
                          <a:latin typeface="+mn-lt"/>
                          <a:cs typeface="Arial" panose="020B0604020202020204" pitchFamily="34" charset="0"/>
                        </a:rPr>
                        <a:t> – Charles </a:t>
                      </a:r>
                    </a:p>
                    <a:p>
                      <a:pPr algn="l"/>
                      <a:r>
                        <a:rPr lang="en-GB" sz="1200" b="0" baseline="0" dirty="0">
                          <a:solidFill>
                            <a:schemeClr val="tx1"/>
                          </a:solidFill>
                          <a:latin typeface="+mn-lt"/>
                          <a:cs typeface="Arial" panose="020B0604020202020204" pitchFamily="34" charset="0"/>
                        </a:rPr>
                        <a:t>Darwin’s theory of </a:t>
                      </a:r>
                    </a:p>
                    <a:p>
                      <a:pPr algn="l"/>
                      <a:r>
                        <a:rPr lang="en-GB" sz="1200" b="0" baseline="0" dirty="0">
                          <a:solidFill>
                            <a:schemeClr val="tx1"/>
                          </a:solidFill>
                          <a:latin typeface="+mn-lt"/>
                          <a:cs typeface="Arial" panose="020B0604020202020204" pitchFamily="34" charset="0"/>
                        </a:rPr>
                        <a:t>evolution started to </a:t>
                      </a:r>
                    </a:p>
                    <a:p>
                      <a:pPr algn="l"/>
                      <a:r>
                        <a:rPr lang="en-GB" sz="1200" b="0" baseline="0" dirty="0">
                          <a:solidFill>
                            <a:schemeClr val="tx1"/>
                          </a:solidFill>
                          <a:latin typeface="+mn-lt"/>
                          <a:cs typeface="Arial" panose="020B0604020202020204" pitchFamily="34" charset="0"/>
                        </a:rPr>
                        <a:t>make people believe </a:t>
                      </a:r>
                    </a:p>
                    <a:p>
                      <a:pPr algn="l"/>
                      <a:r>
                        <a:rPr lang="en-GB" sz="1200" b="0" baseline="0" dirty="0">
                          <a:solidFill>
                            <a:schemeClr val="tx1"/>
                          </a:solidFill>
                          <a:latin typeface="+mn-lt"/>
                          <a:cs typeface="Arial" panose="020B0604020202020204" pitchFamily="34" charset="0"/>
                        </a:rPr>
                        <a:t>that some people were born as ‘criminals’. Humanitarianism gave people a belief that human beings could be rehabilitated and reformed. Religion being challenged further by science.</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Taxes</a:t>
                      </a:r>
                    </a:p>
                    <a:p>
                      <a:pPr algn="l"/>
                      <a:r>
                        <a:rPr lang="en-GB" sz="1200" b="1"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Fewer people in the country would work, and so the government got a limited amount of money from taxes.</a:t>
                      </a:r>
                    </a:p>
                    <a:p>
                      <a:pPr algn="l"/>
                      <a:endParaRPr lang="en-GB" sz="1200" b="0" dirty="0">
                        <a:solidFill>
                          <a:schemeClr val="tx1"/>
                        </a:solidFill>
                        <a:latin typeface="+mn-lt"/>
                        <a:cs typeface="Arial" panose="020B0604020202020204" pitchFamily="34" charset="0"/>
                      </a:endParaRPr>
                    </a:p>
                    <a:p>
                      <a:pPr algn="l"/>
                      <a:r>
                        <a:rPr lang="en-GB" sz="1200" b="1" dirty="0">
                          <a:solidFill>
                            <a:schemeClr val="tx1"/>
                          </a:solidFill>
                          <a:latin typeface="+mn-lt"/>
                          <a:cs typeface="Arial" panose="020B0604020202020204" pitchFamily="34" charset="0"/>
                        </a:rPr>
                        <a:t>1900 – </a:t>
                      </a:r>
                      <a:r>
                        <a:rPr lang="en-GB" sz="1200" b="0" dirty="0">
                          <a:solidFill>
                            <a:schemeClr val="tx1"/>
                          </a:solidFill>
                          <a:latin typeface="+mn-lt"/>
                          <a:cs typeface="Arial" panose="020B0604020202020204" pitchFamily="34" charset="0"/>
                        </a:rPr>
                        <a:t>With a huge population and many in work, the government had much higher taxes and could spend</a:t>
                      </a:r>
                      <a:r>
                        <a:rPr lang="en-GB" sz="1200" b="0" baseline="0" dirty="0">
                          <a:solidFill>
                            <a:schemeClr val="tx1"/>
                          </a:solidFill>
                          <a:latin typeface="+mn-lt"/>
                          <a:cs typeface="Arial" panose="020B0604020202020204" pitchFamily="34" charset="0"/>
                        </a:rPr>
                        <a:t> this money developing new forms of law enforcement and punishment systems.</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5455245"/>
                  </a:ext>
                </a:extLst>
              </a:tr>
            </a:tbl>
          </a:graphicData>
        </a:graphic>
      </p:graphicFrame>
      <p:pic>
        <p:nvPicPr>
          <p:cNvPr id="4098" name="Picture 2" descr="Image result for industrial revolution clipar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516" l="6556" r="95000"/>
                    </a14:imgEffect>
                  </a14:imgLayer>
                </a14:imgProps>
              </a:ext>
              <a:ext uri="{28A0092B-C50C-407E-A947-70E740481C1C}">
                <a14:useLocalDpi xmlns:a14="http://schemas.microsoft.com/office/drawing/2010/main" val="0"/>
              </a:ext>
            </a:extLst>
          </a:blip>
          <a:srcRect l="9376" r="8716"/>
          <a:stretch/>
        </p:blipFill>
        <p:spPr bwMode="auto">
          <a:xfrm>
            <a:off x="9430871" y="65055"/>
            <a:ext cx="2662518" cy="16113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ndustrial revolution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304" b="16711"/>
          <a:stretch/>
        </p:blipFill>
        <p:spPr bwMode="auto">
          <a:xfrm>
            <a:off x="3473982" y="2348753"/>
            <a:ext cx="1438677" cy="122133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99400" l="0" r="99500">
                        <a14:foregroundMark x1="39667" y1="56800" x2="57667" y2="61800"/>
                        <a14:foregroundMark x1="81167" y1="28200" x2="88833" y2="50400"/>
                        <a14:foregroundMark x1="84167" y1="18400" x2="97667" y2="44400"/>
                      </a14:backgroundRemoval>
                    </a14:imgEffect>
                  </a14:imgLayer>
                </a14:imgProps>
              </a:ext>
            </a:extLst>
          </a:blip>
          <a:stretch>
            <a:fillRect/>
          </a:stretch>
        </p:blipFill>
        <p:spPr>
          <a:xfrm>
            <a:off x="6259127" y="1676400"/>
            <a:ext cx="857058" cy="714215"/>
          </a:xfrm>
          <a:prstGeom prst="rect">
            <a:avLst/>
          </a:prstGeom>
        </p:spPr>
      </p:pic>
      <p:pic>
        <p:nvPicPr>
          <p:cNvPr id="3" name="Picture 2"/>
          <p:cNvPicPr>
            <a:picLocks noChangeAspect="1"/>
          </p:cNvPicPr>
          <p:nvPr/>
        </p:nvPicPr>
        <p:blipFill rotWithShape="1">
          <a:blip r:embed="rId7"/>
          <a:srcRect t="6298" b="18242"/>
          <a:stretch/>
        </p:blipFill>
        <p:spPr>
          <a:xfrm>
            <a:off x="7116185" y="2968868"/>
            <a:ext cx="2601556" cy="623746"/>
          </a:xfrm>
          <a:prstGeom prst="rect">
            <a:avLst/>
          </a:prstGeom>
          <a:effectLst>
            <a:softEdge rad="31750"/>
          </a:effectLst>
        </p:spPr>
      </p:pic>
      <p:pic>
        <p:nvPicPr>
          <p:cNvPr id="7" name="Picture 6"/>
          <p:cNvPicPr>
            <a:picLocks noChangeAspect="1"/>
          </p:cNvPicPr>
          <p:nvPr/>
        </p:nvPicPr>
        <p:blipFill>
          <a:blip r:embed="rId8"/>
          <a:stretch>
            <a:fillRect/>
          </a:stretch>
        </p:blipFill>
        <p:spPr>
          <a:xfrm>
            <a:off x="10425954" y="2348753"/>
            <a:ext cx="1649506" cy="591467"/>
          </a:xfrm>
          <a:prstGeom prst="rect">
            <a:avLst/>
          </a:prstGeom>
        </p:spPr>
      </p:pic>
      <p:pic>
        <p:nvPicPr>
          <p:cNvPr id="9" name="Picture 8"/>
          <p:cNvPicPr>
            <a:picLocks noChangeAspect="1"/>
          </p:cNvPicPr>
          <p:nvPr/>
        </p:nvPicPr>
        <p:blipFill rotWithShape="1">
          <a:blip r:embed="rId9">
            <a:clrChange>
              <a:clrFrom>
                <a:srgbClr val="000000"/>
              </a:clrFrom>
              <a:clrTo>
                <a:srgbClr val="000000">
                  <a:alpha val="0"/>
                </a:srgbClr>
              </a:clrTo>
            </a:clrChange>
          </a:blip>
          <a:srcRect l="14558" t="952" r="9707" b="22578"/>
          <a:stretch/>
        </p:blipFill>
        <p:spPr>
          <a:xfrm>
            <a:off x="1246095" y="2498012"/>
            <a:ext cx="1281952" cy="1077919"/>
          </a:xfrm>
          <a:prstGeom prst="rect">
            <a:avLst/>
          </a:prstGeom>
        </p:spPr>
      </p:pic>
      <p:pic>
        <p:nvPicPr>
          <p:cNvPr id="4104" name="Picture 8" descr="Related imag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1406" y1="55652" x2="12812" y2="47478"/>
                        <a14:foregroundMark x1="72656" y1="97565" x2="95781" y2="99304"/>
                        <a14:foregroundMark x1="87344" y1="97043" x2="87344" y2="97043"/>
                      </a14:backgroundRemoval>
                    </a14:imgEffect>
                  </a14:imgLayer>
                </a14:imgProps>
              </a:ext>
              <a:ext uri="{28A0092B-C50C-407E-A947-70E740481C1C}">
                <a14:useLocalDpi xmlns:a14="http://schemas.microsoft.com/office/drawing/2010/main" val="0"/>
              </a:ext>
            </a:extLst>
          </a:blip>
          <a:srcRect b="6854"/>
          <a:stretch/>
        </p:blipFill>
        <p:spPr bwMode="auto">
          <a:xfrm>
            <a:off x="143435" y="5459505"/>
            <a:ext cx="2788025" cy="13222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tradeclipar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295" b="19464"/>
          <a:stretch/>
        </p:blipFill>
        <p:spPr bwMode="auto">
          <a:xfrm>
            <a:off x="3473983" y="5638800"/>
            <a:ext cx="1602065" cy="1142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5013295" y="5719482"/>
            <a:ext cx="1928851" cy="1062268"/>
          </a:xfrm>
          <a:prstGeom prst="rect">
            <a:avLst/>
          </a:prstGeom>
        </p:spPr>
      </p:pic>
      <p:pic>
        <p:nvPicPr>
          <p:cNvPr id="13" name="Picture 12"/>
          <p:cNvPicPr>
            <a:picLocks noChangeAspect="1"/>
          </p:cNvPicPr>
          <p:nvPr/>
        </p:nvPicPr>
        <p:blipFill>
          <a:blip r:embed="rId14">
            <a:clrChange>
              <a:clrFrom>
                <a:srgbClr val="FFFFFF"/>
              </a:clrFrom>
              <a:clrTo>
                <a:srgbClr val="FFFFFF">
                  <a:alpha val="0"/>
                </a:srgbClr>
              </a:clrTo>
            </a:clrChange>
          </a:blip>
          <a:stretch>
            <a:fillRect/>
          </a:stretch>
        </p:blipFill>
        <p:spPr>
          <a:xfrm>
            <a:off x="8416963" y="4545526"/>
            <a:ext cx="1300778" cy="1229826"/>
          </a:xfrm>
          <a:prstGeom prst="rect">
            <a:avLst/>
          </a:prstGeom>
        </p:spPr>
      </p:pic>
      <p:pic>
        <p:nvPicPr>
          <p:cNvPr id="14" name="Picture 13"/>
          <p:cNvPicPr>
            <a:picLocks noChangeAspect="1"/>
          </p:cNvPicPr>
          <p:nvPr/>
        </p:nvPicPr>
        <p:blipFill>
          <a:blip r:embed="rId15">
            <a:clrChange>
              <a:clrFrom>
                <a:srgbClr val="FFFFFF"/>
              </a:clrFrom>
              <a:clrTo>
                <a:srgbClr val="FFFFFF">
                  <a:alpha val="0"/>
                </a:srgbClr>
              </a:clrTo>
            </a:clrChange>
          </a:blip>
          <a:stretch>
            <a:fillRect/>
          </a:stretch>
        </p:blipFill>
        <p:spPr>
          <a:xfrm>
            <a:off x="10650071" y="5431187"/>
            <a:ext cx="1541929" cy="1380565"/>
          </a:xfrm>
          <a:prstGeom prst="rect">
            <a:avLst/>
          </a:prstGeom>
        </p:spPr>
      </p:pic>
    </p:spTree>
    <p:extLst>
      <p:ext uri="{BB962C8B-B14F-4D97-AF65-F5344CB8AC3E}">
        <p14:creationId xmlns:p14="http://schemas.microsoft.com/office/powerpoint/2010/main" val="1708285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18: </a:t>
            </a:r>
            <a:r>
              <a:rPr lang="en-GB" sz="2000" dirty="0">
                <a:latin typeface="Berlin Sans FB Demi" panose="020E0802020502020306" pitchFamily="34" charset="0"/>
              </a:rPr>
              <a:t>1700-1900 Victorian England</a:t>
            </a:r>
            <a:r>
              <a:rPr lang="en-GB" sz="1600" dirty="0">
                <a:latin typeface="Berlin Sans FB Demi" panose="020E0802020502020306" pitchFamily="34" charset="0"/>
              </a:rPr>
              <a:t> </a:t>
            </a:r>
            <a:r>
              <a:rPr lang="en-GB" dirty="0">
                <a:latin typeface="Berlin Sans FB Demi" panose="020E0802020502020306" pitchFamily="34" charset="0"/>
              </a:rPr>
              <a:t>– The Impact of the Industrial Revolution.</a:t>
            </a:r>
          </a:p>
        </p:txBody>
      </p:sp>
      <p:sp>
        <p:nvSpPr>
          <p:cNvPr id="5" name="TextBox 4"/>
          <p:cNvSpPr txBox="1"/>
          <p:nvPr/>
        </p:nvSpPr>
        <p:spPr>
          <a:xfrm>
            <a:off x="143435" y="504573"/>
            <a:ext cx="9269506" cy="1046440"/>
          </a:xfrm>
          <a:prstGeom prst="rect">
            <a:avLst/>
          </a:prstGeom>
          <a:solidFill>
            <a:schemeClr val="bg1">
              <a:lumMod val="85000"/>
            </a:schemeClr>
          </a:solidFill>
          <a:ln w="19050">
            <a:solidFill>
              <a:schemeClr val="tx1"/>
            </a:solidFill>
          </a:ln>
        </p:spPr>
        <p:txBody>
          <a:bodyPr wrap="square" rtlCol="0">
            <a:spAutoFit/>
          </a:bodyPr>
          <a:lstStyle/>
          <a:p>
            <a:r>
              <a:rPr lang="en-GB" sz="1400" b="1" dirty="0"/>
              <a:t>Background information: </a:t>
            </a:r>
          </a:p>
          <a:p>
            <a:r>
              <a:rPr lang="en-GB" sz="1200" dirty="0"/>
              <a:t>It is possible that you may be asked to explain why there were changes to crimes, law enforcement and punishments between 1700-1900.  Most of the era between 1750 and 1900 has been known as the Industrial Revolution.  Many changes took place to the population, mechanisation, transport, exploration and the economy.  Below are a number of factors you could use to explain the changes towards law and order in this time. For each factor, think of the impact it would have had and how it could explain some of the crimes, methods of law enforcement and punishments.</a:t>
            </a:r>
          </a:p>
        </p:txBody>
      </p:sp>
      <p:graphicFrame>
        <p:nvGraphicFramePr>
          <p:cNvPr id="6" name="Table 5"/>
          <p:cNvGraphicFramePr>
            <a:graphicFrameLocks noGrp="1"/>
          </p:cNvGraphicFramePr>
          <p:nvPr>
            <p:extLst>
              <p:ext uri="{D42A27DB-BD31-4B8C-83A1-F6EECF244321}">
                <p14:modId xmlns:p14="http://schemas.microsoft.com/office/powerpoint/2010/main" val="2106445098"/>
              </p:ext>
            </p:extLst>
          </p:nvPr>
        </p:nvGraphicFramePr>
        <p:xfrm>
          <a:off x="132377" y="1551014"/>
          <a:ext cx="11972067" cy="5260738"/>
        </p:xfrm>
        <a:graphic>
          <a:graphicData uri="http://schemas.openxmlformats.org/drawingml/2006/table">
            <a:tbl>
              <a:tblPr firstRow="1" bandRow="1">
                <a:tableStyleId>{5C22544A-7EE6-4342-B048-85BDC9FD1C3A}</a:tableStyleId>
              </a:tblPr>
              <a:tblGrid>
                <a:gridCol w="2386405">
                  <a:extLst>
                    <a:ext uri="{9D8B030D-6E8A-4147-A177-3AD203B41FA5}">
                      <a16:colId xmlns:a16="http://schemas.microsoft.com/office/drawing/2014/main" val="3404020790"/>
                    </a:ext>
                  </a:extLst>
                </a:gridCol>
                <a:gridCol w="2386405">
                  <a:extLst>
                    <a:ext uri="{9D8B030D-6E8A-4147-A177-3AD203B41FA5}">
                      <a16:colId xmlns:a16="http://schemas.microsoft.com/office/drawing/2014/main" val="3182649302"/>
                    </a:ext>
                  </a:extLst>
                </a:gridCol>
                <a:gridCol w="2192767">
                  <a:extLst>
                    <a:ext uri="{9D8B030D-6E8A-4147-A177-3AD203B41FA5}">
                      <a16:colId xmlns:a16="http://schemas.microsoft.com/office/drawing/2014/main" val="2579997530"/>
                    </a:ext>
                  </a:extLst>
                </a:gridCol>
                <a:gridCol w="2620085">
                  <a:extLst>
                    <a:ext uri="{9D8B030D-6E8A-4147-A177-3AD203B41FA5}">
                      <a16:colId xmlns:a16="http://schemas.microsoft.com/office/drawing/2014/main" val="788553057"/>
                    </a:ext>
                  </a:extLst>
                </a:gridCol>
                <a:gridCol w="2386405">
                  <a:extLst>
                    <a:ext uri="{9D8B030D-6E8A-4147-A177-3AD203B41FA5}">
                      <a16:colId xmlns:a16="http://schemas.microsoft.com/office/drawing/2014/main" val="1314029259"/>
                    </a:ext>
                  </a:extLst>
                </a:gridCol>
              </a:tblGrid>
              <a:tr h="2029858">
                <a:tc>
                  <a:txBody>
                    <a:bodyPr/>
                    <a:lstStyle/>
                    <a:p>
                      <a:pPr algn="ctr"/>
                      <a:r>
                        <a:rPr lang="en-GB" sz="1400" dirty="0">
                          <a:solidFill>
                            <a:schemeClr val="tx1"/>
                          </a:solidFill>
                          <a:latin typeface="+mn-lt"/>
                          <a:cs typeface="Arial" panose="020B0604020202020204" pitchFamily="34" charset="0"/>
                        </a:rPr>
                        <a:t>Population rise and movement.</a:t>
                      </a:r>
                    </a:p>
                    <a:p>
                      <a:r>
                        <a:rPr lang="en-GB" sz="1200"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Only </a:t>
                      </a:r>
                      <a:r>
                        <a:rPr lang="en-GB" sz="1200" b="1" dirty="0">
                          <a:solidFill>
                            <a:schemeClr val="tx1"/>
                          </a:solidFill>
                          <a:latin typeface="+mn-lt"/>
                          <a:cs typeface="Arial" panose="020B0604020202020204" pitchFamily="34" charset="0"/>
                        </a:rPr>
                        <a:t>9 million </a:t>
                      </a:r>
                      <a:r>
                        <a:rPr lang="en-GB" sz="1200" b="0" dirty="0">
                          <a:solidFill>
                            <a:schemeClr val="tx1"/>
                          </a:solidFill>
                          <a:latin typeface="+mn-lt"/>
                          <a:cs typeface="Arial" panose="020B0604020202020204" pitchFamily="34" charset="0"/>
                        </a:rPr>
                        <a:t>people who mainly lived in scattered</a:t>
                      </a:r>
                      <a:r>
                        <a:rPr lang="en-GB" sz="1200" b="0" baseline="0" dirty="0">
                          <a:solidFill>
                            <a:schemeClr val="tx1"/>
                          </a:solidFill>
                          <a:latin typeface="+mn-lt"/>
                          <a:cs typeface="Arial" panose="020B0604020202020204" pitchFamily="34" charset="0"/>
                        </a:rPr>
                        <a:t> villages in rural areas.</a:t>
                      </a:r>
                      <a:endParaRPr lang="en-GB" sz="1200" baseline="0" dirty="0">
                        <a:solidFill>
                          <a:schemeClr val="tx1"/>
                        </a:solidFill>
                        <a:latin typeface="+mn-lt"/>
                        <a:cs typeface="Arial" panose="020B0604020202020204" pitchFamily="34" charset="0"/>
                      </a:endParaRPr>
                    </a:p>
                    <a:p>
                      <a:r>
                        <a:rPr lang="en-GB" sz="1200" baseline="0" dirty="0">
                          <a:solidFill>
                            <a:schemeClr val="tx1"/>
                          </a:solidFill>
                          <a:latin typeface="+mn-lt"/>
                          <a:cs typeface="Arial" panose="020B0604020202020204" pitchFamily="34" charset="0"/>
                        </a:rPr>
                        <a:t>1900 - </a:t>
                      </a:r>
                      <a:r>
                        <a:rPr lang="en-GB" sz="1200" b="1" baseline="0" dirty="0">
                          <a:solidFill>
                            <a:schemeClr val="tx1"/>
                          </a:solidFill>
                          <a:latin typeface="+mn-lt"/>
                          <a:cs typeface="Arial" panose="020B0604020202020204" pitchFamily="34" charset="0"/>
                        </a:rPr>
                        <a:t>41.5 million </a:t>
                      </a:r>
                      <a:r>
                        <a:rPr lang="en-GB" sz="1200" b="0" baseline="0" dirty="0">
                          <a:solidFill>
                            <a:schemeClr val="tx1"/>
                          </a:solidFill>
                          <a:latin typeface="+mn-lt"/>
                          <a:cs typeface="Arial" panose="020B0604020202020204" pitchFamily="34" charset="0"/>
                        </a:rPr>
                        <a:t>people                            with a mass migration                                     to towns due to                              urbanisation and                               industry.</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Work</a:t>
                      </a:r>
                    </a:p>
                    <a:p>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most people made a living with farm work in </a:t>
                      </a:r>
                      <a:r>
                        <a:rPr lang="en-GB" sz="1200" b="1" dirty="0">
                          <a:solidFill>
                            <a:schemeClr val="tx1"/>
                          </a:solidFill>
                          <a:latin typeface="+mn-lt"/>
                          <a:cs typeface="Arial" panose="020B0604020202020204" pitchFamily="34" charset="0"/>
                        </a:rPr>
                        <a:t>rural </a:t>
                      </a:r>
                      <a:r>
                        <a:rPr lang="en-GB" sz="1200" b="0" dirty="0">
                          <a:solidFill>
                            <a:schemeClr val="tx1"/>
                          </a:solidFill>
                          <a:latin typeface="+mn-lt"/>
                          <a:cs typeface="Arial" panose="020B0604020202020204" pitchFamily="34" charset="0"/>
                        </a:rPr>
                        <a:t>areas.</a:t>
                      </a:r>
                    </a:p>
                    <a:p>
                      <a:pPr algn="l"/>
                      <a:r>
                        <a:rPr lang="en-GB" sz="1200" b="1" dirty="0">
                          <a:solidFill>
                            <a:schemeClr val="tx1"/>
                          </a:solidFill>
                          <a:latin typeface="+mn-lt"/>
                          <a:cs typeface="Arial" panose="020B0604020202020204" pitchFamily="34" charset="0"/>
                        </a:rPr>
                        <a:t>1900</a:t>
                      </a:r>
                      <a:r>
                        <a:rPr lang="en-GB" sz="1200" b="0" dirty="0">
                          <a:solidFill>
                            <a:schemeClr val="tx1"/>
                          </a:solidFill>
                          <a:latin typeface="+mn-lt"/>
                          <a:cs typeface="Arial" panose="020B0604020202020204" pitchFamily="34" charset="0"/>
                        </a:rPr>
                        <a:t> – most people found work</a:t>
                      </a:r>
                      <a:r>
                        <a:rPr lang="en-GB" sz="1200" b="0" baseline="0" dirty="0">
                          <a:solidFill>
                            <a:schemeClr val="tx1"/>
                          </a:solidFill>
                          <a:latin typeface="+mn-lt"/>
                          <a:cs typeface="Arial" panose="020B0604020202020204" pitchFamily="34" charset="0"/>
                        </a:rPr>
                        <a:t> in busy factories,                                workshops or                                              mills                                                               in or near                                                 </a:t>
                      </a:r>
                      <a:r>
                        <a:rPr lang="en-GB" sz="1200" b="1" baseline="0" dirty="0">
                          <a:solidFill>
                            <a:schemeClr val="tx1"/>
                          </a:solidFill>
                          <a:latin typeface="+mn-lt"/>
                          <a:cs typeface="Arial" panose="020B0604020202020204" pitchFamily="34" charset="0"/>
                        </a:rPr>
                        <a:t>towns</a:t>
                      </a:r>
                      <a:r>
                        <a:rPr lang="en-GB" sz="1200" b="0" baseline="0" dirty="0">
                          <a:solidFill>
                            <a:schemeClr val="tx1"/>
                          </a:solidFill>
                          <a:latin typeface="+mn-lt"/>
                          <a:cs typeface="Arial" panose="020B0604020202020204" pitchFamily="34" charset="0"/>
                        </a:rPr>
                        <a:t>.</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Voting Rights</a:t>
                      </a:r>
                    </a:p>
                    <a:p>
                      <a:r>
                        <a:rPr lang="en-GB" sz="1200" b="1" dirty="0">
                          <a:solidFill>
                            <a:schemeClr val="tx1"/>
                          </a:solidFill>
                          <a:latin typeface="+mn-lt"/>
                          <a:cs typeface="Arial" panose="020B0604020202020204" pitchFamily="34" charset="0"/>
                        </a:rPr>
                        <a:t>1750</a:t>
                      </a:r>
                      <a:r>
                        <a:rPr lang="en-GB" sz="1200" b="0" dirty="0">
                          <a:solidFill>
                            <a:schemeClr val="tx1"/>
                          </a:solidFill>
                          <a:latin typeface="+mn-lt"/>
                          <a:cs typeface="Arial" panose="020B0604020202020204" pitchFamily="34" charset="0"/>
                        </a:rPr>
                        <a:t> – Only one in                 every 8 </a:t>
                      </a:r>
                      <a:r>
                        <a:rPr lang="en-GB" sz="1200" b="1" dirty="0">
                          <a:solidFill>
                            <a:schemeClr val="tx1"/>
                          </a:solidFill>
                          <a:latin typeface="+mn-lt"/>
                          <a:cs typeface="Arial" panose="020B0604020202020204" pitchFamily="34" charset="0"/>
                        </a:rPr>
                        <a:t>men</a:t>
                      </a:r>
                      <a:r>
                        <a:rPr lang="en-GB" sz="1200" b="0" dirty="0">
                          <a:solidFill>
                            <a:schemeClr val="tx1"/>
                          </a:solidFill>
                          <a:latin typeface="+mn-lt"/>
                          <a:cs typeface="Arial" panose="020B0604020202020204" pitchFamily="34" charset="0"/>
                        </a:rPr>
                        <a:t> could                               vote.</a:t>
                      </a:r>
                    </a:p>
                    <a:p>
                      <a:r>
                        <a:rPr lang="en-GB" sz="1200" b="1" dirty="0">
                          <a:solidFill>
                            <a:schemeClr val="tx1"/>
                          </a:solidFill>
                          <a:latin typeface="+mn-lt"/>
                          <a:cs typeface="Arial" panose="020B0604020202020204" pitchFamily="34" charset="0"/>
                        </a:rPr>
                        <a:t>1885</a:t>
                      </a:r>
                      <a:r>
                        <a:rPr lang="en-GB" sz="1200" b="0" dirty="0">
                          <a:solidFill>
                            <a:schemeClr val="tx1"/>
                          </a:solidFill>
                          <a:latin typeface="+mn-lt"/>
                          <a:cs typeface="Arial" panose="020B0604020202020204" pitchFamily="34" charset="0"/>
                        </a:rPr>
                        <a:t> – Nearly </a:t>
                      </a:r>
                      <a:r>
                        <a:rPr lang="en-GB" sz="1200" b="1" dirty="0">
                          <a:solidFill>
                            <a:schemeClr val="tx1"/>
                          </a:solidFill>
                          <a:latin typeface="+mn-lt"/>
                          <a:cs typeface="Arial" panose="020B0604020202020204" pitchFamily="34" charset="0"/>
                        </a:rPr>
                        <a:t>all men </a:t>
                      </a:r>
                      <a:r>
                        <a:rPr lang="en-GB" sz="1200" b="0" dirty="0">
                          <a:solidFill>
                            <a:schemeClr val="tx1"/>
                          </a:solidFill>
                          <a:latin typeface="+mn-lt"/>
                          <a:cs typeface="Arial" panose="020B0604020202020204" pitchFamily="34" charset="0"/>
                        </a:rPr>
                        <a:t>had this right.</a:t>
                      </a:r>
                      <a:r>
                        <a:rPr lang="en-GB" sz="1200" b="0" baseline="0" dirty="0">
                          <a:solidFill>
                            <a:schemeClr val="tx1"/>
                          </a:solidFill>
                          <a:latin typeface="+mn-lt"/>
                          <a:cs typeface="Arial" panose="020B0604020202020204" pitchFamily="34" charset="0"/>
                        </a:rPr>
                        <a:t>  Governments now had to take notice of the needs of all voters, not just the rich and powerful.</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latin typeface="+mn-lt"/>
                          <a:cs typeface="Arial" panose="020B0604020202020204" pitchFamily="34" charset="0"/>
                        </a:rPr>
                        <a:t>Agriculture</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a:t>
                      </a:r>
                      <a:r>
                        <a:rPr lang="en-GB" sz="1200" b="1" dirty="0">
                          <a:solidFill>
                            <a:schemeClr val="tx1"/>
                          </a:solidFill>
                          <a:latin typeface="+mn-lt"/>
                          <a:cs typeface="Arial" panose="020B0604020202020204" pitchFamily="34" charset="0"/>
                        </a:rPr>
                        <a:t>Poor harvests </a:t>
                      </a:r>
                      <a:r>
                        <a:rPr lang="en-GB" sz="1200" b="0" dirty="0">
                          <a:solidFill>
                            <a:schemeClr val="tx1"/>
                          </a:solidFill>
                          <a:latin typeface="+mn-lt"/>
                          <a:cs typeface="Arial" panose="020B0604020202020204" pitchFamily="34" charset="0"/>
                        </a:rPr>
                        <a:t>more common due</a:t>
                      </a:r>
                      <a:r>
                        <a:rPr lang="en-GB" sz="1200" b="0" baseline="0" dirty="0">
                          <a:solidFill>
                            <a:schemeClr val="tx1"/>
                          </a:solidFill>
                          <a:latin typeface="+mn-lt"/>
                          <a:cs typeface="Arial" panose="020B0604020202020204" pitchFamily="34" charset="0"/>
                        </a:rPr>
                        <a:t> to simple farming methods.</a:t>
                      </a:r>
                    </a:p>
                    <a:p>
                      <a:pPr algn="l"/>
                      <a:r>
                        <a:rPr lang="en-GB" sz="1200" b="1" baseline="0" dirty="0">
                          <a:solidFill>
                            <a:schemeClr val="tx1"/>
                          </a:solidFill>
                          <a:latin typeface="+mn-lt"/>
                          <a:cs typeface="Arial" panose="020B0604020202020204" pitchFamily="34" charset="0"/>
                        </a:rPr>
                        <a:t>1900 </a:t>
                      </a:r>
                      <a:r>
                        <a:rPr lang="en-GB" sz="1200" b="0" baseline="0" dirty="0">
                          <a:solidFill>
                            <a:schemeClr val="tx1"/>
                          </a:solidFill>
                          <a:latin typeface="+mn-lt"/>
                          <a:cs typeface="Arial" panose="020B0604020202020204" pitchFamily="34" charset="0"/>
                        </a:rPr>
                        <a:t>– Better knowledge of farming and food.  Food could be produced </a:t>
                      </a:r>
                      <a:r>
                        <a:rPr lang="en-GB" sz="1200" b="1" baseline="0" dirty="0">
                          <a:solidFill>
                            <a:schemeClr val="tx1"/>
                          </a:solidFill>
                          <a:latin typeface="+mn-lt"/>
                          <a:cs typeface="Arial" panose="020B0604020202020204" pitchFamily="34" charset="0"/>
                        </a:rPr>
                        <a:t>easily and  imported cheaply </a:t>
                      </a:r>
                      <a:r>
                        <a:rPr lang="en-GB" sz="1200" b="0" baseline="0" dirty="0">
                          <a:solidFill>
                            <a:schemeClr val="tx1"/>
                          </a:solidFill>
                          <a:latin typeface="+mn-lt"/>
                          <a:cs typeface="Arial" panose="020B0604020202020204" pitchFamily="34" charset="0"/>
                        </a:rPr>
                        <a:t>from abroad.</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Politics</a:t>
                      </a:r>
                      <a:r>
                        <a:rPr lang="en-GB" sz="1400" b="1" baseline="0" dirty="0">
                          <a:solidFill>
                            <a:schemeClr val="tx1"/>
                          </a:solidFill>
                          <a:latin typeface="+mn-lt"/>
                          <a:cs typeface="Arial" panose="020B0604020202020204" pitchFamily="34" charset="0"/>
                        </a:rPr>
                        <a:t> and government</a:t>
                      </a:r>
                    </a:p>
                    <a:p>
                      <a:pPr algn="l"/>
                      <a:r>
                        <a:rPr lang="en-GB" sz="1200" b="1" baseline="0" dirty="0">
                          <a:solidFill>
                            <a:schemeClr val="tx1"/>
                          </a:solidFill>
                          <a:latin typeface="+mn-lt"/>
                          <a:cs typeface="Arial" panose="020B0604020202020204" pitchFamily="34" charset="0"/>
                        </a:rPr>
                        <a:t>1700 – </a:t>
                      </a:r>
                      <a:r>
                        <a:rPr lang="en-GB" sz="1200" b="0" baseline="0" dirty="0">
                          <a:solidFill>
                            <a:schemeClr val="tx1"/>
                          </a:solidFill>
                          <a:latin typeface="+mn-lt"/>
                          <a:cs typeface="Arial" panose="020B0604020202020204" pitchFamily="34" charset="0"/>
                        </a:rPr>
                        <a:t>The government was led by rich and powerful landowners who would only look after their own interests.</a:t>
                      </a:r>
                    </a:p>
                    <a:p>
                      <a:pPr algn="l"/>
                      <a:endParaRPr lang="en-GB" sz="1200" b="0" baseline="0" dirty="0">
                        <a:solidFill>
                          <a:schemeClr val="tx1"/>
                        </a:solidFill>
                        <a:latin typeface="+mn-lt"/>
                        <a:cs typeface="Arial" panose="020B0604020202020204" pitchFamily="34" charset="0"/>
                      </a:endParaRP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 – </a:t>
                      </a:r>
                      <a:r>
                        <a:rPr lang="en-GB" sz="1200" b="0" baseline="0" dirty="0">
                          <a:solidFill>
                            <a:schemeClr val="tx1"/>
                          </a:solidFill>
                          <a:latin typeface="+mn-lt"/>
                          <a:cs typeface="Arial" panose="020B0604020202020204" pitchFamily="34" charset="0"/>
                        </a:rPr>
                        <a:t>The government had a wider role to look after the wellbeing of ordinary citizens. </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6566686"/>
                  </a:ext>
                </a:extLst>
              </a:tr>
              <a:tr h="3200880">
                <a:tc>
                  <a:txBody>
                    <a:bodyPr/>
                    <a:lstStyle/>
                    <a:p>
                      <a:pPr algn="ctr"/>
                      <a:r>
                        <a:rPr lang="en-GB" sz="1400" b="1" dirty="0">
                          <a:solidFill>
                            <a:schemeClr val="tx1"/>
                          </a:solidFill>
                          <a:latin typeface="+mn-lt"/>
                          <a:cs typeface="Arial" panose="020B0604020202020204" pitchFamily="34" charset="0"/>
                        </a:rPr>
                        <a:t>Travel</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Basic mode of travel</a:t>
                      </a:r>
                      <a:r>
                        <a:rPr lang="en-GB" sz="1200" b="0" baseline="0" dirty="0">
                          <a:solidFill>
                            <a:schemeClr val="tx1"/>
                          </a:solidFill>
                          <a:latin typeface="+mn-lt"/>
                          <a:cs typeface="Arial" panose="020B0604020202020204" pitchFamily="34" charset="0"/>
                        </a:rPr>
                        <a:t> using horse and cart on gravel tracks.  Weather could affect this.</a:t>
                      </a: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 </a:t>
                      </a:r>
                      <a:r>
                        <a:rPr lang="en-GB" sz="1200" b="0" baseline="0" dirty="0">
                          <a:solidFill>
                            <a:schemeClr val="tx1"/>
                          </a:solidFill>
                          <a:latin typeface="+mn-lt"/>
                          <a:cs typeface="Arial" panose="020B0604020202020204" pitchFamily="34" charset="0"/>
                        </a:rPr>
                        <a:t>– Huge improvement with railways, steam power, canals.  Transport much cheaper and quicker – especially                                for ordinary people,                       not just the </a:t>
                      </a:r>
                    </a:p>
                    <a:p>
                      <a:pPr algn="l"/>
                      <a:r>
                        <a:rPr lang="en-GB" sz="1200" b="0" baseline="0" dirty="0">
                          <a:solidFill>
                            <a:schemeClr val="tx1"/>
                          </a:solidFill>
                          <a:latin typeface="+mn-lt"/>
                          <a:cs typeface="Arial" panose="020B0604020202020204" pitchFamily="34" charset="0"/>
                        </a:rPr>
                        <a:t>rich.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Economy/Trade</a:t>
                      </a:r>
                    </a:p>
                    <a:p>
                      <a:pPr algn="l"/>
                      <a:r>
                        <a:rPr lang="en-GB" sz="1200" b="1"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Some trade outside England for luxury goods such as tea, sugar, tobacco.  A time of the Save Trade.</a:t>
                      </a:r>
                    </a:p>
                    <a:p>
                      <a:pPr algn="l"/>
                      <a:endParaRPr lang="en-GB" sz="1200" b="0" dirty="0">
                        <a:solidFill>
                          <a:schemeClr val="tx1"/>
                        </a:solidFill>
                        <a:latin typeface="+mn-lt"/>
                        <a:cs typeface="Arial" panose="020B0604020202020204" pitchFamily="34" charset="0"/>
                      </a:endParaRPr>
                    </a:p>
                    <a:p>
                      <a:pPr algn="l"/>
                      <a:r>
                        <a:rPr lang="en-GB" sz="1200" b="1" dirty="0">
                          <a:solidFill>
                            <a:schemeClr val="tx1"/>
                          </a:solidFill>
                          <a:latin typeface="+mn-lt"/>
                          <a:cs typeface="Arial" panose="020B0604020202020204" pitchFamily="34" charset="0"/>
                        </a:rPr>
                        <a:t>1900</a:t>
                      </a:r>
                      <a:r>
                        <a:rPr lang="en-GB" sz="1200" b="0" baseline="0" dirty="0">
                          <a:solidFill>
                            <a:schemeClr val="tx1"/>
                          </a:solidFill>
                          <a:latin typeface="+mn-lt"/>
                          <a:cs typeface="Arial" panose="020B0604020202020204" pitchFamily="34" charset="0"/>
                        </a:rPr>
                        <a:t> – Britain now a leading trading country. Links with all parts of the globe to a variety of cheaper goods. The government collecting higher taxes which they could use to make changes to                                    law enforcement                                       and punishments.</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Education</a:t>
                      </a:r>
                    </a:p>
                    <a:p>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A small number of richer children educated and literate.</a:t>
                      </a:r>
                    </a:p>
                    <a:p>
                      <a:endParaRPr lang="en-GB" sz="1200" b="0" dirty="0">
                        <a:solidFill>
                          <a:schemeClr val="tx1"/>
                        </a:solidFill>
                        <a:latin typeface="+mn-lt"/>
                        <a:cs typeface="Arial" panose="020B0604020202020204" pitchFamily="34" charset="0"/>
                      </a:endParaRPr>
                    </a:p>
                    <a:p>
                      <a:r>
                        <a:rPr lang="en-GB" sz="1200" b="1" dirty="0">
                          <a:solidFill>
                            <a:schemeClr val="tx1"/>
                          </a:solidFill>
                          <a:latin typeface="+mn-lt"/>
                          <a:cs typeface="Arial" panose="020B0604020202020204" pitchFamily="34" charset="0"/>
                        </a:rPr>
                        <a:t>1900</a:t>
                      </a:r>
                      <a:r>
                        <a:rPr lang="en-GB" sz="1200" b="0" dirty="0">
                          <a:solidFill>
                            <a:schemeClr val="tx1"/>
                          </a:solidFill>
                          <a:latin typeface="+mn-lt"/>
                          <a:cs typeface="Arial" panose="020B0604020202020204" pitchFamily="34" charset="0"/>
                        </a:rPr>
                        <a:t> – 95% of the population could read and write.  The law made all children go to school until the age of 13. It was possible for ordinary people to make</a:t>
                      </a:r>
                      <a:r>
                        <a:rPr lang="en-GB" sz="1200" b="0" baseline="0" dirty="0">
                          <a:solidFill>
                            <a:schemeClr val="tx1"/>
                          </a:solidFill>
                          <a:latin typeface="+mn-lt"/>
                          <a:cs typeface="Arial" panose="020B0604020202020204" pitchFamily="34" charset="0"/>
                        </a:rPr>
                        <a:t> an impact if they wanted to as they were more educated.</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New beliefs and attitudes</a:t>
                      </a:r>
                    </a:p>
                    <a:p>
                      <a:pPr algn="l"/>
                      <a:r>
                        <a:rPr lang="en-GB" sz="1200" b="1" dirty="0">
                          <a:solidFill>
                            <a:schemeClr val="tx1"/>
                          </a:solidFill>
                          <a:latin typeface="+mn-lt"/>
                          <a:cs typeface="Arial" panose="020B0604020202020204" pitchFamily="34" charset="0"/>
                        </a:rPr>
                        <a:t>1700</a:t>
                      </a:r>
                      <a:r>
                        <a:rPr lang="en-GB" sz="1200" b="0" dirty="0">
                          <a:solidFill>
                            <a:schemeClr val="tx1"/>
                          </a:solidFill>
                          <a:latin typeface="+mn-lt"/>
                          <a:cs typeface="Arial" panose="020B0604020202020204" pitchFamily="34" charset="0"/>
                        </a:rPr>
                        <a:t> – New ideas had just started to appear</a:t>
                      </a:r>
                      <a:r>
                        <a:rPr lang="en-GB" sz="1200" b="0" baseline="0" dirty="0">
                          <a:solidFill>
                            <a:schemeClr val="tx1"/>
                          </a:solidFill>
                          <a:latin typeface="+mn-lt"/>
                          <a:cs typeface="Arial" panose="020B0604020202020204" pitchFamily="34" charset="0"/>
                        </a:rPr>
                        <a:t> about science, medicine and the world. The Enlightenment had some impact. England still a highly religious country.</a:t>
                      </a:r>
                    </a:p>
                    <a:p>
                      <a:pPr algn="l"/>
                      <a:endParaRPr lang="en-GB" sz="1200" b="0" baseline="0" dirty="0">
                        <a:solidFill>
                          <a:schemeClr val="tx1"/>
                        </a:solidFill>
                        <a:latin typeface="+mn-lt"/>
                        <a:cs typeface="Arial" panose="020B0604020202020204" pitchFamily="34" charset="0"/>
                      </a:endParaRPr>
                    </a:p>
                    <a:p>
                      <a:pPr algn="l"/>
                      <a:r>
                        <a:rPr lang="en-GB" sz="1200" b="1" baseline="0" dirty="0">
                          <a:solidFill>
                            <a:schemeClr val="tx1"/>
                          </a:solidFill>
                          <a:latin typeface="+mn-lt"/>
                          <a:cs typeface="Arial" panose="020B0604020202020204" pitchFamily="34" charset="0"/>
                        </a:rPr>
                        <a:t>1900</a:t>
                      </a:r>
                      <a:r>
                        <a:rPr lang="en-GB" sz="1200" b="0" baseline="0" dirty="0">
                          <a:solidFill>
                            <a:schemeClr val="tx1"/>
                          </a:solidFill>
                          <a:latin typeface="+mn-lt"/>
                          <a:cs typeface="Arial" panose="020B0604020202020204" pitchFamily="34" charset="0"/>
                        </a:rPr>
                        <a:t> – Charles </a:t>
                      </a:r>
                    </a:p>
                    <a:p>
                      <a:pPr algn="l"/>
                      <a:r>
                        <a:rPr lang="en-GB" sz="1200" b="0" baseline="0" dirty="0">
                          <a:solidFill>
                            <a:schemeClr val="tx1"/>
                          </a:solidFill>
                          <a:latin typeface="+mn-lt"/>
                          <a:cs typeface="Arial" panose="020B0604020202020204" pitchFamily="34" charset="0"/>
                        </a:rPr>
                        <a:t>Darwin’s theory of </a:t>
                      </a:r>
                    </a:p>
                    <a:p>
                      <a:pPr algn="l"/>
                      <a:r>
                        <a:rPr lang="en-GB" sz="1200" b="0" baseline="0" dirty="0">
                          <a:solidFill>
                            <a:schemeClr val="tx1"/>
                          </a:solidFill>
                          <a:latin typeface="+mn-lt"/>
                          <a:cs typeface="Arial" panose="020B0604020202020204" pitchFamily="34" charset="0"/>
                        </a:rPr>
                        <a:t>evolution started to </a:t>
                      </a:r>
                    </a:p>
                    <a:p>
                      <a:pPr algn="l"/>
                      <a:r>
                        <a:rPr lang="en-GB" sz="1200" b="0" baseline="0" dirty="0">
                          <a:solidFill>
                            <a:schemeClr val="tx1"/>
                          </a:solidFill>
                          <a:latin typeface="+mn-lt"/>
                          <a:cs typeface="Arial" panose="020B0604020202020204" pitchFamily="34" charset="0"/>
                        </a:rPr>
                        <a:t>make people believe </a:t>
                      </a:r>
                    </a:p>
                    <a:p>
                      <a:pPr algn="l"/>
                      <a:r>
                        <a:rPr lang="en-GB" sz="1200" b="0" baseline="0" dirty="0">
                          <a:solidFill>
                            <a:schemeClr val="tx1"/>
                          </a:solidFill>
                          <a:latin typeface="+mn-lt"/>
                          <a:cs typeface="Arial" panose="020B0604020202020204" pitchFamily="34" charset="0"/>
                        </a:rPr>
                        <a:t>that some people were born as ‘criminals’. Humanitarianism gave people a belief that human beings could be rehabilitated and reformed. Religion being challenged further by science.</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Taxes</a:t>
                      </a:r>
                    </a:p>
                    <a:p>
                      <a:pPr algn="l"/>
                      <a:r>
                        <a:rPr lang="en-GB" sz="1200" b="1" dirty="0">
                          <a:solidFill>
                            <a:schemeClr val="tx1"/>
                          </a:solidFill>
                          <a:latin typeface="+mn-lt"/>
                          <a:cs typeface="Arial" panose="020B0604020202020204" pitchFamily="34" charset="0"/>
                        </a:rPr>
                        <a:t>1700 – </a:t>
                      </a:r>
                      <a:r>
                        <a:rPr lang="en-GB" sz="1200" b="0" dirty="0">
                          <a:solidFill>
                            <a:schemeClr val="tx1"/>
                          </a:solidFill>
                          <a:latin typeface="+mn-lt"/>
                          <a:cs typeface="Arial" panose="020B0604020202020204" pitchFamily="34" charset="0"/>
                        </a:rPr>
                        <a:t>Fewer people in the country would work, and so the government got a limited amount of money from taxes.</a:t>
                      </a:r>
                    </a:p>
                    <a:p>
                      <a:pPr algn="l"/>
                      <a:endParaRPr lang="en-GB" sz="1200" b="0" dirty="0">
                        <a:solidFill>
                          <a:schemeClr val="tx1"/>
                        </a:solidFill>
                        <a:latin typeface="+mn-lt"/>
                        <a:cs typeface="Arial" panose="020B0604020202020204" pitchFamily="34" charset="0"/>
                      </a:endParaRPr>
                    </a:p>
                    <a:p>
                      <a:pPr algn="l"/>
                      <a:r>
                        <a:rPr lang="en-GB" sz="1200" b="1" dirty="0">
                          <a:solidFill>
                            <a:schemeClr val="tx1"/>
                          </a:solidFill>
                          <a:latin typeface="+mn-lt"/>
                          <a:cs typeface="Arial" panose="020B0604020202020204" pitchFamily="34" charset="0"/>
                        </a:rPr>
                        <a:t>1900 – </a:t>
                      </a:r>
                      <a:r>
                        <a:rPr lang="en-GB" sz="1200" b="0" dirty="0">
                          <a:solidFill>
                            <a:schemeClr val="tx1"/>
                          </a:solidFill>
                          <a:latin typeface="+mn-lt"/>
                          <a:cs typeface="Arial" panose="020B0604020202020204" pitchFamily="34" charset="0"/>
                        </a:rPr>
                        <a:t>With a huge population and many in work, the government had much higher taxes and could spend</a:t>
                      </a:r>
                      <a:r>
                        <a:rPr lang="en-GB" sz="1200" b="0" baseline="0" dirty="0">
                          <a:solidFill>
                            <a:schemeClr val="tx1"/>
                          </a:solidFill>
                          <a:latin typeface="+mn-lt"/>
                          <a:cs typeface="Arial" panose="020B0604020202020204" pitchFamily="34" charset="0"/>
                        </a:rPr>
                        <a:t> this money developing new forms of law enforcement and punishment systems.</a:t>
                      </a:r>
                      <a:endParaRPr lang="en-GB" sz="1200" b="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5455245"/>
                  </a:ext>
                </a:extLst>
              </a:tr>
            </a:tbl>
          </a:graphicData>
        </a:graphic>
      </p:graphicFrame>
      <p:pic>
        <p:nvPicPr>
          <p:cNvPr id="4098" name="Picture 2" descr="Image result for industrial revolution clipar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516" l="6556" r="95000"/>
                    </a14:imgEffect>
                  </a14:imgLayer>
                </a14:imgProps>
              </a:ext>
              <a:ext uri="{28A0092B-C50C-407E-A947-70E740481C1C}">
                <a14:useLocalDpi xmlns:a14="http://schemas.microsoft.com/office/drawing/2010/main" val="0"/>
              </a:ext>
            </a:extLst>
          </a:blip>
          <a:srcRect l="9376" r="8716"/>
          <a:stretch/>
        </p:blipFill>
        <p:spPr bwMode="auto">
          <a:xfrm>
            <a:off x="9430871" y="65055"/>
            <a:ext cx="2662518" cy="16113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ndustrial revolution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304" b="16711"/>
          <a:stretch/>
        </p:blipFill>
        <p:spPr bwMode="auto">
          <a:xfrm>
            <a:off x="3473982" y="2348753"/>
            <a:ext cx="1438677" cy="122133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99400" l="0" r="99500">
                        <a14:foregroundMark x1="39667" y1="56800" x2="57667" y2="61800"/>
                        <a14:foregroundMark x1="81167" y1="28200" x2="88833" y2="50400"/>
                        <a14:foregroundMark x1="84167" y1="18400" x2="97667" y2="44400"/>
                      </a14:backgroundRemoval>
                    </a14:imgEffect>
                  </a14:imgLayer>
                </a14:imgProps>
              </a:ext>
            </a:extLst>
          </a:blip>
          <a:stretch>
            <a:fillRect/>
          </a:stretch>
        </p:blipFill>
        <p:spPr>
          <a:xfrm>
            <a:off x="6259127" y="1676400"/>
            <a:ext cx="857058" cy="714215"/>
          </a:xfrm>
          <a:prstGeom prst="rect">
            <a:avLst/>
          </a:prstGeom>
        </p:spPr>
      </p:pic>
      <p:pic>
        <p:nvPicPr>
          <p:cNvPr id="3" name="Picture 2"/>
          <p:cNvPicPr>
            <a:picLocks noChangeAspect="1"/>
          </p:cNvPicPr>
          <p:nvPr/>
        </p:nvPicPr>
        <p:blipFill rotWithShape="1">
          <a:blip r:embed="rId7"/>
          <a:srcRect t="6298" b="18242"/>
          <a:stretch/>
        </p:blipFill>
        <p:spPr>
          <a:xfrm>
            <a:off x="7116185" y="2968868"/>
            <a:ext cx="2601556" cy="623746"/>
          </a:xfrm>
          <a:prstGeom prst="rect">
            <a:avLst/>
          </a:prstGeom>
          <a:effectLst>
            <a:softEdge rad="31750"/>
          </a:effectLst>
        </p:spPr>
      </p:pic>
      <p:pic>
        <p:nvPicPr>
          <p:cNvPr id="7" name="Picture 6"/>
          <p:cNvPicPr>
            <a:picLocks noChangeAspect="1"/>
          </p:cNvPicPr>
          <p:nvPr/>
        </p:nvPicPr>
        <p:blipFill>
          <a:blip r:embed="rId8"/>
          <a:stretch>
            <a:fillRect/>
          </a:stretch>
        </p:blipFill>
        <p:spPr>
          <a:xfrm>
            <a:off x="10425954" y="2348753"/>
            <a:ext cx="1649506" cy="591467"/>
          </a:xfrm>
          <a:prstGeom prst="rect">
            <a:avLst/>
          </a:prstGeom>
        </p:spPr>
      </p:pic>
      <p:pic>
        <p:nvPicPr>
          <p:cNvPr id="9" name="Picture 8"/>
          <p:cNvPicPr>
            <a:picLocks noChangeAspect="1"/>
          </p:cNvPicPr>
          <p:nvPr/>
        </p:nvPicPr>
        <p:blipFill rotWithShape="1">
          <a:blip r:embed="rId9">
            <a:clrChange>
              <a:clrFrom>
                <a:srgbClr val="000000"/>
              </a:clrFrom>
              <a:clrTo>
                <a:srgbClr val="000000">
                  <a:alpha val="0"/>
                </a:srgbClr>
              </a:clrTo>
            </a:clrChange>
          </a:blip>
          <a:srcRect l="14558" t="952" r="9707" b="22578"/>
          <a:stretch/>
        </p:blipFill>
        <p:spPr>
          <a:xfrm>
            <a:off x="1246095" y="2498012"/>
            <a:ext cx="1281952" cy="1077919"/>
          </a:xfrm>
          <a:prstGeom prst="rect">
            <a:avLst/>
          </a:prstGeom>
        </p:spPr>
      </p:pic>
      <p:pic>
        <p:nvPicPr>
          <p:cNvPr id="4104" name="Picture 8" descr="Related imag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1406" y1="55652" x2="12812" y2="47478"/>
                        <a14:foregroundMark x1="72656" y1="97565" x2="95781" y2="99304"/>
                        <a14:foregroundMark x1="87344" y1="97043" x2="87344" y2="97043"/>
                      </a14:backgroundRemoval>
                    </a14:imgEffect>
                  </a14:imgLayer>
                </a14:imgProps>
              </a:ext>
              <a:ext uri="{28A0092B-C50C-407E-A947-70E740481C1C}">
                <a14:useLocalDpi xmlns:a14="http://schemas.microsoft.com/office/drawing/2010/main" val="0"/>
              </a:ext>
            </a:extLst>
          </a:blip>
          <a:srcRect b="6854"/>
          <a:stretch/>
        </p:blipFill>
        <p:spPr bwMode="auto">
          <a:xfrm>
            <a:off x="143435" y="5459505"/>
            <a:ext cx="2788025" cy="13222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tradeclipar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295" b="19464"/>
          <a:stretch/>
        </p:blipFill>
        <p:spPr bwMode="auto">
          <a:xfrm>
            <a:off x="3473983" y="5638800"/>
            <a:ext cx="1602065" cy="1142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5013295" y="5719482"/>
            <a:ext cx="1928851" cy="1062268"/>
          </a:xfrm>
          <a:prstGeom prst="rect">
            <a:avLst/>
          </a:prstGeom>
        </p:spPr>
      </p:pic>
      <p:pic>
        <p:nvPicPr>
          <p:cNvPr id="13" name="Picture 12"/>
          <p:cNvPicPr>
            <a:picLocks noChangeAspect="1"/>
          </p:cNvPicPr>
          <p:nvPr/>
        </p:nvPicPr>
        <p:blipFill>
          <a:blip r:embed="rId14">
            <a:clrChange>
              <a:clrFrom>
                <a:srgbClr val="FFFFFF"/>
              </a:clrFrom>
              <a:clrTo>
                <a:srgbClr val="FFFFFF">
                  <a:alpha val="0"/>
                </a:srgbClr>
              </a:clrTo>
            </a:clrChange>
          </a:blip>
          <a:stretch>
            <a:fillRect/>
          </a:stretch>
        </p:blipFill>
        <p:spPr>
          <a:xfrm>
            <a:off x="8416963" y="4545526"/>
            <a:ext cx="1300778" cy="1229826"/>
          </a:xfrm>
          <a:prstGeom prst="rect">
            <a:avLst/>
          </a:prstGeom>
        </p:spPr>
      </p:pic>
      <p:pic>
        <p:nvPicPr>
          <p:cNvPr id="14" name="Picture 13"/>
          <p:cNvPicPr>
            <a:picLocks noChangeAspect="1"/>
          </p:cNvPicPr>
          <p:nvPr/>
        </p:nvPicPr>
        <p:blipFill>
          <a:blip r:embed="rId15">
            <a:clrChange>
              <a:clrFrom>
                <a:srgbClr val="FFFFFF"/>
              </a:clrFrom>
              <a:clrTo>
                <a:srgbClr val="FFFFFF">
                  <a:alpha val="0"/>
                </a:srgbClr>
              </a:clrTo>
            </a:clrChange>
          </a:blip>
          <a:stretch>
            <a:fillRect/>
          </a:stretch>
        </p:blipFill>
        <p:spPr>
          <a:xfrm>
            <a:off x="10650071" y="5431187"/>
            <a:ext cx="1541929" cy="1380565"/>
          </a:xfrm>
          <a:prstGeom prst="rect">
            <a:avLst/>
          </a:prstGeom>
        </p:spPr>
      </p:pic>
    </p:spTree>
    <p:extLst>
      <p:ext uri="{BB962C8B-B14F-4D97-AF65-F5344CB8AC3E}">
        <p14:creationId xmlns:p14="http://schemas.microsoft.com/office/powerpoint/2010/main" val="2882555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victorian police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4815" t="1767" r="17976" b="842"/>
          <a:stretch/>
        </p:blipFill>
        <p:spPr bwMode="auto">
          <a:xfrm>
            <a:off x="7327980" y="3978796"/>
            <a:ext cx="1317812" cy="27161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4330" y="3994185"/>
            <a:ext cx="2488893" cy="2677656"/>
          </a:xfrm>
          <a:prstGeom prst="rect">
            <a:avLst/>
          </a:prstGeom>
          <a:solidFill>
            <a:schemeClr val="bg1">
              <a:lumMod val="85000"/>
            </a:schemeClr>
          </a:solidFill>
          <a:ln w="19050">
            <a:solidFill>
              <a:schemeClr val="tx1"/>
            </a:solidFill>
          </a:ln>
        </p:spPr>
        <p:txBody>
          <a:bodyPr wrap="square" rtlCol="0">
            <a:spAutoFit/>
          </a:bodyPr>
          <a:lstStyle/>
          <a:p>
            <a:r>
              <a:rPr lang="en-GB" sz="1050" b="1" u="sng" dirty="0"/>
              <a:t>Similarities with law enforcement before 1700:</a:t>
            </a:r>
          </a:p>
          <a:p>
            <a:r>
              <a:rPr lang="en-GB" sz="1050" b="1" dirty="0"/>
              <a:t>Parish constables </a:t>
            </a:r>
            <a:r>
              <a:rPr lang="en-GB" sz="1050" dirty="0"/>
              <a:t>– still dealt with local disorderly behaviour and petty criminals in the smaller towns and villages.</a:t>
            </a:r>
          </a:p>
          <a:p>
            <a:r>
              <a:rPr lang="en-GB" sz="1050" b="1" dirty="0"/>
              <a:t>Watchmen</a:t>
            </a:r>
            <a:r>
              <a:rPr lang="en-GB" sz="1050" dirty="0"/>
              <a:t> – were still responsible for protecting property at night.</a:t>
            </a:r>
          </a:p>
          <a:p>
            <a:r>
              <a:rPr lang="en-GB" sz="1050" b="1" dirty="0"/>
              <a:t>Soldiers</a:t>
            </a:r>
            <a:r>
              <a:rPr lang="en-GB" sz="1050" dirty="0"/>
              <a:t> – could be used by the government when needed to deal with riots or rebellions.</a:t>
            </a:r>
          </a:p>
          <a:p>
            <a:r>
              <a:rPr lang="en-GB" sz="1050" b="1" u="sng" dirty="0"/>
              <a:t>Similarities with modern police force after 1900:</a:t>
            </a:r>
          </a:p>
          <a:p>
            <a:pPr marL="171450" indent="-171450">
              <a:buFont typeface="Arial" panose="020B0604020202020204" pitchFamily="34" charset="0"/>
              <a:buChar char="•"/>
            </a:pPr>
            <a:r>
              <a:rPr lang="en-GB" sz="1050" dirty="0"/>
              <a:t>Some officers were paid for the job.</a:t>
            </a:r>
          </a:p>
          <a:p>
            <a:pPr marL="171450" indent="-171450">
              <a:buFont typeface="Arial" panose="020B0604020202020204" pitchFamily="34" charset="0"/>
              <a:buChar char="•"/>
            </a:pPr>
            <a:r>
              <a:rPr lang="en-GB" sz="1050" dirty="0"/>
              <a:t>They carried out regular and routine foot patrols.</a:t>
            </a:r>
          </a:p>
          <a:p>
            <a:pPr marL="171450" indent="-171450">
              <a:buFont typeface="Arial" panose="020B0604020202020204" pitchFamily="34" charset="0"/>
              <a:buChar char="•"/>
            </a:pPr>
            <a:r>
              <a:rPr lang="en-GB" sz="1050" dirty="0"/>
              <a:t>They had the power to arrest.</a:t>
            </a:r>
          </a:p>
        </p:txBody>
      </p:sp>
      <p:sp>
        <p:nvSpPr>
          <p:cNvPr id="10" name="TextBox 9"/>
          <p:cNvSpPr txBox="1"/>
          <p:nvPr/>
        </p:nvSpPr>
        <p:spPr>
          <a:xfrm>
            <a:off x="91611" y="1273748"/>
            <a:ext cx="4068586" cy="2308324"/>
          </a:xfrm>
          <a:prstGeom prst="rect">
            <a:avLst/>
          </a:prstGeom>
          <a:solidFill>
            <a:schemeClr val="bg1"/>
          </a:solidFill>
          <a:ln w="19050">
            <a:solidFill>
              <a:schemeClr val="tx1"/>
            </a:solidFill>
          </a:ln>
        </p:spPr>
        <p:txBody>
          <a:bodyPr wrap="square" rtlCol="0">
            <a:spAutoFit/>
          </a:bodyPr>
          <a:lstStyle/>
          <a:p>
            <a:pPr algn="ctr"/>
            <a:r>
              <a:rPr lang="en-GB" sz="1400" b="1" u="sng" dirty="0">
                <a:solidFill>
                  <a:srgbClr val="FF0000"/>
                </a:solidFill>
              </a:rPr>
              <a:t>STAGE 1:</a:t>
            </a:r>
            <a:r>
              <a:rPr lang="en-GB" sz="1200" b="1" u="sng" dirty="0"/>
              <a:t> The Bow Street Runners</a:t>
            </a:r>
          </a:p>
          <a:p>
            <a:pPr marL="228600" indent="-228600">
              <a:buFont typeface="+mj-lt"/>
              <a:buAutoNum type="arabicPeriod"/>
            </a:pPr>
            <a:r>
              <a:rPr lang="en-GB" sz="1000" dirty="0"/>
              <a:t>They were a </a:t>
            </a:r>
            <a:r>
              <a:rPr lang="en-GB" sz="1000" b="1" dirty="0"/>
              <a:t>crime fighting team</a:t>
            </a:r>
            <a:r>
              <a:rPr lang="en-GB" sz="1000" dirty="0"/>
              <a:t> set up in London in 1748 by a judge called </a:t>
            </a:r>
            <a:r>
              <a:rPr lang="en-GB" sz="1000" b="1" dirty="0"/>
              <a:t>Henry Fielding who worked</a:t>
            </a:r>
            <a:r>
              <a:rPr lang="en-GB" sz="1000" dirty="0"/>
              <a:t> in Bow Street, London.</a:t>
            </a:r>
          </a:p>
          <a:p>
            <a:pPr marL="228600" indent="-228600">
              <a:buFont typeface="+mj-lt"/>
              <a:buAutoNum type="arabicPeriod"/>
            </a:pPr>
            <a:r>
              <a:rPr lang="en-GB" sz="1000" dirty="0"/>
              <a:t>They investigated crimes and detected criminals.  They became known locally as the </a:t>
            </a:r>
            <a:r>
              <a:rPr lang="en-GB" sz="1000" b="1" dirty="0"/>
              <a:t>Bow Street Runners.</a:t>
            </a:r>
            <a:endParaRPr lang="en-GB" sz="1000" dirty="0"/>
          </a:p>
          <a:p>
            <a:pPr marL="228600" indent="-228600">
              <a:buFont typeface="+mj-lt"/>
              <a:buAutoNum type="arabicPeriod"/>
            </a:pPr>
            <a:r>
              <a:rPr lang="en-GB" sz="1000" dirty="0"/>
              <a:t>He realised his men needed to be disciplined and trained, to achieve a better reputation with the public. </a:t>
            </a:r>
          </a:p>
          <a:p>
            <a:pPr marL="228600" indent="-228600">
              <a:buFont typeface="+mj-lt"/>
              <a:buAutoNum type="arabicPeriod"/>
            </a:pPr>
            <a:r>
              <a:rPr lang="en-GB" sz="1000" dirty="0"/>
              <a:t>At first, the Fielding brothers </a:t>
            </a:r>
            <a:r>
              <a:rPr lang="en-GB" sz="1000" b="1" dirty="0"/>
              <a:t>charged a fee </a:t>
            </a:r>
            <a:r>
              <a:rPr lang="en-GB" sz="1000" dirty="0"/>
              <a:t>for the capture of a criminal just like the Thief Takers who went before them. </a:t>
            </a:r>
          </a:p>
          <a:p>
            <a:pPr marL="228600" indent="-228600">
              <a:buFont typeface="+mj-lt"/>
              <a:buAutoNum type="arabicPeriod"/>
            </a:pPr>
            <a:r>
              <a:rPr lang="en-GB" sz="1000" dirty="0"/>
              <a:t>They then set up a </a:t>
            </a:r>
            <a:r>
              <a:rPr lang="en-GB" sz="1000" b="1" dirty="0"/>
              <a:t>newspaper </a:t>
            </a:r>
            <a:r>
              <a:rPr lang="en-GB" sz="1000" dirty="0"/>
              <a:t>called </a:t>
            </a:r>
            <a:r>
              <a:rPr lang="en-GB" sz="1000" b="1" i="1" dirty="0"/>
              <a:t>The</a:t>
            </a:r>
            <a:r>
              <a:rPr lang="en-GB" sz="1000" b="1" dirty="0"/>
              <a:t> </a:t>
            </a:r>
            <a:r>
              <a:rPr lang="en-GB" sz="1000" b="1" i="1" dirty="0"/>
              <a:t>Hue and Cry </a:t>
            </a:r>
            <a:r>
              <a:rPr lang="en-GB" sz="1000" dirty="0"/>
              <a:t>which appealed for help and information from the public about crime.</a:t>
            </a:r>
          </a:p>
          <a:p>
            <a:pPr marL="228600" indent="-228600">
              <a:buFont typeface="+mj-lt"/>
              <a:buAutoNum type="arabicPeriod"/>
            </a:pPr>
            <a:r>
              <a:rPr lang="en-GB" sz="1000" dirty="0"/>
              <a:t>They introduced patrols on </a:t>
            </a:r>
            <a:r>
              <a:rPr lang="en-GB" sz="1000" b="1" dirty="0"/>
              <a:t>horseback</a:t>
            </a:r>
            <a:r>
              <a:rPr lang="en-GB" sz="1000" dirty="0"/>
              <a:t> to stop highwaymen.</a:t>
            </a:r>
          </a:p>
          <a:p>
            <a:pPr marL="228600" indent="-228600">
              <a:buFont typeface="+mj-lt"/>
              <a:buAutoNum type="arabicPeriod"/>
            </a:pPr>
            <a:r>
              <a:rPr lang="en-GB" sz="1000" dirty="0"/>
              <a:t>By 1785, The Bow Street Runners were </a:t>
            </a:r>
            <a:r>
              <a:rPr lang="en-GB" sz="1000" b="1" dirty="0"/>
              <a:t>officially paid by the government</a:t>
            </a:r>
            <a:r>
              <a:rPr lang="en-GB" sz="1000" dirty="0"/>
              <a:t> and they were the </a:t>
            </a:r>
            <a:r>
              <a:rPr lang="en-GB" sz="1000" b="1" dirty="0"/>
              <a:t>first modern detective force</a:t>
            </a:r>
            <a:r>
              <a:rPr lang="en-GB" sz="1000" dirty="0"/>
              <a:t>.</a:t>
            </a:r>
          </a:p>
        </p:txBody>
      </p:sp>
      <p:sp>
        <p:nvSpPr>
          <p:cNvPr id="11" name="TextBox 10"/>
          <p:cNvSpPr txBox="1"/>
          <p:nvPr/>
        </p:nvSpPr>
        <p:spPr>
          <a:xfrm>
            <a:off x="4232114" y="1256128"/>
            <a:ext cx="2460945" cy="2308324"/>
          </a:xfrm>
          <a:prstGeom prst="rect">
            <a:avLst/>
          </a:prstGeom>
          <a:solidFill>
            <a:schemeClr val="bg1"/>
          </a:solidFill>
          <a:ln w="19050">
            <a:solidFill>
              <a:schemeClr val="tx1"/>
            </a:solidFill>
          </a:ln>
        </p:spPr>
        <p:txBody>
          <a:bodyPr wrap="square" rtlCol="0">
            <a:spAutoFit/>
          </a:bodyPr>
          <a:lstStyle/>
          <a:p>
            <a:pPr algn="ctr"/>
            <a:r>
              <a:rPr lang="en-GB" sz="1200" b="1" u="sng" dirty="0"/>
              <a:t>Why were they successful?</a:t>
            </a:r>
          </a:p>
          <a:p>
            <a:pPr marL="171450" indent="-171450">
              <a:buFont typeface="Wingdings" panose="05000000000000000000" pitchFamily="2" charset="2"/>
              <a:buChar char="q"/>
            </a:pPr>
            <a:r>
              <a:rPr lang="en-GB" sz="1050" b="1" dirty="0"/>
              <a:t>POLICE PRESENCE:</a:t>
            </a:r>
          </a:p>
          <a:p>
            <a:r>
              <a:rPr lang="en-GB" sz="1000" dirty="0"/>
              <a:t>They wanted to </a:t>
            </a:r>
            <a:r>
              <a:rPr lang="en-GB" sz="1000" b="1" dirty="0"/>
              <a:t>deter</a:t>
            </a:r>
            <a:r>
              <a:rPr lang="en-GB" sz="1000" dirty="0"/>
              <a:t> criminals.  Just being present on the streets could do this.</a:t>
            </a:r>
          </a:p>
          <a:p>
            <a:pPr marL="171450" indent="-171450">
              <a:buFont typeface="Wingdings" panose="05000000000000000000" pitchFamily="2" charset="2"/>
              <a:buChar char="q"/>
            </a:pPr>
            <a:r>
              <a:rPr lang="en-GB" sz="1050" b="1" dirty="0"/>
              <a:t>ORGANISATION:</a:t>
            </a:r>
          </a:p>
          <a:p>
            <a:r>
              <a:rPr lang="en-GB" sz="1000" dirty="0"/>
              <a:t>They </a:t>
            </a:r>
            <a:r>
              <a:rPr lang="en-GB" sz="1000" b="1" dirty="0"/>
              <a:t>organised</a:t>
            </a:r>
            <a:r>
              <a:rPr lang="en-GB" sz="1000" dirty="0"/>
              <a:t> regular foot patrols and horse patrols along all major roads.</a:t>
            </a:r>
          </a:p>
          <a:p>
            <a:pPr marL="171450" indent="-171450">
              <a:buFont typeface="Wingdings" panose="05000000000000000000" pitchFamily="2" charset="2"/>
              <a:buChar char="q"/>
            </a:pPr>
            <a:r>
              <a:rPr lang="en-GB" sz="1050" b="1" dirty="0"/>
              <a:t>PAY</a:t>
            </a:r>
          </a:p>
          <a:p>
            <a:r>
              <a:rPr lang="en-GB" sz="1000" dirty="0"/>
              <a:t>Their men were </a:t>
            </a:r>
            <a:r>
              <a:rPr lang="en-GB" sz="1000" b="1" dirty="0"/>
              <a:t>paid and so more motivated</a:t>
            </a:r>
            <a:r>
              <a:rPr lang="en-GB" sz="1000" dirty="0"/>
              <a:t>.</a:t>
            </a:r>
          </a:p>
          <a:p>
            <a:pPr marL="171450" indent="-171450">
              <a:buFont typeface="Wingdings" panose="05000000000000000000" pitchFamily="2" charset="2"/>
              <a:buChar char="q"/>
            </a:pPr>
            <a:r>
              <a:rPr lang="en-GB" sz="1050" b="1" dirty="0"/>
              <a:t>INFORMATION</a:t>
            </a:r>
          </a:p>
          <a:p>
            <a:r>
              <a:rPr lang="en-GB" sz="1000" dirty="0"/>
              <a:t>They knew the importance of sharing and </a:t>
            </a:r>
            <a:r>
              <a:rPr lang="en-GB" sz="1000" b="1" dirty="0"/>
              <a:t>collecting information </a:t>
            </a:r>
            <a:r>
              <a:rPr lang="en-GB" sz="1000" dirty="0"/>
              <a:t>– so could use their office as a meeting place.</a:t>
            </a:r>
          </a:p>
        </p:txBody>
      </p:sp>
      <p:sp>
        <p:nvSpPr>
          <p:cNvPr id="12" name="TextBox 11"/>
          <p:cNvSpPr txBox="1"/>
          <p:nvPr/>
        </p:nvSpPr>
        <p:spPr>
          <a:xfrm>
            <a:off x="3017271" y="3978796"/>
            <a:ext cx="1674779" cy="2585323"/>
          </a:xfrm>
          <a:prstGeom prst="rect">
            <a:avLst/>
          </a:prstGeom>
          <a:solidFill>
            <a:schemeClr val="bg1"/>
          </a:solidFill>
          <a:ln w="19050">
            <a:solidFill>
              <a:schemeClr val="tx1"/>
            </a:solidFill>
          </a:ln>
        </p:spPr>
        <p:txBody>
          <a:bodyPr wrap="square" rtlCol="0">
            <a:spAutoFit/>
          </a:bodyPr>
          <a:lstStyle/>
          <a:p>
            <a:pPr algn="ctr"/>
            <a:r>
              <a:rPr lang="en-GB" sz="1200" b="1" dirty="0">
                <a:solidFill>
                  <a:srgbClr val="FF0000"/>
                </a:solidFill>
              </a:rPr>
              <a:t>STAGE 2</a:t>
            </a:r>
            <a:r>
              <a:rPr lang="en-GB" sz="1100" b="1" dirty="0"/>
              <a:t> </a:t>
            </a:r>
            <a:r>
              <a:rPr lang="en-GB" sz="1200" b="1" dirty="0"/>
              <a:t>Opposition to an official police force in the early 1800s</a:t>
            </a:r>
          </a:p>
          <a:p>
            <a:pPr marL="171450" indent="-171450">
              <a:buFont typeface="Wingdings" panose="05000000000000000000" pitchFamily="2" charset="2"/>
              <a:buChar char="q"/>
            </a:pPr>
            <a:r>
              <a:rPr lang="en-GB" sz="1050" b="1" dirty="0"/>
              <a:t>FREEDOM</a:t>
            </a:r>
          </a:p>
          <a:p>
            <a:r>
              <a:rPr lang="en-GB" sz="1050" dirty="0"/>
              <a:t>People believed they would not have privacy or freedom with the police watching all the time. </a:t>
            </a:r>
          </a:p>
          <a:p>
            <a:pPr marL="171450" indent="-171450">
              <a:buFont typeface="Wingdings" panose="05000000000000000000" pitchFamily="2" charset="2"/>
              <a:buChar char="q"/>
            </a:pPr>
            <a:r>
              <a:rPr lang="en-GB" sz="1050" b="1" dirty="0"/>
              <a:t>WOULD IT WORK?</a:t>
            </a:r>
          </a:p>
          <a:p>
            <a:r>
              <a:rPr lang="en-GB" sz="1050" dirty="0"/>
              <a:t>People did not believe an organised police force it would reduce crime.</a:t>
            </a:r>
          </a:p>
          <a:p>
            <a:pPr marL="171450" indent="-171450">
              <a:buFont typeface="Wingdings" panose="05000000000000000000" pitchFamily="2" charset="2"/>
              <a:buChar char="q"/>
            </a:pPr>
            <a:r>
              <a:rPr lang="en-GB" sz="1050" b="1" dirty="0"/>
              <a:t>MONEY</a:t>
            </a:r>
          </a:p>
          <a:p>
            <a:r>
              <a:rPr lang="en-GB" sz="1050" dirty="0"/>
              <a:t>It might prove to be too expensive to run.</a:t>
            </a:r>
          </a:p>
        </p:txBody>
      </p:sp>
      <p:sp>
        <p:nvSpPr>
          <p:cNvPr id="14" name="TextBox 13"/>
          <p:cNvSpPr txBox="1"/>
          <p:nvPr/>
        </p:nvSpPr>
        <p:spPr>
          <a:xfrm>
            <a:off x="4773815" y="3978796"/>
            <a:ext cx="2641747" cy="2708434"/>
          </a:xfrm>
          <a:prstGeom prst="rect">
            <a:avLst/>
          </a:prstGeom>
          <a:solidFill>
            <a:schemeClr val="bg1"/>
          </a:solidFill>
          <a:ln w="19050">
            <a:solidFill>
              <a:schemeClr val="tx1"/>
            </a:solidFill>
          </a:ln>
        </p:spPr>
        <p:txBody>
          <a:bodyPr wrap="square" rtlCol="0">
            <a:spAutoFit/>
          </a:bodyPr>
          <a:lstStyle/>
          <a:p>
            <a:pPr algn="ctr"/>
            <a:r>
              <a:rPr lang="en-GB" sz="1200" b="1" dirty="0">
                <a:solidFill>
                  <a:srgbClr val="FF0000"/>
                </a:solidFill>
              </a:rPr>
              <a:t>STAGE 3: </a:t>
            </a:r>
            <a:r>
              <a:rPr lang="en-GB" sz="1200" b="1" dirty="0"/>
              <a:t>London’s 1</a:t>
            </a:r>
            <a:r>
              <a:rPr lang="en-GB" sz="1200" b="1" baseline="30000" dirty="0"/>
              <a:t>st</a:t>
            </a:r>
            <a:r>
              <a:rPr lang="en-GB" sz="1200" b="1" dirty="0"/>
              <a:t> Professional Police Force.</a:t>
            </a:r>
          </a:p>
          <a:p>
            <a:pPr marL="171450" indent="-171450">
              <a:buFont typeface="Wingdings" panose="05000000000000000000" pitchFamily="2" charset="2"/>
              <a:buChar char="q"/>
            </a:pPr>
            <a:r>
              <a:rPr lang="en-GB" sz="1050" dirty="0"/>
              <a:t>Set up in London by Home Secretary Robert Peel in 1829.  Peel was inspired by the success of the Bow Street Runners.</a:t>
            </a:r>
          </a:p>
          <a:p>
            <a:pPr marL="171450" indent="-171450">
              <a:buFont typeface="Wingdings" panose="05000000000000000000" pitchFamily="2" charset="2"/>
              <a:buChar char="q"/>
            </a:pPr>
            <a:r>
              <a:rPr lang="en-GB" sz="1050" dirty="0"/>
              <a:t>Set up by the </a:t>
            </a:r>
            <a:r>
              <a:rPr lang="en-GB" sz="1050" b="1" dirty="0"/>
              <a:t>Metropolitan Police Act</a:t>
            </a:r>
            <a:r>
              <a:rPr lang="en-GB" sz="1050" dirty="0"/>
              <a:t>.</a:t>
            </a:r>
          </a:p>
          <a:p>
            <a:pPr marL="171450" indent="-171450">
              <a:buFont typeface="Wingdings" panose="05000000000000000000" pitchFamily="2" charset="2"/>
              <a:buChar char="q"/>
            </a:pPr>
            <a:r>
              <a:rPr lang="en-GB" sz="1050" dirty="0"/>
              <a:t>It became the first uniformed police.</a:t>
            </a:r>
          </a:p>
          <a:p>
            <a:pPr marL="171450" indent="-171450">
              <a:buFont typeface="Wingdings" panose="05000000000000000000" pitchFamily="2" charset="2"/>
              <a:buChar char="q"/>
            </a:pPr>
            <a:r>
              <a:rPr lang="en-GB" sz="1050" b="1" dirty="0"/>
              <a:t>17</a:t>
            </a:r>
            <a:r>
              <a:rPr lang="en-GB" sz="1050" dirty="0"/>
              <a:t> districts had their own police ‘</a:t>
            </a:r>
            <a:r>
              <a:rPr lang="en-GB" sz="1050" b="1" dirty="0"/>
              <a:t>division</a:t>
            </a:r>
            <a:r>
              <a:rPr lang="en-GB" sz="1050" dirty="0"/>
              <a:t>’ with 4 inspectors and </a:t>
            </a:r>
            <a:r>
              <a:rPr lang="en-GB" sz="1050" b="1" dirty="0"/>
              <a:t>144 constables</a:t>
            </a:r>
            <a:r>
              <a:rPr lang="en-GB" sz="1050" dirty="0"/>
              <a:t>.</a:t>
            </a:r>
          </a:p>
          <a:p>
            <a:pPr marL="171450" indent="-171450">
              <a:buFont typeface="Wingdings" panose="05000000000000000000" pitchFamily="2" charset="2"/>
              <a:buChar char="q"/>
            </a:pPr>
            <a:r>
              <a:rPr lang="en-GB" sz="1050" dirty="0"/>
              <a:t>The aim was to deter criminals by being a uniformed presence on the streets. They had far more officers than the Bow Street Runners.</a:t>
            </a:r>
          </a:p>
          <a:p>
            <a:pPr marL="171450" indent="-171450">
              <a:buFont typeface="Wingdings" panose="05000000000000000000" pitchFamily="2" charset="2"/>
              <a:buChar char="q"/>
            </a:pPr>
            <a:r>
              <a:rPr lang="en-GB" sz="1050" dirty="0"/>
              <a:t>They had a </a:t>
            </a:r>
            <a:r>
              <a:rPr lang="en-GB" sz="1050" b="1" dirty="0"/>
              <a:t>blue uniform </a:t>
            </a:r>
            <a:r>
              <a:rPr lang="en-GB" sz="1050" dirty="0"/>
              <a:t>so they did not have a negative reputation linked with the army who had a green uniform.</a:t>
            </a:r>
          </a:p>
        </p:txBody>
      </p:sp>
      <p:sp>
        <p:nvSpPr>
          <p:cNvPr id="15" name="TextBox 14"/>
          <p:cNvSpPr txBox="1"/>
          <p:nvPr/>
        </p:nvSpPr>
        <p:spPr>
          <a:xfrm>
            <a:off x="6780906" y="1252409"/>
            <a:ext cx="2460400" cy="2269852"/>
          </a:xfrm>
          <a:prstGeom prst="rect">
            <a:avLst/>
          </a:prstGeom>
          <a:solidFill>
            <a:schemeClr val="bg1"/>
          </a:solidFill>
          <a:ln w="19050">
            <a:solidFill>
              <a:schemeClr val="tx1"/>
            </a:solidFill>
          </a:ln>
        </p:spPr>
        <p:txBody>
          <a:bodyPr wrap="square" rtlCol="0">
            <a:spAutoFit/>
          </a:bodyPr>
          <a:lstStyle/>
          <a:p>
            <a:pPr algn="ctr"/>
            <a:r>
              <a:rPr lang="en-GB" sz="1400" b="1" dirty="0">
                <a:solidFill>
                  <a:srgbClr val="FF0000"/>
                </a:solidFill>
              </a:rPr>
              <a:t>STAGE 4: </a:t>
            </a:r>
            <a:r>
              <a:rPr lang="en-GB" sz="1200" b="1" dirty="0"/>
              <a:t>Establishing the police force outside of London 1829 -1856</a:t>
            </a:r>
          </a:p>
          <a:p>
            <a:r>
              <a:rPr lang="en-GB" sz="1050" dirty="0"/>
              <a:t>Improving the police outside London was very </a:t>
            </a:r>
            <a:r>
              <a:rPr lang="en-GB" sz="1050" b="1" dirty="0"/>
              <a:t>slow</a:t>
            </a:r>
            <a:r>
              <a:rPr lang="en-GB" sz="1050" dirty="0"/>
              <a:t>.</a:t>
            </a:r>
          </a:p>
          <a:p>
            <a:r>
              <a:rPr lang="en-GB" sz="1050" b="1" dirty="0"/>
              <a:t>1839 Rural Constabulary Act </a:t>
            </a:r>
            <a:r>
              <a:rPr lang="en-GB" sz="1050" dirty="0"/>
              <a:t>allowed all rural areas create a force. Only 59 did.</a:t>
            </a:r>
          </a:p>
          <a:p>
            <a:r>
              <a:rPr lang="en-GB" sz="1050" dirty="0"/>
              <a:t>Some had professional, paid police, others still relied on the Parish Constable.</a:t>
            </a:r>
          </a:p>
          <a:p>
            <a:r>
              <a:rPr lang="en-GB" sz="1050" b="1" dirty="0"/>
              <a:t>WHY WAS IT SLOW?</a:t>
            </a:r>
          </a:p>
          <a:p>
            <a:pPr marL="171450" indent="-171450">
              <a:buFont typeface="Wingdings" panose="05000000000000000000" pitchFamily="2" charset="2"/>
              <a:buChar char="Ø"/>
            </a:pPr>
            <a:r>
              <a:rPr lang="en-GB" sz="1050" dirty="0"/>
              <a:t>Worry about the </a:t>
            </a:r>
            <a:r>
              <a:rPr lang="en-GB" sz="1050" b="1" dirty="0"/>
              <a:t>costs</a:t>
            </a:r>
            <a:r>
              <a:rPr lang="en-GB" sz="1050" dirty="0"/>
              <a:t> of the police.</a:t>
            </a:r>
          </a:p>
          <a:p>
            <a:pPr marL="171450" indent="-171450">
              <a:buFont typeface="Wingdings" panose="05000000000000000000" pitchFamily="2" charset="2"/>
              <a:buChar char="Ø"/>
            </a:pPr>
            <a:r>
              <a:rPr lang="en-GB" sz="1050" dirty="0"/>
              <a:t>It was </a:t>
            </a:r>
            <a:r>
              <a:rPr lang="en-GB" sz="1050" b="1" dirty="0"/>
              <a:t>not yet compulsory</a:t>
            </a:r>
            <a:r>
              <a:rPr lang="en-GB" sz="1050" dirty="0"/>
              <a:t> in all areas.</a:t>
            </a:r>
          </a:p>
          <a:p>
            <a:pPr marL="171450" indent="-171450">
              <a:buFont typeface="Wingdings" panose="05000000000000000000" pitchFamily="2" charset="2"/>
              <a:buChar char="Ø"/>
            </a:pPr>
            <a:r>
              <a:rPr lang="en-GB" sz="1050" dirty="0"/>
              <a:t>London were not quick to </a:t>
            </a:r>
            <a:r>
              <a:rPr lang="en-GB" sz="1050" b="1" dirty="0"/>
              <a:t>share ideas</a:t>
            </a:r>
            <a:r>
              <a:rPr lang="en-GB" sz="1050" dirty="0"/>
              <a:t> about how it worked.</a:t>
            </a:r>
          </a:p>
        </p:txBody>
      </p:sp>
      <p:pic>
        <p:nvPicPr>
          <p:cNvPr id="205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9307" y="-17223"/>
            <a:ext cx="1395130" cy="16172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538" y="0"/>
            <a:ext cx="11932024" cy="461665"/>
          </a:xfrm>
          <a:prstGeom prst="rect">
            <a:avLst/>
          </a:prstGeom>
          <a:noFill/>
        </p:spPr>
        <p:txBody>
          <a:bodyPr wrap="square" rtlCol="0">
            <a:spAutoFit/>
          </a:bodyPr>
          <a:lstStyle/>
          <a:p>
            <a:r>
              <a:rPr lang="en-GB" sz="2400" dirty="0">
                <a:latin typeface="Berlin Sans FB Demi" panose="020E0802020502020306" pitchFamily="34" charset="0"/>
              </a:rPr>
              <a:t>Lesson 19: </a:t>
            </a:r>
            <a:r>
              <a:rPr lang="en-GB" sz="2000" dirty="0">
                <a:latin typeface="Berlin Sans FB Demi" panose="020E0802020502020306" pitchFamily="34" charset="0"/>
              </a:rPr>
              <a:t>1700-1900 </a:t>
            </a:r>
            <a:r>
              <a:rPr lang="en-GB" dirty="0">
                <a:latin typeface="Berlin Sans FB Demi" panose="020E0802020502020306" pitchFamily="34" charset="0"/>
              </a:rPr>
              <a:t>Law Enforcement – The Development of the Police with the Bow Street Runners.</a:t>
            </a:r>
          </a:p>
        </p:txBody>
      </p:sp>
      <p:sp>
        <p:nvSpPr>
          <p:cNvPr id="5" name="TextBox 4"/>
          <p:cNvSpPr txBox="1"/>
          <p:nvPr/>
        </p:nvSpPr>
        <p:spPr>
          <a:xfrm>
            <a:off x="91610" y="389840"/>
            <a:ext cx="10908084" cy="815608"/>
          </a:xfrm>
          <a:prstGeom prst="rect">
            <a:avLst/>
          </a:prstGeom>
          <a:solidFill>
            <a:schemeClr val="bg1"/>
          </a:solidFill>
          <a:ln w="19050">
            <a:solidFill>
              <a:schemeClr val="tx1"/>
            </a:solidFill>
          </a:ln>
        </p:spPr>
        <p:txBody>
          <a:bodyPr wrap="square" rtlCol="0">
            <a:spAutoFit/>
          </a:bodyPr>
          <a:lstStyle/>
          <a:p>
            <a:r>
              <a:rPr lang="en-GB" sz="1400" b="1" dirty="0"/>
              <a:t>Background information: </a:t>
            </a:r>
            <a:r>
              <a:rPr lang="en-GB" sz="1100" dirty="0"/>
              <a:t>Before the 1700s, the main development with law enforcement was the reduction in community based collective responsibility with an increase in officials employed by the local authorities with the responsibility for dealing with crime and catching criminals.  With an even bigger population and towns becoming even more crowded, the government needed to do much more to keep law and order.  This period saw a key development with the creation of an official, nationwide police force..  It started with a group called the Bow Street Runners in London, whose success inspired the government to introduce the police in a more formal setting.</a:t>
            </a:r>
          </a:p>
        </p:txBody>
      </p:sp>
      <p:graphicFrame>
        <p:nvGraphicFramePr>
          <p:cNvPr id="2" name="Table 1"/>
          <p:cNvGraphicFramePr>
            <a:graphicFrameLocks noGrp="1"/>
          </p:cNvGraphicFramePr>
          <p:nvPr>
            <p:extLst>
              <p:ext uri="{D42A27DB-BD31-4B8C-83A1-F6EECF244321}">
                <p14:modId xmlns:p14="http://schemas.microsoft.com/office/powerpoint/2010/main" val="2022548269"/>
              </p:ext>
            </p:extLst>
          </p:nvPr>
        </p:nvGraphicFramePr>
        <p:xfrm>
          <a:off x="91617" y="3616082"/>
          <a:ext cx="11949945" cy="304800"/>
        </p:xfrm>
        <a:graphic>
          <a:graphicData uri="http://schemas.openxmlformats.org/drawingml/2006/table">
            <a:tbl>
              <a:tblPr firstRow="1" bandRow="1">
                <a:tableStyleId>{5C22544A-7EE6-4342-B048-85BDC9FD1C3A}</a:tableStyleId>
              </a:tblPr>
              <a:tblGrid>
                <a:gridCol w="796663">
                  <a:extLst>
                    <a:ext uri="{9D8B030D-6E8A-4147-A177-3AD203B41FA5}">
                      <a16:colId xmlns:a16="http://schemas.microsoft.com/office/drawing/2014/main" val="4281624183"/>
                    </a:ext>
                  </a:extLst>
                </a:gridCol>
                <a:gridCol w="796663">
                  <a:extLst>
                    <a:ext uri="{9D8B030D-6E8A-4147-A177-3AD203B41FA5}">
                      <a16:colId xmlns:a16="http://schemas.microsoft.com/office/drawing/2014/main" val="2812513567"/>
                    </a:ext>
                  </a:extLst>
                </a:gridCol>
                <a:gridCol w="796663">
                  <a:extLst>
                    <a:ext uri="{9D8B030D-6E8A-4147-A177-3AD203B41FA5}">
                      <a16:colId xmlns:a16="http://schemas.microsoft.com/office/drawing/2014/main" val="2457727994"/>
                    </a:ext>
                  </a:extLst>
                </a:gridCol>
                <a:gridCol w="796663">
                  <a:extLst>
                    <a:ext uri="{9D8B030D-6E8A-4147-A177-3AD203B41FA5}">
                      <a16:colId xmlns:a16="http://schemas.microsoft.com/office/drawing/2014/main" val="2678984057"/>
                    </a:ext>
                  </a:extLst>
                </a:gridCol>
                <a:gridCol w="796663">
                  <a:extLst>
                    <a:ext uri="{9D8B030D-6E8A-4147-A177-3AD203B41FA5}">
                      <a16:colId xmlns:a16="http://schemas.microsoft.com/office/drawing/2014/main" val="1773750306"/>
                    </a:ext>
                  </a:extLst>
                </a:gridCol>
                <a:gridCol w="796663">
                  <a:extLst>
                    <a:ext uri="{9D8B030D-6E8A-4147-A177-3AD203B41FA5}">
                      <a16:colId xmlns:a16="http://schemas.microsoft.com/office/drawing/2014/main" val="3593392912"/>
                    </a:ext>
                  </a:extLst>
                </a:gridCol>
                <a:gridCol w="796663">
                  <a:extLst>
                    <a:ext uri="{9D8B030D-6E8A-4147-A177-3AD203B41FA5}">
                      <a16:colId xmlns:a16="http://schemas.microsoft.com/office/drawing/2014/main" val="3702544386"/>
                    </a:ext>
                  </a:extLst>
                </a:gridCol>
                <a:gridCol w="796663">
                  <a:extLst>
                    <a:ext uri="{9D8B030D-6E8A-4147-A177-3AD203B41FA5}">
                      <a16:colId xmlns:a16="http://schemas.microsoft.com/office/drawing/2014/main" val="4208212956"/>
                    </a:ext>
                  </a:extLst>
                </a:gridCol>
                <a:gridCol w="796663">
                  <a:extLst>
                    <a:ext uri="{9D8B030D-6E8A-4147-A177-3AD203B41FA5}">
                      <a16:colId xmlns:a16="http://schemas.microsoft.com/office/drawing/2014/main" val="4051624444"/>
                    </a:ext>
                  </a:extLst>
                </a:gridCol>
                <a:gridCol w="796663">
                  <a:extLst>
                    <a:ext uri="{9D8B030D-6E8A-4147-A177-3AD203B41FA5}">
                      <a16:colId xmlns:a16="http://schemas.microsoft.com/office/drawing/2014/main" val="1465708326"/>
                    </a:ext>
                  </a:extLst>
                </a:gridCol>
                <a:gridCol w="796663">
                  <a:extLst>
                    <a:ext uri="{9D8B030D-6E8A-4147-A177-3AD203B41FA5}">
                      <a16:colId xmlns:a16="http://schemas.microsoft.com/office/drawing/2014/main" val="1806620009"/>
                    </a:ext>
                  </a:extLst>
                </a:gridCol>
                <a:gridCol w="796663">
                  <a:extLst>
                    <a:ext uri="{9D8B030D-6E8A-4147-A177-3AD203B41FA5}">
                      <a16:colId xmlns:a16="http://schemas.microsoft.com/office/drawing/2014/main" val="306732217"/>
                    </a:ext>
                  </a:extLst>
                </a:gridCol>
                <a:gridCol w="796663">
                  <a:extLst>
                    <a:ext uri="{9D8B030D-6E8A-4147-A177-3AD203B41FA5}">
                      <a16:colId xmlns:a16="http://schemas.microsoft.com/office/drawing/2014/main" val="2350421318"/>
                    </a:ext>
                  </a:extLst>
                </a:gridCol>
                <a:gridCol w="796663">
                  <a:extLst>
                    <a:ext uri="{9D8B030D-6E8A-4147-A177-3AD203B41FA5}">
                      <a16:colId xmlns:a16="http://schemas.microsoft.com/office/drawing/2014/main" val="3537937537"/>
                    </a:ext>
                  </a:extLst>
                </a:gridCol>
                <a:gridCol w="796663">
                  <a:extLst>
                    <a:ext uri="{9D8B030D-6E8A-4147-A177-3AD203B41FA5}">
                      <a16:colId xmlns:a16="http://schemas.microsoft.com/office/drawing/2014/main" val="687318482"/>
                    </a:ext>
                  </a:extLst>
                </a:gridCol>
              </a:tblGrid>
              <a:tr h="225907">
                <a:tc>
                  <a:txBody>
                    <a:bodyPr/>
                    <a:lstStyle/>
                    <a:p>
                      <a:pPr algn="ctr"/>
                      <a:r>
                        <a:rPr lang="en-GB" sz="1400" dirty="0">
                          <a:solidFill>
                            <a:sysClr val="windowText" lastClr="000000"/>
                          </a:solidFill>
                        </a:rPr>
                        <a:t>1750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1760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1770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1780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1790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1880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ysClr val="windowText" lastClr="000000"/>
                          </a:solidFill>
                        </a:rPr>
                        <a:t>1900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1014633"/>
                  </a:ext>
                </a:extLst>
              </a:tr>
            </a:tbl>
          </a:graphicData>
        </a:graphic>
      </p:graphicFrame>
      <p:sp>
        <p:nvSpPr>
          <p:cNvPr id="19" name="TextBox 18"/>
          <p:cNvSpPr txBox="1"/>
          <p:nvPr/>
        </p:nvSpPr>
        <p:spPr>
          <a:xfrm>
            <a:off x="9329153" y="1252409"/>
            <a:ext cx="2800255" cy="2269852"/>
          </a:xfrm>
          <a:prstGeom prst="rect">
            <a:avLst/>
          </a:prstGeom>
          <a:solidFill>
            <a:schemeClr val="bg1"/>
          </a:solidFill>
          <a:ln w="19050">
            <a:solidFill>
              <a:schemeClr val="tx1"/>
            </a:solidFill>
          </a:ln>
        </p:spPr>
        <p:txBody>
          <a:bodyPr wrap="square" rtlCol="0">
            <a:spAutoFit/>
          </a:bodyPr>
          <a:lstStyle/>
          <a:p>
            <a:pPr algn="ctr"/>
            <a:r>
              <a:rPr lang="en-GB" sz="1400" b="1" dirty="0">
                <a:solidFill>
                  <a:srgbClr val="FF0000"/>
                </a:solidFill>
              </a:rPr>
              <a:t>STAGE 6: </a:t>
            </a:r>
            <a:r>
              <a:rPr lang="en-GB" sz="1200" b="1" dirty="0"/>
              <a:t>Detecting Crime The start of the CID 1842</a:t>
            </a:r>
          </a:p>
          <a:p>
            <a:r>
              <a:rPr lang="en-GB" sz="1050" b="1" dirty="0"/>
              <a:t>1842</a:t>
            </a:r>
            <a:r>
              <a:rPr lang="en-GB" sz="1050" dirty="0"/>
              <a:t> – A detective branch was set up at Scotland Yard (the headquarters of the Metropolitan Police).  They specifically investigated crimes and wore ordinary ‘plain clothes’.  It had 16 officers.</a:t>
            </a:r>
          </a:p>
          <a:p>
            <a:r>
              <a:rPr lang="en-GB" sz="1050" dirty="0"/>
              <a:t>By </a:t>
            </a:r>
            <a:r>
              <a:rPr lang="en-GB" sz="1050" b="1" dirty="0"/>
              <a:t>1878</a:t>
            </a:r>
            <a:r>
              <a:rPr lang="en-GB" sz="1050" dirty="0"/>
              <a:t>, this was set up as </a:t>
            </a:r>
            <a:r>
              <a:rPr lang="en-GB" sz="1050" b="1" dirty="0"/>
              <a:t>the CID – Criminal Investigation Department.  </a:t>
            </a:r>
            <a:r>
              <a:rPr lang="en-GB" sz="1050" dirty="0"/>
              <a:t>It employed 200 detectives.  This increased to 600 detectives in </a:t>
            </a:r>
            <a:r>
              <a:rPr lang="en-GB" sz="1050" b="1" dirty="0"/>
              <a:t>1883</a:t>
            </a:r>
            <a:r>
              <a:rPr lang="en-GB" sz="1050" dirty="0"/>
              <a:t>.</a:t>
            </a:r>
          </a:p>
          <a:p>
            <a:r>
              <a:rPr lang="en-GB" sz="1050" dirty="0"/>
              <a:t>However, the public often saw these men as suspicious and even treated them like spies.</a:t>
            </a:r>
          </a:p>
        </p:txBody>
      </p:sp>
      <p:sp>
        <p:nvSpPr>
          <p:cNvPr id="18" name="Right Arrow 17"/>
          <p:cNvSpPr/>
          <p:nvPr/>
        </p:nvSpPr>
        <p:spPr>
          <a:xfrm rot="16200000">
            <a:off x="3954673" y="3770618"/>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5400000">
            <a:off x="81298" y="3439420"/>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158707">
            <a:off x="4022062" y="3169663"/>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6200000">
            <a:off x="6278391" y="3767312"/>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5580265">
            <a:off x="6961886" y="3418862"/>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Image result for robert peel"/>
          <p:cNvPicPr>
            <a:picLocks noChangeAspect="1" noChangeArrowheads="1"/>
          </p:cNvPicPr>
          <p:nvPr/>
        </p:nvPicPr>
        <p:blipFill rotWithShape="1">
          <a:blip r:embed="rId4">
            <a:extLst>
              <a:ext uri="{28A0092B-C50C-407E-A947-70E740481C1C}">
                <a14:useLocalDpi xmlns:a14="http://schemas.microsoft.com/office/drawing/2010/main" val="0"/>
              </a:ext>
            </a:extLst>
          </a:blip>
          <a:srcRect l="17276" t="11347" r="20324" b="15992"/>
          <a:stretch/>
        </p:blipFill>
        <p:spPr bwMode="auto">
          <a:xfrm>
            <a:off x="10369296" y="4010645"/>
            <a:ext cx="1815141" cy="2585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85842" y="3978796"/>
            <a:ext cx="2057759" cy="2708434"/>
          </a:xfrm>
          <a:prstGeom prst="rect">
            <a:avLst/>
          </a:prstGeom>
          <a:solidFill>
            <a:schemeClr val="bg1"/>
          </a:solidFill>
          <a:ln w="19050">
            <a:solidFill>
              <a:schemeClr val="tx1"/>
            </a:solidFill>
          </a:ln>
        </p:spPr>
        <p:txBody>
          <a:bodyPr wrap="square" rtlCol="0">
            <a:spAutoFit/>
          </a:bodyPr>
          <a:lstStyle/>
          <a:p>
            <a:pPr algn="ctr"/>
            <a:r>
              <a:rPr lang="en-GB" sz="1200" b="1" dirty="0">
                <a:solidFill>
                  <a:srgbClr val="FF0000"/>
                </a:solidFill>
              </a:rPr>
              <a:t>STAGE 5: </a:t>
            </a:r>
            <a:r>
              <a:rPr lang="en-GB" sz="1200" b="1" dirty="0"/>
              <a:t>Setting up an official, national police force.</a:t>
            </a:r>
          </a:p>
          <a:p>
            <a:pPr marL="171450" indent="-171450">
              <a:buFont typeface="Arial" panose="020B0604020202020204" pitchFamily="34" charset="0"/>
              <a:buChar char="•"/>
            </a:pPr>
            <a:r>
              <a:rPr lang="en-GB" sz="1050" b="1" dirty="0"/>
              <a:t>1856 Police Act </a:t>
            </a:r>
            <a:r>
              <a:rPr lang="en-GB" sz="1050" dirty="0"/>
              <a:t>meant that </a:t>
            </a:r>
            <a:r>
              <a:rPr lang="en-GB" sz="1050" b="1" dirty="0"/>
              <a:t>ALL</a:t>
            </a:r>
            <a:r>
              <a:rPr lang="en-GB" sz="1050" dirty="0"/>
              <a:t> areas now </a:t>
            </a:r>
            <a:r>
              <a:rPr lang="en-GB" sz="1050" b="1" dirty="0"/>
              <a:t>had to </a:t>
            </a:r>
            <a:r>
              <a:rPr lang="en-GB" sz="1050" dirty="0"/>
              <a:t>have a professional police force that was controlled by and inspected by the government.</a:t>
            </a:r>
          </a:p>
          <a:p>
            <a:pPr marL="171450" indent="-171450">
              <a:buFont typeface="Arial" panose="020B0604020202020204" pitchFamily="34" charset="0"/>
              <a:buChar char="•"/>
            </a:pPr>
            <a:r>
              <a:rPr lang="en-GB" sz="1050" dirty="0"/>
              <a:t>It also emphasised the ‘</a:t>
            </a:r>
            <a:r>
              <a:rPr lang="en-GB" sz="1050" b="1" dirty="0"/>
              <a:t>detection</a:t>
            </a:r>
            <a:r>
              <a:rPr lang="en-GB" sz="1050" dirty="0"/>
              <a:t>’ of criminals as well as the ‘deterrence’.</a:t>
            </a:r>
          </a:p>
          <a:p>
            <a:pPr marL="171450" indent="-171450">
              <a:buFont typeface="Arial" panose="020B0604020202020204" pitchFamily="34" charset="0"/>
              <a:buChar char="•"/>
            </a:pPr>
            <a:r>
              <a:rPr lang="en-GB" sz="1050" dirty="0"/>
              <a:t>By </a:t>
            </a:r>
            <a:r>
              <a:rPr lang="en-GB" sz="1050" b="1" dirty="0"/>
              <a:t>1869, National Crime Records </a:t>
            </a:r>
            <a:r>
              <a:rPr lang="en-GB" sz="1050" dirty="0"/>
              <a:t>were set up.  </a:t>
            </a:r>
          </a:p>
          <a:p>
            <a:pPr marL="171450" indent="-171450">
              <a:buFont typeface="Arial" panose="020B0604020202020204" pitchFamily="34" charset="0"/>
              <a:buChar char="•"/>
            </a:pPr>
            <a:r>
              <a:rPr lang="en-GB" sz="1050" b="1" dirty="0"/>
              <a:t>Telegraph technology </a:t>
            </a:r>
            <a:r>
              <a:rPr lang="en-GB" sz="1050" dirty="0"/>
              <a:t>could be used to communicate and share information about criminals and crimes.</a:t>
            </a:r>
          </a:p>
        </p:txBody>
      </p:sp>
      <p:sp>
        <p:nvSpPr>
          <p:cNvPr id="24" name="Right Arrow 23"/>
          <p:cNvSpPr/>
          <p:nvPr/>
        </p:nvSpPr>
        <p:spPr>
          <a:xfrm rot="16200000">
            <a:off x="8609616" y="3760017"/>
            <a:ext cx="276271" cy="2786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5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7" y="-24150"/>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20: </a:t>
            </a:r>
            <a:r>
              <a:rPr lang="en-GB" sz="2000" dirty="0">
                <a:latin typeface="Berlin Sans FB Demi" panose="020E0802020502020306" pitchFamily="34" charset="0"/>
              </a:rPr>
              <a:t>1700-1900 </a:t>
            </a:r>
            <a:r>
              <a:rPr lang="en-GB" dirty="0">
                <a:latin typeface="Berlin Sans FB Demi" panose="020E0802020502020306" pitchFamily="34" charset="0"/>
              </a:rPr>
              <a:t>Punishments: Prison Reform and humanitarianism.</a:t>
            </a:r>
          </a:p>
        </p:txBody>
      </p:sp>
      <p:sp>
        <p:nvSpPr>
          <p:cNvPr id="5" name="TextBox 4"/>
          <p:cNvSpPr txBox="1"/>
          <p:nvPr/>
        </p:nvSpPr>
        <p:spPr>
          <a:xfrm>
            <a:off x="119300" y="379576"/>
            <a:ext cx="11030174" cy="815608"/>
          </a:xfrm>
          <a:prstGeom prst="rect">
            <a:avLst/>
          </a:prstGeom>
          <a:noFill/>
          <a:ln w="19050">
            <a:solidFill>
              <a:schemeClr val="tx1"/>
            </a:solidFill>
          </a:ln>
        </p:spPr>
        <p:txBody>
          <a:bodyPr wrap="square" rtlCol="0">
            <a:spAutoFit/>
          </a:bodyPr>
          <a:lstStyle/>
          <a:p>
            <a:r>
              <a:rPr lang="en-GB" sz="1400" b="1" dirty="0"/>
              <a:t>Background information: </a:t>
            </a:r>
            <a:r>
              <a:rPr lang="en-GB" sz="1100" dirty="0"/>
              <a:t>As well as the development of a government organised, national police force, this period also saw the development of the prison system in Britain.  Again, this was another development by </a:t>
            </a:r>
            <a:r>
              <a:rPr lang="en-GB" sz="1100" b="1" dirty="0"/>
              <a:t>Robert Peel</a:t>
            </a:r>
            <a:r>
              <a:rPr lang="en-GB" sz="1100" dirty="0"/>
              <a:t>.  However, there were other factors that influenced the development of prisons. The Victorians were increasingly worried about the rising crime rate. In this time, prisons became to be seen as the most effective option for criminals now that the Bloody Code. transportation and public executions had come to an end.  This era also saw the end of the squalid, cramped and dirty conditions in prisons. It moved to a healthier and  more organised system – however there was still an emphasis on hard work and tough conditions.</a:t>
            </a:r>
          </a:p>
        </p:txBody>
      </p:sp>
      <p:sp>
        <p:nvSpPr>
          <p:cNvPr id="3" name="TextBox 2"/>
          <p:cNvSpPr txBox="1"/>
          <p:nvPr/>
        </p:nvSpPr>
        <p:spPr>
          <a:xfrm>
            <a:off x="7411764" y="4539378"/>
            <a:ext cx="2984964" cy="2185214"/>
          </a:xfrm>
          <a:prstGeom prst="rect">
            <a:avLst/>
          </a:prstGeom>
          <a:solidFill>
            <a:schemeClr val="bg1"/>
          </a:solidFill>
          <a:ln w="28575">
            <a:solidFill>
              <a:schemeClr val="tx1"/>
            </a:solidFill>
          </a:ln>
        </p:spPr>
        <p:txBody>
          <a:bodyPr wrap="square" rtlCol="0">
            <a:spAutoFit/>
          </a:bodyPr>
          <a:lstStyle/>
          <a:p>
            <a:pPr algn="ctr"/>
            <a:r>
              <a:rPr lang="en-GB" sz="1600" dirty="0"/>
              <a:t>ECONOMIC</a:t>
            </a:r>
          </a:p>
          <a:p>
            <a:pPr marL="179388" indent="-179388">
              <a:buFont typeface="Wingdings" panose="05000000000000000000" pitchFamily="2" charset="2"/>
              <a:buChar char="q"/>
            </a:pPr>
            <a:r>
              <a:rPr lang="en-GB" sz="1600" b="1" dirty="0"/>
              <a:t>J</a:t>
            </a:r>
            <a:r>
              <a:rPr lang="en-GB" sz="1100" b="1" dirty="0"/>
              <a:t>ohn Howard </a:t>
            </a:r>
            <a:r>
              <a:rPr lang="en-GB" sz="1100" dirty="0"/>
              <a:t>disliked prison staff being bribed by prisoners for food, drink and other ‘pleasures’.  He wanted an official </a:t>
            </a:r>
            <a:r>
              <a:rPr lang="en-GB" sz="1100" b="1" dirty="0"/>
              <a:t>wage</a:t>
            </a:r>
            <a:r>
              <a:rPr lang="en-GB" sz="1100" dirty="0"/>
              <a:t> for prison staff. This would make the service more respected and stop the rich receiving better treatment than the poor while in prison. </a:t>
            </a:r>
          </a:p>
          <a:p>
            <a:pPr marL="179388" indent="-179388">
              <a:buFont typeface="Wingdings" panose="05000000000000000000" pitchFamily="2" charset="2"/>
              <a:buChar char="q"/>
            </a:pPr>
            <a:r>
              <a:rPr lang="en-GB" sz="1400" b="1" dirty="0"/>
              <a:t>B</a:t>
            </a:r>
            <a:r>
              <a:rPr lang="en-GB" sz="1100" dirty="0"/>
              <a:t>ritain was economically wealthy due to the Industrial Revolution.  The government had money to spend on building new prisons.</a:t>
            </a:r>
          </a:p>
        </p:txBody>
      </p:sp>
      <p:sp>
        <p:nvSpPr>
          <p:cNvPr id="7" name="TextBox 6"/>
          <p:cNvSpPr txBox="1"/>
          <p:nvPr/>
        </p:nvSpPr>
        <p:spPr>
          <a:xfrm>
            <a:off x="10464471" y="1248176"/>
            <a:ext cx="1642186" cy="2462213"/>
          </a:xfrm>
          <a:prstGeom prst="rect">
            <a:avLst/>
          </a:prstGeom>
          <a:solidFill>
            <a:schemeClr val="bg1"/>
          </a:solidFill>
          <a:ln w="28575">
            <a:solidFill>
              <a:schemeClr val="tx1"/>
            </a:solidFill>
          </a:ln>
        </p:spPr>
        <p:txBody>
          <a:bodyPr wrap="square" rtlCol="0">
            <a:spAutoFit/>
          </a:bodyPr>
          <a:lstStyle/>
          <a:p>
            <a:pPr algn="ctr"/>
            <a:r>
              <a:rPr lang="en-GB" sz="1600" dirty="0"/>
              <a:t>RELIGION</a:t>
            </a:r>
          </a:p>
          <a:p>
            <a:pPr marL="179388" indent="-179388">
              <a:buFont typeface="Wingdings" panose="05000000000000000000" pitchFamily="2" charset="2"/>
              <a:buChar char="q"/>
            </a:pPr>
            <a:r>
              <a:rPr lang="en-GB" sz="1400" b="1" dirty="0"/>
              <a:t>H</a:t>
            </a:r>
            <a:r>
              <a:rPr lang="en-GB" sz="1100" b="1" dirty="0"/>
              <a:t>oward </a:t>
            </a:r>
            <a:r>
              <a:rPr lang="en-GB" sz="1100" dirty="0"/>
              <a:t>and</a:t>
            </a:r>
            <a:r>
              <a:rPr lang="en-GB" sz="1100" b="1" dirty="0"/>
              <a:t> Fry </a:t>
            </a:r>
            <a:r>
              <a:rPr lang="en-GB" sz="1100" dirty="0"/>
              <a:t>both</a:t>
            </a:r>
            <a:r>
              <a:rPr lang="en-GB" sz="1100" b="1" dirty="0"/>
              <a:t> </a:t>
            </a:r>
            <a:r>
              <a:rPr lang="en-GB" sz="1100" dirty="0"/>
              <a:t>believed that prisoners should be given </a:t>
            </a:r>
            <a:r>
              <a:rPr lang="en-GB" sz="1100" b="1" dirty="0"/>
              <a:t>Christian</a:t>
            </a:r>
            <a:r>
              <a:rPr lang="en-GB" sz="1100" dirty="0"/>
              <a:t> teaching from a prison chaplain, then time in on their own to reflect on their behaviour.</a:t>
            </a:r>
          </a:p>
          <a:p>
            <a:pPr marL="179388" indent="-179388">
              <a:buFont typeface="Wingdings" panose="05000000000000000000" pitchFamily="2" charset="2"/>
              <a:buChar char="q"/>
            </a:pPr>
            <a:r>
              <a:rPr lang="en-GB" sz="1400" b="1" dirty="0"/>
              <a:t>C</a:t>
            </a:r>
            <a:r>
              <a:rPr lang="en-GB" sz="1100" b="1" dirty="0"/>
              <a:t>hristian</a:t>
            </a:r>
            <a:r>
              <a:rPr lang="en-GB" sz="1100" dirty="0"/>
              <a:t> groups pressured the government to make prisons humane.</a:t>
            </a:r>
          </a:p>
        </p:txBody>
      </p:sp>
      <p:sp>
        <p:nvSpPr>
          <p:cNvPr id="8" name="TextBox 7"/>
          <p:cNvSpPr txBox="1"/>
          <p:nvPr/>
        </p:nvSpPr>
        <p:spPr>
          <a:xfrm>
            <a:off x="119300" y="4523990"/>
            <a:ext cx="2546392" cy="2200602"/>
          </a:xfrm>
          <a:prstGeom prst="rect">
            <a:avLst/>
          </a:prstGeom>
          <a:solidFill>
            <a:schemeClr val="bg1"/>
          </a:solidFill>
          <a:ln w="28575">
            <a:solidFill>
              <a:schemeClr val="tx1"/>
            </a:solidFill>
          </a:ln>
        </p:spPr>
        <p:txBody>
          <a:bodyPr wrap="square" rtlCol="0">
            <a:spAutoFit/>
          </a:bodyPr>
          <a:lstStyle/>
          <a:p>
            <a:pPr algn="ctr"/>
            <a:r>
              <a:rPr lang="en-GB" sz="1600" dirty="0"/>
              <a:t>POLITICAL</a:t>
            </a:r>
          </a:p>
          <a:p>
            <a:pPr marL="179388" indent="-179388">
              <a:buFont typeface="Wingdings" panose="05000000000000000000" pitchFamily="2" charset="2"/>
              <a:buChar char="q"/>
            </a:pPr>
            <a:r>
              <a:rPr lang="en-GB" sz="1400" b="1" dirty="0"/>
              <a:t>T</a:t>
            </a:r>
            <a:r>
              <a:rPr lang="en-GB" sz="1100" dirty="0"/>
              <a:t>he government wanted a more effective punishment compared with the Bloody Code which ended in 1869. </a:t>
            </a:r>
          </a:p>
          <a:p>
            <a:pPr marL="179388" indent="-179388">
              <a:buFont typeface="Wingdings" panose="05000000000000000000" pitchFamily="2" charset="2"/>
              <a:buChar char="q"/>
            </a:pPr>
            <a:r>
              <a:rPr lang="en-GB" sz="1400" b="1" dirty="0"/>
              <a:t>R</a:t>
            </a:r>
            <a:r>
              <a:rPr lang="en-GB" sz="1100" dirty="0"/>
              <a:t>obert Peel was a skilled and influential politician. As Home Secretary &amp; Prime Minister he supported changes to prisons.</a:t>
            </a:r>
          </a:p>
          <a:p>
            <a:pPr marL="179388" indent="-179388">
              <a:buFont typeface="Wingdings" panose="05000000000000000000" pitchFamily="2" charset="2"/>
              <a:buChar char="q"/>
            </a:pPr>
            <a:r>
              <a:rPr lang="en-GB" sz="1400" b="1" dirty="0"/>
              <a:t>H</a:t>
            </a:r>
            <a:r>
              <a:rPr lang="en-GB" sz="1100" b="1" dirty="0"/>
              <a:t>umanitarians</a:t>
            </a:r>
            <a:r>
              <a:rPr lang="en-GB" sz="1100" dirty="0"/>
              <a:t>, Fry and Howard had a huge influence over the government.</a:t>
            </a:r>
          </a:p>
        </p:txBody>
      </p:sp>
      <p:sp>
        <p:nvSpPr>
          <p:cNvPr id="10" name="TextBox 9"/>
          <p:cNvSpPr txBox="1"/>
          <p:nvPr/>
        </p:nvSpPr>
        <p:spPr>
          <a:xfrm>
            <a:off x="8224191" y="1251454"/>
            <a:ext cx="2172537" cy="3231654"/>
          </a:xfrm>
          <a:prstGeom prst="rect">
            <a:avLst/>
          </a:prstGeom>
          <a:solidFill>
            <a:schemeClr val="bg1"/>
          </a:solidFill>
          <a:ln w="28575">
            <a:solidFill>
              <a:schemeClr val="tx1"/>
            </a:solidFill>
          </a:ln>
        </p:spPr>
        <p:txBody>
          <a:bodyPr wrap="square" rtlCol="0">
            <a:spAutoFit/>
          </a:bodyPr>
          <a:lstStyle/>
          <a:p>
            <a:pPr algn="ctr"/>
            <a:r>
              <a:rPr lang="en-GB" sz="1600" dirty="0"/>
              <a:t>CHANGING ATTITUDES</a:t>
            </a:r>
          </a:p>
          <a:p>
            <a:pPr marL="92075" indent="-92075">
              <a:buFont typeface="Wingdings" panose="05000000000000000000" pitchFamily="2" charset="2"/>
              <a:buChar char="q"/>
            </a:pPr>
            <a:r>
              <a:rPr lang="en-GB" sz="1400" b="1" dirty="0"/>
              <a:t>H</a:t>
            </a:r>
            <a:r>
              <a:rPr lang="en-GB" sz="1100" b="1" dirty="0"/>
              <a:t>umanitarian</a:t>
            </a:r>
            <a:r>
              <a:rPr lang="en-GB" sz="1100" dirty="0"/>
              <a:t>s such as Fry and Howard influenced the government and public opinion. They believed that humans such be treated fairly and with dignity.</a:t>
            </a:r>
          </a:p>
          <a:p>
            <a:pPr marL="92075" indent="-92075">
              <a:buFont typeface="Wingdings" panose="05000000000000000000" pitchFamily="2" charset="2"/>
              <a:buChar char="q"/>
            </a:pPr>
            <a:r>
              <a:rPr lang="en-GB" sz="1400" b="1" dirty="0"/>
              <a:t>T</a:t>
            </a:r>
            <a:r>
              <a:rPr lang="en-GB" sz="1100" dirty="0"/>
              <a:t>here was an increasing feeling that </a:t>
            </a:r>
            <a:r>
              <a:rPr lang="en-GB" sz="1100" b="1" dirty="0"/>
              <a:t>punishments </a:t>
            </a:r>
            <a:r>
              <a:rPr lang="en-GB" sz="1100" dirty="0"/>
              <a:t>should now be equal to a crime committed and a varying the time in prison could achieve this.</a:t>
            </a:r>
          </a:p>
          <a:p>
            <a:pPr marL="92075" indent="-92075">
              <a:buFont typeface="Wingdings" panose="05000000000000000000" pitchFamily="2" charset="2"/>
              <a:buChar char="q"/>
            </a:pPr>
            <a:r>
              <a:rPr lang="en-GB" sz="1400" b="1" dirty="0"/>
              <a:t>T</a:t>
            </a:r>
            <a:r>
              <a:rPr lang="en-GB" sz="1100" dirty="0"/>
              <a:t>here was no longer a belief in the Bloody Code.</a:t>
            </a:r>
          </a:p>
          <a:p>
            <a:pPr marL="92075" indent="-92075">
              <a:buFont typeface="Wingdings" panose="05000000000000000000" pitchFamily="2" charset="2"/>
              <a:buChar char="q"/>
            </a:pPr>
            <a:r>
              <a:rPr lang="en-GB" sz="1400" b="1" dirty="0"/>
              <a:t>P</a:t>
            </a:r>
            <a:r>
              <a:rPr lang="en-GB" sz="1100" dirty="0"/>
              <a:t>eople believed that prison should not be about sitting around, but </a:t>
            </a:r>
            <a:r>
              <a:rPr lang="en-GB" sz="1100" b="1" dirty="0"/>
              <a:t>working hard </a:t>
            </a:r>
            <a:r>
              <a:rPr lang="en-GB" sz="1100" dirty="0"/>
              <a:t>to pay back society.</a:t>
            </a:r>
          </a:p>
        </p:txBody>
      </p:sp>
      <p:sp>
        <p:nvSpPr>
          <p:cNvPr id="11" name="TextBox 10"/>
          <p:cNvSpPr txBox="1"/>
          <p:nvPr/>
        </p:nvSpPr>
        <p:spPr>
          <a:xfrm>
            <a:off x="4362456" y="4541723"/>
            <a:ext cx="2976092" cy="2200602"/>
          </a:xfrm>
          <a:prstGeom prst="rect">
            <a:avLst/>
          </a:prstGeom>
          <a:solidFill>
            <a:schemeClr val="bg1"/>
          </a:solidFill>
          <a:ln w="28575">
            <a:solidFill>
              <a:schemeClr val="tx1"/>
            </a:solidFill>
          </a:ln>
        </p:spPr>
        <p:txBody>
          <a:bodyPr wrap="square" rtlCol="0">
            <a:spAutoFit/>
          </a:bodyPr>
          <a:lstStyle/>
          <a:p>
            <a:pPr algn="ctr"/>
            <a:r>
              <a:rPr lang="en-GB" sz="1600" dirty="0"/>
              <a:t>TECHNOLOGY</a:t>
            </a:r>
          </a:p>
          <a:p>
            <a:pPr marL="179388" indent="-179388">
              <a:buFont typeface="Wingdings" panose="05000000000000000000" pitchFamily="2" charset="2"/>
              <a:buChar char="q"/>
            </a:pPr>
            <a:r>
              <a:rPr lang="en-GB" sz="1400" b="1" dirty="0"/>
              <a:t>T</a:t>
            </a:r>
            <a:r>
              <a:rPr lang="en-GB" sz="1100" b="1" dirty="0"/>
              <a:t>he</a:t>
            </a:r>
            <a:r>
              <a:rPr lang="en-GB" sz="1100" dirty="0"/>
              <a:t> </a:t>
            </a:r>
            <a:r>
              <a:rPr lang="en-GB" sz="1100" b="1" dirty="0"/>
              <a:t>treadwheel</a:t>
            </a:r>
            <a:r>
              <a:rPr lang="en-GB" sz="1100" dirty="0"/>
              <a:t>, despite being a harsh punishment, split prisoners into individual cubicles. The power from this was able to pump water through prisons such as Pentonville in London.</a:t>
            </a:r>
          </a:p>
          <a:p>
            <a:pPr marL="179388" indent="-179388">
              <a:buFont typeface="Wingdings" panose="05000000000000000000" pitchFamily="2" charset="2"/>
              <a:buChar char="q"/>
            </a:pPr>
            <a:r>
              <a:rPr lang="en-GB" sz="1400" b="1" dirty="0"/>
              <a:t>B</a:t>
            </a:r>
            <a:r>
              <a:rPr lang="en-GB" sz="1100" dirty="0"/>
              <a:t>etter building techniques allowed                 prisons to be made more secure &amp; safe.</a:t>
            </a:r>
          </a:p>
          <a:p>
            <a:pPr marL="179388" indent="-179388">
              <a:buFont typeface="Wingdings" panose="05000000000000000000" pitchFamily="2" charset="2"/>
              <a:buChar char="q"/>
            </a:pPr>
            <a:r>
              <a:rPr lang="en-GB" sz="1400" b="1" dirty="0"/>
              <a:t>B</a:t>
            </a:r>
            <a:r>
              <a:rPr lang="en-GB" sz="1100" dirty="0"/>
              <a:t>etter hygiene was possible in prisons due to the development of sanitation and sewage systems in more modern buildings.</a:t>
            </a:r>
          </a:p>
        </p:txBody>
      </p:sp>
      <p:sp>
        <p:nvSpPr>
          <p:cNvPr id="12" name="TextBox 11"/>
          <p:cNvSpPr txBox="1"/>
          <p:nvPr/>
        </p:nvSpPr>
        <p:spPr>
          <a:xfrm>
            <a:off x="10464468" y="5597682"/>
            <a:ext cx="1642187" cy="1231106"/>
          </a:xfrm>
          <a:prstGeom prst="rect">
            <a:avLst/>
          </a:prstGeom>
          <a:solidFill>
            <a:schemeClr val="bg1"/>
          </a:solidFill>
          <a:ln w="28575">
            <a:solidFill>
              <a:schemeClr val="tx1"/>
            </a:solidFill>
          </a:ln>
        </p:spPr>
        <p:txBody>
          <a:bodyPr wrap="square" rtlCol="0">
            <a:spAutoFit/>
          </a:bodyPr>
          <a:lstStyle/>
          <a:p>
            <a:pPr algn="ctr"/>
            <a:r>
              <a:rPr lang="en-GB" sz="1600" dirty="0"/>
              <a:t>POPULATION </a:t>
            </a:r>
          </a:p>
          <a:p>
            <a:pPr algn="ctr"/>
            <a:r>
              <a:rPr lang="en-GB" sz="1400" b="1" dirty="0"/>
              <a:t>T</a:t>
            </a:r>
            <a:r>
              <a:rPr lang="en-GB" sz="1100" dirty="0"/>
              <a:t>he population grew from 10 to 40 million. This led to more criminals and a need for somewhere for them.</a:t>
            </a:r>
            <a:endParaRPr lang="en-GB" sz="1000" dirty="0"/>
          </a:p>
        </p:txBody>
      </p:sp>
      <p:sp>
        <p:nvSpPr>
          <p:cNvPr id="13" name="TextBox 12"/>
          <p:cNvSpPr txBox="1"/>
          <p:nvPr/>
        </p:nvSpPr>
        <p:spPr>
          <a:xfrm>
            <a:off x="5777266" y="1205287"/>
            <a:ext cx="2379182" cy="3262432"/>
          </a:xfrm>
          <a:prstGeom prst="rect">
            <a:avLst/>
          </a:prstGeom>
          <a:solidFill>
            <a:schemeClr val="bg1"/>
          </a:solidFill>
          <a:ln w="28575">
            <a:solidFill>
              <a:schemeClr val="tx1"/>
            </a:solidFill>
          </a:ln>
        </p:spPr>
        <p:txBody>
          <a:bodyPr wrap="square" rtlCol="0">
            <a:spAutoFit/>
          </a:bodyPr>
          <a:lstStyle/>
          <a:p>
            <a:pPr algn="ctr"/>
            <a:r>
              <a:rPr lang="en-GB" sz="1600" dirty="0"/>
              <a:t> THE LAW</a:t>
            </a:r>
          </a:p>
          <a:p>
            <a:pPr marL="179388" indent="-179388">
              <a:buFont typeface="Wingdings" panose="05000000000000000000" pitchFamily="2" charset="2"/>
              <a:buChar char="q"/>
            </a:pPr>
            <a:r>
              <a:rPr lang="en-GB" sz="1600" b="1" dirty="0"/>
              <a:t>T</a:t>
            </a:r>
            <a:r>
              <a:rPr lang="en-GB" sz="1100" b="1" dirty="0"/>
              <a:t>he Gaols Act (1835) </a:t>
            </a:r>
            <a:r>
              <a:rPr lang="en-GB" sz="1100" dirty="0"/>
              <a:t>made sure that all prisons were inspected.</a:t>
            </a:r>
          </a:p>
          <a:p>
            <a:pPr marL="179388" indent="-179388">
              <a:buFont typeface="Wingdings" panose="05000000000000000000" pitchFamily="2" charset="2"/>
              <a:buChar char="q"/>
            </a:pPr>
            <a:r>
              <a:rPr lang="en-GB" sz="1600" b="1" dirty="0"/>
              <a:t>T</a:t>
            </a:r>
            <a:r>
              <a:rPr lang="en-GB" sz="1100" b="1" dirty="0"/>
              <a:t>he Gaol’s Act (1823). </a:t>
            </a:r>
            <a:r>
              <a:rPr lang="en-GB" sz="1100" dirty="0"/>
              <a:t>Prisoner should be separated into groups such as men, women, children, violent and non-violent.</a:t>
            </a:r>
          </a:p>
          <a:p>
            <a:pPr marL="179388" indent="-179388">
              <a:buFont typeface="Wingdings" panose="05000000000000000000" pitchFamily="2" charset="2"/>
              <a:buChar char="q"/>
            </a:pPr>
            <a:r>
              <a:rPr lang="en-GB" sz="1600" b="1" dirty="0"/>
              <a:t>T</a:t>
            </a:r>
            <a:r>
              <a:rPr lang="en-GB" sz="1100" b="1" dirty="0"/>
              <a:t>he</a:t>
            </a:r>
            <a:r>
              <a:rPr lang="en-GB" sz="1100" dirty="0"/>
              <a:t> </a:t>
            </a:r>
            <a:r>
              <a:rPr lang="en-GB" sz="1100" b="1" dirty="0"/>
              <a:t>Prisons Act (1865) </a:t>
            </a:r>
            <a:r>
              <a:rPr lang="en-GB" sz="1100" dirty="0"/>
              <a:t>New rules for all prisoners and prison staff. </a:t>
            </a:r>
          </a:p>
          <a:p>
            <a:pPr marL="179388" indent="-179388">
              <a:buFont typeface="Wingdings" panose="05000000000000000000" pitchFamily="2" charset="2"/>
              <a:buChar char="q"/>
            </a:pPr>
            <a:r>
              <a:rPr lang="en-GB" sz="1600" b="1" dirty="0"/>
              <a:t>N</a:t>
            </a:r>
            <a:r>
              <a:rPr lang="en-GB" sz="1100" b="1" dirty="0"/>
              <a:t>ational Prisons Commission (1877). </a:t>
            </a:r>
            <a:r>
              <a:rPr lang="en-GB" sz="1100" dirty="0"/>
              <a:t>All prisons brought under government control.</a:t>
            </a:r>
          </a:p>
          <a:p>
            <a:pPr marL="179388" indent="-179388">
              <a:buFont typeface="Wingdings" panose="05000000000000000000" pitchFamily="2" charset="2"/>
              <a:buChar char="q"/>
            </a:pPr>
            <a:r>
              <a:rPr lang="en-GB" sz="1600" b="1" dirty="0"/>
              <a:t>T</a:t>
            </a:r>
            <a:r>
              <a:rPr lang="en-GB" sz="1100" b="1" dirty="0"/>
              <a:t>he Prison’s Act (1898). </a:t>
            </a:r>
            <a:r>
              <a:rPr lang="en-GB" sz="1100" dirty="0"/>
              <a:t>A law which made rehabilitation and reform a priority for the treatment of prisoners.</a:t>
            </a:r>
          </a:p>
        </p:txBody>
      </p:sp>
      <p:sp>
        <p:nvSpPr>
          <p:cNvPr id="14" name="TextBox 13"/>
          <p:cNvSpPr txBox="1"/>
          <p:nvPr/>
        </p:nvSpPr>
        <p:spPr>
          <a:xfrm>
            <a:off x="10464469" y="3763381"/>
            <a:ext cx="1642187" cy="1785104"/>
          </a:xfrm>
          <a:prstGeom prst="rect">
            <a:avLst/>
          </a:prstGeom>
          <a:solidFill>
            <a:schemeClr val="bg1"/>
          </a:solidFill>
          <a:ln w="28575">
            <a:solidFill>
              <a:schemeClr val="tx1"/>
            </a:solidFill>
          </a:ln>
        </p:spPr>
        <p:txBody>
          <a:bodyPr wrap="square" rtlCol="0">
            <a:spAutoFit/>
          </a:bodyPr>
          <a:lstStyle/>
          <a:p>
            <a:pPr algn="ctr"/>
            <a:r>
              <a:rPr lang="en-GB" sz="1600" dirty="0"/>
              <a:t>SOCIAL</a:t>
            </a:r>
          </a:p>
          <a:p>
            <a:pPr marL="171450" indent="-171450">
              <a:buFont typeface="Wingdings" panose="05000000000000000000" pitchFamily="2" charset="2"/>
              <a:buChar char="q"/>
            </a:pPr>
            <a:r>
              <a:rPr lang="en-GB" sz="1400" dirty="0"/>
              <a:t>C</a:t>
            </a:r>
            <a:r>
              <a:rPr lang="en-GB" sz="1100" dirty="0"/>
              <a:t>rime rate reported per year had risen from 5,000 to 20,000 BY 1900.</a:t>
            </a:r>
          </a:p>
          <a:p>
            <a:pPr marL="171450" indent="-171450">
              <a:buFont typeface="Wingdings" panose="05000000000000000000" pitchFamily="2" charset="2"/>
              <a:buChar char="q"/>
            </a:pPr>
            <a:r>
              <a:rPr lang="en-GB" sz="1400" b="1" dirty="0"/>
              <a:t>D</a:t>
            </a:r>
            <a:r>
              <a:rPr lang="en-GB" sz="1100" dirty="0"/>
              <a:t>espite Britain’s wealth, poverty led to an increased crime rate.</a:t>
            </a:r>
          </a:p>
        </p:txBody>
      </p:sp>
      <p:sp>
        <p:nvSpPr>
          <p:cNvPr id="15" name="TextBox 14"/>
          <p:cNvSpPr txBox="1"/>
          <p:nvPr/>
        </p:nvSpPr>
        <p:spPr>
          <a:xfrm>
            <a:off x="2970978" y="1251454"/>
            <a:ext cx="2738547" cy="3216265"/>
          </a:xfrm>
          <a:prstGeom prst="rect">
            <a:avLst/>
          </a:prstGeom>
          <a:solidFill>
            <a:schemeClr val="bg1"/>
          </a:solidFill>
          <a:ln w="28575">
            <a:solidFill>
              <a:schemeClr val="tx1"/>
            </a:solidFill>
          </a:ln>
        </p:spPr>
        <p:txBody>
          <a:bodyPr wrap="square" rtlCol="0">
            <a:spAutoFit/>
          </a:bodyPr>
          <a:lstStyle/>
          <a:p>
            <a:pPr algn="ctr"/>
            <a:r>
              <a:rPr lang="en-GB" sz="1600" dirty="0"/>
              <a:t>KEY INDIVIDUALS</a:t>
            </a:r>
          </a:p>
          <a:p>
            <a:pPr algn="ctr"/>
            <a:r>
              <a:rPr lang="en-GB" sz="1600" b="1" dirty="0"/>
              <a:t>John Howard</a:t>
            </a:r>
          </a:p>
          <a:p>
            <a:pPr marL="179388" indent="-179388">
              <a:buFont typeface="Wingdings" panose="05000000000000000000" pitchFamily="2" charset="2"/>
              <a:buChar char="q"/>
            </a:pPr>
            <a:r>
              <a:rPr lang="en-GB" sz="1600" b="1" dirty="0"/>
              <a:t>J</a:t>
            </a:r>
            <a:r>
              <a:rPr lang="en-GB" sz="1100" dirty="0"/>
              <a:t>ohn Howard led a campaign to                          make sure that prisoners who had finished their time in prison were   actually released rather than remain in prison until they could pay their way out. </a:t>
            </a:r>
          </a:p>
          <a:p>
            <a:pPr marL="179388" indent="-179388">
              <a:buFont typeface="Wingdings" panose="05000000000000000000" pitchFamily="2" charset="2"/>
              <a:buChar char="q"/>
            </a:pPr>
            <a:r>
              <a:rPr lang="en-GB" sz="1600" b="1" dirty="0"/>
              <a:t>I</a:t>
            </a:r>
            <a:r>
              <a:rPr lang="en-GB" sz="1100" dirty="0"/>
              <a:t>n 1777, John Howard published his findings of prison life called </a:t>
            </a:r>
            <a:r>
              <a:rPr lang="en-GB" sz="1100" b="1" i="1" dirty="0"/>
              <a:t>The State of Prisons in England and Wales</a:t>
            </a:r>
            <a:r>
              <a:rPr lang="en-GB" sz="1100" dirty="0"/>
              <a:t>.  It was hugely influential as it contained accurate evidence to prove change was needed by the government.</a:t>
            </a:r>
          </a:p>
          <a:p>
            <a:pPr marL="179388" indent="-179388">
              <a:buFont typeface="Wingdings" panose="05000000000000000000" pitchFamily="2" charset="2"/>
              <a:buChar char="q"/>
            </a:pPr>
            <a:r>
              <a:rPr lang="en-GB" sz="1600" b="1" dirty="0"/>
              <a:t>J</a:t>
            </a:r>
            <a:r>
              <a:rPr lang="en-GB" sz="1100" b="1" dirty="0"/>
              <a:t>ohn Howard </a:t>
            </a:r>
            <a:r>
              <a:rPr lang="en-GB" sz="1100" dirty="0"/>
              <a:t>made visits to individual prison leaders around the country to convince them to make all of his changes.</a:t>
            </a:r>
          </a:p>
        </p:txBody>
      </p:sp>
      <p:sp>
        <p:nvSpPr>
          <p:cNvPr id="9" name="TextBox 8"/>
          <p:cNvSpPr txBox="1"/>
          <p:nvPr/>
        </p:nvSpPr>
        <p:spPr>
          <a:xfrm>
            <a:off x="119300" y="1251454"/>
            <a:ext cx="2800152" cy="3185487"/>
          </a:xfrm>
          <a:prstGeom prst="rect">
            <a:avLst/>
          </a:prstGeom>
          <a:solidFill>
            <a:schemeClr val="bg1"/>
          </a:solidFill>
          <a:ln w="28575">
            <a:solidFill>
              <a:schemeClr val="tx1"/>
            </a:solidFill>
          </a:ln>
        </p:spPr>
        <p:txBody>
          <a:bodyPr wrap="square" rtlCol="0">
            <a:spAutoFit/>
          </a:bodyPr>
          <a:lstStyle/>
          <a:p>
            <a:pPr algn="ctr"/>
            <a:r>
              <a:rPr lang="en-GB" sz="1600" dirty="0"/>
              <a:t>KEY INDIVIDUALS</a:t>
            </a:r>
          </a:p>
          <a:p>
            <a:pPr algn="ctr"/>
            <a:r>
              <a:rPr lang="en-GB" sz="1600" b="1" dirty="0"/>
              <a:t>Elizabeth Fry</a:t>
            </a:r>
          </a:p>
          <a:p>
            <a:pPr marL="179388" indent="-179388">
              <a:buFont typeface="Wingdings" panose="05000000000000000000" pitchFamily="2" charset="2"/>
              <a:buChar char="q"/>
            </a:pPr>
            <a:r>
              <a:rPr lang="en-GB" sz="1400" b="1" dirty="0"/>
              <a:t>E</a:t>
            </a:r>
            <a:r>
              <a:rPr lang="en-GB" sz="1100" b="1" dirty="0"/>
              <a:t>lizabeth Fry </a:t>
            </a:r>
            <a:r>
              <a:rPr lang="en-GB" sz="1100" dirty="0"/>
              <a:t>led a campaign                                        to improve women’s prison’s                                        through education, religion,                     better food and clothing.</a:t>
            </a:r>
          </a:p>
          <a:p>
            <a:pPr marL="179388" indent="-179388">
              <a:buFont typeface="Wingdings" panose="05000000000000000000" pitchFamily="2" charset="2"/>
              <a:buChar char="q"/>
            </a:pPr>
            <a:r>
              <a:rPr lang="en-GB" sz="1400" b="1" dirty="0"/>
              <a:t>S</a:t>
            </a:r>
            <a:r>
              <a:rPr lang="en-GB" sz="1100" dirty="0"/>
              <a:t>he investigated </a:t>
            </a:r>
            <a:r>
              <a:rPr lang="en-GB" sz="1100" b="1" dirty="0"/>
              <a:t>Newgate Prison </a:t>
            </a:r>
            <a:r>
              <a:rPr lang="en-GB" sz="1100" dirty="0"/>
              <a:t>in 1813.  She wrote a shocking report about the treatment of women to the government. </a:t>
            </a:r>
          </a:p>
          <a:p>
            <a:pPr marL="179388" indent="-179388">
              <a:buFont typeface="Wingdings" panose="05000000000000000000" pitchFamily="2" charset="2"/>
              <a:buChar char="q"/>
            </a:pPr>
            <a:r>
              <a:rPr lang="en-GB" sz="1400" b="1" dirty="0"/>
              <a:t>E</a:t>
            </a:r>
            <a:r>
              <a:rPr lang="en-GB" sz="1100" dirty="0"/>
              <a:t>lizabeth Fry led bible classes                              in Newgate Prison to encourage reform              </a:t>
            </a:r>
          </a:p>
          <a:p>
            <a:pPr marL="179388" indent="-179388">
              <a:buFont typeface="Wingdings" panose="05000000000000000000" pitchFamily="2" charset="2"/>
              <a:buChar char="q"/>
            </a:pPr>
            <a:r>
              <a:rPr lang="en-GB" sz="1400" b="1" dirty="0"/>
              <a:t>I</a:t>
            </a:r>
            <a:r>
              <a:rPr lang="en-GB" sz="1100" dirty="0"/>
              <a:t>n 1817, she set up the                           </a:t>
            </a:r>
            <a:r>
              <a:rPr lang="en-GB" sz="1100" b="1" dirty="0"/>
              <a:t>Association for the Reformation of Female Prisoners </a:t>
            </a:r>
            <a:r>
              <a:rPr lang="en-GB" sz="1100" dirty="0"/>
              <a:t>at Newgate Prison. </a:t>
            </a:r>
          </a:p>
          <a:p>
            <a:pPr marL="179388" indent="-179388">
              <a:buFont typeface="Wingdings" panose="05000000000000000000" pitchFamily="2" charset="2"/>
              <a:buChar char="q"/>
            </a:pPr>
            <a:r>
              <a:rPr lang="en-GB" sz="1400" b="1" dirty="0"/>
              <a:t>H</a:t>
            </a:r>
            <a:r>
              <a:rPr lang="en-GB" sz="1100" dirty="0"/>
              <a:t>er recommendations were brought in by the government after her campaign.</a:t>
            </a:r>
          </a:p>
        </p:txBody>
      </p:sp>
      <p:pic>
        <p:nvPicPr>
          <p:cNvPr id="1028" name="Picture 4" descr="Image result for elizabeth fr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 b="100000" l="0" r="100000"/>
                    </a14:imgEffect>
                  </a14:imgLayer>
                </a14:imgProps>
              </a:ext>
              <a:ext uri="{28A0092B-C50C-407E-A947-70E740481C1C}">
                <a14:useLocalDpi xmlns:a14="http://schemas.microsoft.com/office/drawing/2010/main" val="0"/>
              </a:ext>
            </a:extLst>
          </a:blip>
          <a:srcRect/>
          <a:stretch>
            <a:fillRect/>
          </a:stretch>
        </p:blipFill>
        <p:spPr bwMode="auto">
          <a:xfrm>
            <a:off x="2086070" y="1342853"/>
            <a:ext cx="833382" cy="1136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ristian 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459761" y="3401213"/>
            <a:ext cx="443474" cy="6183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ohn howard pris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342" y="1226334"/>
            <a:ext cx="773924" cy="867642"/>
          </a:xfrm>
          <a:prstGeom prst="ellipse">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1034" name="Picture 10" descr="Image result for wage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4883" y="4240450"/>
            <a:ext cx="838179" cy="6286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wage clip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431940" y="4274147"/>
            <a:ext cx="845915" cy="6344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ap clipar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48272" y="5212130"/>
            <a:ext cx="756611" cy="9509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obert pee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7218" y="4523989"/>
            <a:ext cx="1592125" cy="221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a:off x="10910047" y="62096"/>
            <a:ext cx="1281953" cy="1164238"/>
          </a:xfrm>
          <a:prstGeom prst="rect">
            <a:avLst/>
          </a:prstGeom>
        </p:spPr>
      </p:pic>
    </p:spTree>
    <p:extLst>
      <p:ext uri="{BB962C8B-B14F-4D97-AF65-F5344CB8AC3E}">
        <p14:creationId xmlns:p14="http://schemas.microsoft.com/office/powerpoint/2010/main" val="384347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21: </a:t>
            </a:r>
            <a:r>
              <a:rPr lang="en-GB" sz="2000" dirty="0">
                <a:latin typeface="Berlin Sans FB Demi" panose="020E0802020502020306" pitchFamily="34" charset="0"/>
              </a:rPr>
              <a:t>1700-1900</a:t>
            </a:r>
            <a:r>
              <a:rPr lang="en-GB" dirty="0">
                <a:latin typeface="Berlin Sans FB Demi" panose="020E0802020502020306" pitchFamily="34" charset="0"/>
              </a:rPr>
              <a:t>– Pentonville Prison and the Separate System.</a:t>
            </a:r>
          </a:p>
        </p:txBody>
      </p:sp>
      <p:sp>
        <p:nvSpPr>
          <p:cNvPr id="5" name="TextBox 4"/>
          <p:cNvSpPr txBox="1"/>
          <p:nvPr/>
        </p:nvSpPr>
        <p:spPr>
          <a:xfrm>
            <a:off x="114022" y="522491"/>
            <a:ext cx="4478416" cy="1969770"/>
          </a:xfrm>
          <a:prstGeom prst="rect">
            <a:avLst/>
          </a:prstGeom>
          <a:solidFill>
            <a:schemeClr val="bg1">
              <a:lumMod val="85000"/>
            </a:schemeClr>
          </a:solidFill>
          <a:ln w="28575">
            <a:solidFill>
              <a:schemeClr val="tx1"/>
            </a:solidFill>
          </a:ln>
        </p:spPr>
        <p:txBody>
          <a:bodyPr wrap="square" rtlCol="0">
            <a:spAutoFit/>
          </a:bodyPr>
          <a:lstStyle/>
          <a:p>
            <a:r>
              <a:rPr lang="en-GB" sz="1400" b="1" dirty="0"/>
              <a:t>Background information:</a:t>
            </a:r>
          </a:p>
          <a:p>
            <a:r>
              <a:rPr lang="en-GB" sz="1200" dirty="0"/>
              <a:t>By the 1800s, the prison system was reforming (changing).  Before 1700, prisons were dirty &amp; overcrowded with hardened criminals mixing with young petty thieves, women and children. Once in prison, prisoners would have nothing to do but sit around doing nothing.  The rich were able to bribe prison officers for luxuries while the poor could not even afford the release fee and so stayed in prison.  One prison which became a prototype for others to follow was Pentonville in London.  There many differences between Pentonville and previous jails.</a:t>
            </a:r>
            <a:endParaRPr lang="en-GB" sz="1100" dirty="0"/>
          </a:p>
        </p:txBody>
      </p:sp>
      <p:sp>
        <p:nvSpPr>
          <p:cNvPr id="7" name="TextBox 6"/>
          <p:cNvSpPr txBox="1"/>
          <p:nvPr/>
        </p:nvSpPr>
        <p:spPr>
          <a:xfrm>
            <a:off x="4700016" y="453075"/>
            <a:ext cx="4254111" cy="2031325"/>
          </a:xfrm>
          <a:prstGeom prst="rect">
            <a:avLst/>
          </a:prstGeom>
          <a:solidFill>
            <a:schemeClr val="bg1"/>
          </a:solidFill>
          <a:ln w="28575">
            <a:solidFill>
              <a:schemeClr val="tx1"/>
            </a:solidFill>
          </a:ln>
        </p:spPr>
        <p:txBody>
          <a:bodyPr wrap="square" rtlCol="0">
            <a:spAutoFit/>
          </a:bodyPr>
          <a:lstStyle/>
          <a:p>
            <a:pPr algn="ctr"/>
            <a:r>
              <a:rPr lang="en-GB" sz="1400" b="1" dirty="0"/>
              <a:t>The aims of Pentonville Prison</a:t>
            </a:r>
          </a:p>
          <a:p>
            <a:pPr marL="171450" indent="-171450">
              <a:buFont typeface="Wingdings" panose="05000000000000000000" pitchFamily="2" charset="2"/>
              <a:buChar char="q"/>
            </a:pPr>
            <a:r>
              <a:rPr lang="en-GB" sz="1600" b="1" dirty="0"/>
              <a:t>S</a:t>
            </a:r>
            <a:r>
              <a:rPr lang="en-GB" sz="1200" b="1" dirty="0"/>
              <a:t>eparate System</a:t>
            </a:r>
            <a:r>
              <a:rPr lang="en-GB" sz="1200" dirty="0"/>
              <a:t>. Keeping prisoners apart. </a:t>
            </a:r>
          </a:p>
          <a:p>
            <a:pPr marL="171450" indent="-171450">
              <a:buFont typeface="Wingdings" panose="05000000000000000000" pitchFamily="2" charset="2"/>
              <a:buChar char="q"/>
            </a:pPr>
            <a:r>
              <a:rPr lang="en-GB" sz="1600" b="1" dirty="0"/>
              <a:t>I</a:t>
            </a:r>
            <a:r>
              <a:rPr lang="en-GB" sz="1200" b="1" dirty="0"/>
              <a:t>solation</a:t>
            </a:r>
            <a:r>
              <a:rPr lang="en-GB" sz="1200" dirty="0"/>
              <a:t> of prisoners to encourage reflection on behaviour.</a:t>
            </a:r>
          </a:p>
          <a:p>
            <a:pPr marL="171450" indent="-171450">
              <a:buFont typeface="Wingdings" panose="05000000000000000000" pitchFamily="2" charset="2"/>
              <a:buChar char="q"/>
            </a:pPr>
            <a:r>
              <a:rPr lang="en-GB" sz="1600" b="1" dirty="0"/>
              <a:t>S</a:t>
            </a:r>
            <a:r>
              <a:rPr lang="en-GB" sz="1200" b="1" dirty="0"/>
              <a:t>eparation </a:t>
            </a:r>
            <a:r>
              <a:rPr lang="en-GB" sz="1200" dirty="0"/>
              <a:t>of women, children, adults and types of criminals.</a:t>
            </a:r>
          </a:p>
          <a:p>
            <a:pPr marL="171450" indent="-171450">
              <a:buFont typeface="Wingdings" panose="05000000000000000000" pitchFamily="2" charset="2"/>
              <a:buChar char="q"/>
            </a:pPr>
            <a:r>
              <a:rPr lang="en-GB" sz="1600" b="1" dirty="0"/>
              <a:t>H</a:t>
            </a:r>
            <a:r>
              <a:rPr lang="en-GB" sz="1200" b="1" dirty="0"/>
              <a:t>ard labour  </a:t>
            </a:r>
            <a:r>
              <a:rPr lang="en-GB" sz="1200" dirty="0"/>
              <a:t>to encourage hard work and rehabilitation.</a:t>
            </a:r>
          </a:p>
          <a:p>
            <a:pPr marL="171450" indent="-171450">
              <a:buFont typeface="Wingdings" panose="05000000000000000000" pitchFamily="2" charset="2"/>
              <a:buChar char="q"/>
            </a:pPr>
            <a:r>
              <a:rPr lang="en-GB" sz="1600" b="1" dirty="0"/>
              <a:t>S</a:t>
            </a:r>
            <a:r>
              <a:rPr lang="en-GB" sz="1200" b="1" dirty="0"/>
              <a:t>trict discipline </a:t>
            </a:r>
            <a:r>
              <a:rPr lang="en-GB" sz="1200" dirty="0"/>
              <a:t>to reform the character of the prisoner.</a:t>
            </a:r>
          </a:p>
          <a:p>
            <a:pPr marL="171450" indent="-171450">
              <a:buFont typeface="Wingdings" panose="05000000000000000000" pitchFamily="2" charset="2"/>
              <a:buChar char="q"/>
            </a:pPr>
            <a:r>
              <a:rPr lang="en-GB" sz="1600" b="1" dirty="0"/>
              <a:t>R</a:t>
            </a:r>
            <a:r>
              <a:rPr lang="en-GB" sz="1200" b="1" dirty="0"/>
              <a:t>eligious teaching </a:t>
            </a:r>
            <a:r>
              <a:rPr lang="en-GB" sz="1200" dirty="0"/>
              <a:t>to further reflect on behaviour.</a:t>
            </a:r>
          </a:p>
          <a:p>
            <a:pPr marL="171450" indent="-171450">
              <a:buFont typeface="Wingdings" panose="05000000000000000000" pitchFamily="2" charset="2"/>
              <a:buChar char="q"/>
            </a:pPr>
            <a:r>
              <a:rPr lang="en-GB" sz="1600" b="1" dirty="0"/>
              <a:t>I</a:t>
            </a:r>
            <a:r>
              <a:rPr lang="en-GB" sz="1200" b="1" dirty="0"/>
              <a:t>mproved health </a:t>
            </a:r>
            <a:r>
              <a:rPr lang="en-GB" sz="1200" dirty="0"/>
              <a:t>and hygiene to treat prisoners humanely.</a:t>
            </a:r>
          </a:p>
        </p:txBody>
      </p:sp>
      <p:sp>
        <p:nvSpPr>
          <p:cNvPr id="8" name="TextBox 7"/>
          <p:cNvSpPr txBox="1"/>
          <p:nvPr/>
        </p:nvSpPr>
        <p:spPr>
          <a:xfrm>
            <a:off x="9061705" y="2740787"/>
            <a:ext cx="3042886" cy="2708434"/>
          </a:xfrm>
          <a:prstGeom prst="rect">
            <a:avLst/>
          </a:prstGeom>
          <a:solidFill>
            <a:schemeClr val="bg1"/>
          </a:solidFill>
          <a:ln w="28575">
            <a:solidFill>
              <a:schemeClr val="tx1"/>
            </a:solidFill>
          </a:ln>
        </p:spPr>
        <p:txBody>
          <a:bodyPr wrap="square" rtlCol="0">
            <a:spAutoFit/>
          </a:bodyPr>
          <a:lstStyle/>
          <a:p>
            <a:pPr algn="ctr"/>
            <a:r>
              <a:rPr lang="en-GB" sz="1400" b="1" dirty="0"/>
              <a:t>Why the Separate System? 5 ‘R’s</a:t>
            </a:r>
          </a:p>
          <a:p>
            <a:pPr marL="171450" indent="-171450">
              <a:buFont typeface="Wingdings" panose="05000000000000000000" pitchFamily="2" charset="2"/>
              <a:buChar char="q"/>
            </a:pPr>
            <a:r>
              <a:rPr lang="en-GB" sz="1200" dirty="0"/>
              <a:t>1. </a:t>
            </a:r>
            <a:r>
              <a:rPr lang="en-GB" sz="1200" b="1" dirty="0"/>
              <a:t>REFLECTION:</a:t>
            </a:r>
            <a:r>
              <a:rPr lang="en-GB" sz="1200" dirty="0"/>
              <a:t> Prisoners would have time to reflect and make improvements in behaviour.</a:t>
            </a:r>
          </a:p>
          <a:p>
            <a:pPr marL="171450" indent="-171450">
              <a:buFont typeface="Wingdings" panose="05000000000000000000" pitchFamily="2" charset="2"/>
              <a:buChar char="q"/>
            </a:pPr>
            <a:r>
              <a:rPr lang="en-GB" sz="1200" dirty="0"/>
              <a:t>2. </a:t>
            </a:r>
            <a:r>
              <a:rPr lang="en-GB" sz="1200" b="1" dirty="0"/>
              <a:t>RELIGION:</a:t>
            </a:r>
            <a:r>
              <a:rPr lang="en-GB" sz="1200" dirty="0"/>
              <a:t> Offer time for prisoners to think about daily religious teachings on their own.</a:t>
            </a:r>
          </a:p>
          <a:p>
            <a:pPr marL="171450" indent="-171450">
              <a:buFont typeface="Wingdings" panose="05000000000000000000" pitchFamily="2" charset="2"/>
              <a:buChar char="q"/>
            </a:pPr>
            <a:r>
              <a:rPr lang="en-GB" sz="1200" dirty="0"/>
              <a:t>3. </a:t>
            </a:r>
            <a:r>
              <a:rPr lang="en-GB" sz="1200" b="1" dirty="0"/>
              <a:t>RELATIONSHIPS: </a:t>
            </a:r>
            <a:r>
              <a:rPr lang="en-GB" sz="1200" dirty="0"/>
              <a:t>Keep prisoners away from the influence of other criminals.</a:t>
            </a:r>
          </a:p>
          <a:p>
            <a:pPr marL="171450" indent="-171450">
              <a:buFont typeface="Wingdings" panose="05000000000000000000" pitchFamily="2" charset="2"/>
              <a:buChar char="q"/>
            </a:pPr>
            <a:r>
              <a:rPr lang="en-GB" sz="1200" dirty="0"/>
              <a:t>4. </a:t>
            </a:r>
            <a:r>
              <a:rPr lang="en-GB" sz="1200" b="1" dirty="0"/>
              <a:t>RETRIBUTION:</a:t>
            </a:r>
            <a:r>
              <a:rPr lang="en-GB" sz="1200" dirty="0"/>
              <a:t> The punishment was harsh enough to make the criminal ‘pay’ for what they had done.</a:t>
            </a:r>
          </a:p>
          <a:p>
            <a:pPr marL="171450" indent="-171450">
              <a:buFont typeface="Wingdings" panose="05000000000000000000" pitchFamily="2" charset="2"/>
              <a:buChar char="q"/>
            </a:pPr>
            <a:r>
              <a:rPr lang="en-GB" sz="1200" dirty="0"/>
              <a:t>5. </a:t>
            </a:r>
            <a:r>
              <a:rPr lang="en-GB" sz="1200" b="1" dirty="0"/>
              <a:t>DETERRENT: </a:t>
            </a:r>
            <a:r>
              <a:rPr lang="en-GB" sz="1200" dirty="0"/>
              <a:t>The punishment would act as a deterrent to others and the prisoners.</a:t>
            </a:r>
          </a:p>
        </p:txBody>
      </p:sp>
      <p:sp>
        <p:nvSpPr>
          <p:cNvPr id="9" name="TextBox 8"/>
          <p:cNvSpPr txBox="1"/>
          <p:nvPr/>
        </p:nvSpPr>
        <p:spPr>
          <a:xfrm>
            <a:off x="9061705" y="112297"/>
            <a:ext cx="3042886" cy="2523768"/>
          </a:xfrm>
          <a:prstGeom prst="rect">
            <a:avLst/>
          </a:prstGeom>
          <a:solidFill>
            <a:schemeClr val="bg1"/>
          </a:solidFill>
          <a:ln w="28575">
            <a:solidFill>
              <a:schemeClr val="tx1"/>
            </a:solidFill>
          </a:ln>
        </p:spPr>
        <p:txBody>
          <a:bodyPr wrap="square" rtlCol="0">
            <a:spAutoFit/>
          </a:bodyPr>
          <a:lstStyle/>
          <a:p>
            <a:pPr algn="ctr"/>
            <a:r>
              <a:rPr lang="en-GB" sz="1400" b="1" dirty="0"/>
              <a:t>Basic Pentonville Facts</a:t>
            </a:r>
          </a:p>
          <a:p>
            <a:pPr marL="171450" indent="-171450">
              <a:buFont typeface="Wingdings" panose="05000000000000000000" pitchFamily="2" charset="2"/>
              <a:buChar char="q"/>
            </a:pPr>
            <a:r>
              <a:rPr lang="en-GB" sz="1200" dirty="0"/>
              <a:t>It was built in 1842 and located in London.</a:t>
            </a:r>
          </a:p>
          <a:p>
            <a:pPr marL="171450" indent="-171450">
              <a:buFont typeface="Wingdings" panose="05000000000000000000" pitchFamily="2" charset="2"/>
              <a:buChar char="q"/>
            </a:pPr>
            <a:r>
              <a:rPr lang="en-GB" sz="1200" dirty="0"/>
              <a:t>It could hold 520 inmates in separate cells.</a:t>
            </a:r>
          </a:p>
          <a:p>
            <a:pPr marL="171450" indent="-171450">
              <a:buFont typeface="Wingdings" panose="05000000000000000000" pitchFamily="2" charset="2"/>
              <a:buChar char="q"/>
            </a:pPr>
            <a:r>
              <a:rPr lang="en-GB" sz="1200" dirty="0"/>
              <a:t>It had 5 wings with a central base for staff.</a:t>
            </a:r>
          </a:p>
          <a:p>
            <a:pPr marL="171450" indent="-171450">
              <a:buFont typeface="Wingdings" panose="05000000000000000000" pitchFamily="2" charset="2"/>
              <a:buChar char="q"/>
            </a:pPr>
            <a:r>
              <a:rPr lang="en-GB" sz="1200" dirty="0"/>
              <a:t>Built as a </a:t>
            </a:r>
            <a:r>
              <a:rPr lang="en-GB" sz="1200" b="1" dirty="0"/>
              <a:t>‘prototype</a:t>
            </a:r>
            <a:r>
              <a:rPr lang="en-GB" sz="1200" dirty="0"/>
              <a:t>’ – a design to be tried out before other prisons like it were built.</a:t>
            </a:r>
          </a:p>
          <a:p>
            <a:pPr marL="171450" indent="-171450">
              <a:buFont typeface="Wingdings" panose="05000000000000000000" pitchFamily="2" charset="2"/>
              <a:buChar char="q"/>
            </a:pPr>
            <a:r>
              <a:rPr lang="en-GB" sz="1200" dirty="0"/>
              <a:t>It used a </a:t>
            </a:r>
            <a:r>
              <a:rPr lang="en-GB" sz="1200" b="1" dirty="0"/>
              <a:t>‘Separate System’. </a:t>
            </a:r>
            <a:r>
              <a:rPr lang="en-GB" sz="1200" dirty="0"/>
              <a:t>Prisoners were </a:t>
            </a:r>
            <a:r>
              <a:rPr lang="en-GB" sz="1200" b="1" dirty="0"/>
              <a:t>kept apart </a:t>
            </a:r>
            <a:r>
              <a:rPr lang="en-GB" sz="1200" dirty="0"/>
              <a:t>for as much time as possible. They could be kept in separate cells for up to </a:t>
            </a:r>
            <a:r>
              <a:rPr lang="en-GB" sz="1200" b="1" dirty="0"/>
              <a:t>23 hours a day</a:t>
            </a:r>
            <a:r>
              <a:rPr lang="en-GB" sz="1200" dirty="0"/>
              <a:t>.</a:t>
            </a:r>
          </a:p>
          <a:p>
            <a:pPr marL="171450" indent="-171450">
              <a:buFont typeface="Wingdings" panose="05000000000000000000" pitchFamily="2" charset="2"/>
              <a:buChar char="q"/>
            </a:pPr>
            <a:r>
              <a:rPr lang="en-GB" sz="1200" dirty="0"/>
              <a:t>Between 1840-1880, </a:t>
            </a:r>
            <a:r>
              <a:rPr lang="en-GB" sz="1200" b="1" dirty="0"/>
              <a:t>90 other prisons</a:t>
            </a:r>
            <a:r>
              <a:rPr lang="en-GB" sz="1200" dirty="0"/>
              <a:t> were built on its model due to its success and effectiveness.</a:t>
            </a:r>
          </a:p>
        </p:txBody>
      </p:sp>
      <p:sp>
        <p:nvSpPr>
          <p:cNvPr id="11" name="TextBox 10"/>
          <p:cNvSpPr txBox="1"/>
          <p:nvPr/>
        </p:nvSpPr>
        <p:spPr>
          <a:xfrm>
            <a:off x="9061706" y="5530001"/>
            <a:ext cx="3042886" cy="1231106"/>
          </a:xfrm>
          <a:prstGeom prst="rect">
            <a:avLst/>
          </a:prstGeom>
          <a:solidFill>
            <a:schemeClr val="bg1"/>
          </a:solidFill>
          <a:ln w="28575">
            <a:solidFill>
              <a:schemeClr val="tx1"/>
            </a:solidFill>
          </a:ln>
        </p:spPr>
        <p:txBody>
          <a:bodyPr wrap="square" rtlCol="0">
            <a:spAutoFit/>
          </a:bodyPr>
          <a:lstStyle/>
          <a:p>
            <a:pPr algn="ctr"/>
            <a:r>
              <a:rPr lang="en-GB" sz="1400" b="1" dirty="0"/>
              <a:t>The Cells</a:t>
            </a:r>
          </a:p>
          <a:p>
            <a:pPr marL="171450" indent="-171450">
              <a:buFont typeface="Wingdings" panose="05000000000000000000" pitchFamily="2" charset="2"/>
              <a:buChar char="q"/>
            </a:pPr>
            <a:r>
              <a:rPr lang="en-GB" sz="1200" dirty="0"/>
              <a:t>Each cell was just </a:t>
            </a:r>
            <a:r>
              <a:rPr lang="en-GB" sz="1200" b="1" dirty="0"/>
              <a:t>4m x 2m</a:t>
            </a:r>
            <a:r>
              <a:rPr lang="en-GB" sz="1200" dirty="0"/>
              <a:t>.</a:t>
            </a:r>
          </a:p>
          <a:p>
            <a:pPr marL="171450" indent="-171450">
              <a:buFont typeface="Wingdings" panose="05000000000000000000" pitchFamily="2" charset="2"/>
              <a:buChar char="q"/>
            </a:pPr>
            <a:r>
              <a:rPr lang="en-GB" sz="1200" dirty="0"/>
              <a:t>Small high window for some              </a:t>
            </a:r>
            <a:r>
              <a:rPr lang="en-GB" sz="1200" b="1" dirty="0"/>
              <a:t>natural daylight</a:t>
            </a:r>
            <a:r>
              <a:rPr lang="en-GB" sz="1200" dirty="0"/>
              <a:t>.</a:t>
            </a:r>
          </a:p>
          <a:p>
            <a:pPr marL="171450" indent="-171450">
              <a:buFont typeface="Wingdings" panose="05000000000000000000" pitchFamily="2" charset="2"/>
              <a:buChar char="q"/>
            </a:pPr>
            <a:r>
              <a:rPr lang="en-GB" sz="1200" b="1" dirty="0"/>
              <a:t>Cell walls </a:t>
            </a:r>
            <a:r>
              <a:rPr lang="en-GB" sz="1200" dirty="0"/>
              <a:t>were thick so prisoners could not communicate with each other.</a:t>
            </a:r>
          </a:p>
        </p:txBody>
      </p:sp>
      <p:sp>
        <p:nvSpPr>
          <p:cNvPr id="12" name="TextBox 11"/>
          <p:cNvSpPr txBox="1"/>
          <p:nvPr/>
        </p:nvSpPr>
        <p:spPr>
          <a:xfrm>
            <a:off x="6712248" y="2595204"/>
            <a:ext cx="2238459" cy="2154436"/>
          </a:xfrm>
          <a:prstGeom prst="rect">
            <a:avLst/>
          </a:prstGeom>
          <a:solidFill>
            <a:schemeClr val="bg1"/>
          </a:solidFill>
          <a:ln w="28575">
            <a:solidFill>
              <a:schemeClr val="tx1"/>
            </a:solidFill>
          </a:ln>
        </p:spPr>
        <p:txBody>
          <a:bodyPr wrap="square" rtlCol="0">
            <a:spAutoFit/>
          </a:bodyPr>
          <a:lstStyle/>
          <a:p>
            <a:pPr algn="ctr"/>
            <a:r>
              <a:rPr lang="en-GB" sz="1400" b="1" dirty="0"/>
              <a:t>Technology &amp; Health</a:t>
            </a:r>
          </a:p>
          <a:p>
            <a:pPr marL="171450" indent="-171450">
              <a:buFont typeface="Wingdings" panose="05000000000000000000" pitchFamily="2" charset="2"/>
              <a:buChar char="q"/>
            </a:pPr>
            <a:r>
              <a:rPr lang="en-GB" sz="1200" dirty="0"/>
              <a:t>The prison had </a:t>
            </a:r>
            <a:r>
              <a:rPr lang="en-GB" sz="1200" b="1" dirty="0"/>
              <a:t>heating and </a:t>
            </a:r>
            <a:r>
              <a:rPr lang="en-GB" sz="1200" dirty="0"/>
              <a:t>it was mechanically </a:t>
            </a:r>
            <a:r>
              <a:rPr lang="en-GB" sz="1200" b="1" dirty="0"/>
              <a:t>ventilated</a:t>
            </a:r>
            <a:r>
              <a:rPr lang="en-GB" sz="1200" dirty="0"/>
              <a:t> for extra air in the summer.</a:t>
            </a:r>
          </a:p>
          <a:p>
            <a:pPr marL="171450" indent="-171450">
              <a:buFont typeface="Wingdings" panose="05000000000000000000" pitchFamily="2" charset="2"/>
              <a:buChar char="q"/>
            </a:pPr>
            <a:r>
              <a:rPr lang="en-GB" sz="1200" dirty="0"/>
              <a:t>New technology such as </a:t>
            </a:r>
            <a:r>
              <a:rPr lang="en-GB" sz="1200" b="1" dirty="0"/>
              <a:t>piped water </a:t>
            </a:r>
            <a:r>
              <a:rPr lang="en-GB" sz="1200" dirty="0"/>
              <a:t>went into each cell which meant prisoners didn’t have to leave the cell. There was a small </a:t>
            </a:r>
            <a:r>
              <a:rPr lang="en-GB" sz="1200" b="1" dirty="0"/>
              <a:t>wash basin and flushing toilet </a:t>
            </a:r>
            <a:r>
              <a:rPr lang="en-GB" sz="1200" dirty="0"/>
              <a:t>in each cell.</a:t>
            </a:r>
          </a:p>
        </p:txBody>
      </p:sp>
      <p:pic>
        <p:nvPicPr>
          <p:cNvPr id="13" name="Picture 6" descr="Image result for pentonville pris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4915" y1="8226" x2="64407" y2="2057"/>
                        <a14:foregroundMark x1="17288" y1="32648" x2="23051" y2="61183"/>
                        <a14:backgroundMark x1="20169" y1="4884" x2="60169" y2="1028"/>
                      </a14:backgroundRemoval>
                    </a14:imgEffect>
                  </a14:imgLayer>
                </a14:imgProps>
              </a:ext>
              <a:ext uri="{28A0092B-C50C-407E-A947-70E740481C1C}">
                <a14:useLocalDpi xmlns:a14="http://schemas.microsoft.com/office/drawing/2010/main" val="0"/>
              </a:ext>
            </a:extLst>
          </a:blip>
          <a:srcRect/>
          <a:stretch>
            <a:fillRect/>
          </a:stretch>
        </p:blipFill>
        <p:spPr bwMode="auto">
          <a:xfrm rot="305523">
            <a:off x="6621995" y="4774623"/>
            <a:ext cx="2389380" cy="20822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92750" y="2595204"/>
            <a:ext cx="2308500" cy="4154984"/>
          </a:xfrm>
          <a:prstGeom prst="rect">
            <a:avLst/>
          </a:prstGeom>
          <a:solidFill>
            <a:schemeClr val="bg1"/>
          </a:solidFill>
          <a:ln w="28575">
            <a:solidFill>
              <a:schemeClr val="tx1"/>
            </a:solidFill>
          </a:ln>
        </p:spPr>
        <p:txBody>
          <a:bodyPr wrap="square" rtlCol="0">
            <a:spAutoFit/>
          </a:bodyPr>
          <a:lstStyle/>
          <a:p>
            <a:pPr algn="ctr"/>
            <a:r>
              <a:rPr lang="en-GB" sz="1400" b="1" dirty="0"/>
              <a:t>Prisoner Conditions</a:t>
            </a:r>
          </a:p>
          <a:p>
            <a:pPr marL="171450" indent="-171450">
              <a:buFont typeface="Wingdings" panose="05000000000000000000" pitchFamily="2" charset="2"/>
              <a:buChar char="q"/>
            </a:pPr>
            <a:r>
              <a:rPr lang="en-GB" sz="1200" dirty="0"/>
              <a:t>Life was highly </a:t>
            </a:r>
            <a:r>
              <a:rPr lang="en-GB" sz="1200" b="1" dirty="0"/>
              <a:t>disciplined</a:t>
            </a:r>
            <a:r>
              <a:rPr lang="en-GB" sz="1200" dirty="0"/>
              <a:t>.</a:t>
            </a:r>
          </a:p>
          <a:p>
            <a:pPr marL="171450" indent="-171450">
              <a:buFont typeface="Wingdings" panose="05000000000000000000" pitchFamily="2" charset="2"/>
              <a:buChar char="q"/>
            </a:pPr>
            <a:r>
              <a:rPr lang="en-GB" sz="1200" dirty="0"/>
              <a:t>Prisoners were </a:t>
            </a:r>
            <a:r>
              <a:rPr lang="en-GB" sz="1200" b="1" dirty="0"/>
              <a:t>isolated</a:t>
            </a:r>
            <a:r>
              <a:rPr lang="en-GB" sz="1200" dirty="0"/>
              <a:t> from each other.</a:t>
            </a:r>
          </a:p>
          <a:p>
            <a:pPr marL="171450" indent="-171450">
              <a:buFont typeface="Wingdings" panose="05000000000000000000" pitchFamily="2" charset="2"/>
              <a:buChar char="q"/>
            </a:pPr>
            <a:r>
              <a:rPr lang="en-GB" sz="1200" dirty="0"/>
              <a:t>Prisoners were </a:t>
            </a:r>
            <a:r>
              <a:rPr lang="en-GB" sz="1200" b="1" dirty="0"/>
              <a:t>made to work </a:t>
            </a:r>
            <a:r>
              <a:rPr lang="en-GB" sz="1200" dirty="0"/>
              <a:t>inside their cells completing very boring, repetitive work such as picking apart old rope or weaving.</a:t>
            </a:r>
          </a:p>
          <a:p>
            <a:pPr marL="171450" indent="-171450">
              <a:buFont typeface="Wingdings" panose="05000000000000000000" pitchFamily="2" charset="2"/>
              <a:buChar char="q"/>
            </a:pPr>
            <a:r>
              <a:rPr lang="en-GB" sz="1200" dirty="0"/>
              <a:t>There were punishments inside the prison such as turning the ‘</a:t>
            </a:r>
            <a:r>
              <a:rPr lang="en-GB" sz="1200" b="1" dirty="0"/>
              <a:t>crank</a:t>
            </a:r>
            <a:r>
              <a:rPr lang="en-GB" sz="1200" dirty="0"/>
              <a:t>’ or the ‘</a:t>
            </a:r>
            <a:r>
              <a:rPr lang="en-GB" sz="1200" b="1" dirty="0"/>
              <a:t>treadwheel’</a:t>
            </a:r>
            <a:r>
              <a:rPr lang="en-GB" sz="1200" dirty="0"/>
              <a:t>.</a:t>
            </a:r>
          </a:p>
          <a:p>
            <a:pPr marL="171450" indent="-171450">
              <a:buFont typeface="Wingdings" panose="05000000000000000000" pitchFamily="2" charset="2"/>
              <a:buChar char="q"/>
            </a:pPr>
            <a:r>
              <a:rPr lang="en-GB" sz="1200" dirty="0"/>
              <a:t>Prisoners were allowed out in an exercise yard but would have to wear face masks to stop them speaking to prisoners. </a:t>
            </a:r>
          </a:p>
          <a:p>
            <a:pPr marL="171450" indent="-171450">
              <a:buFont typeface="Wingdings" panose="05000000000000000000" pitchFamily="2" charset="2"/>
              <a:buChar char="q"/>
            </a:pPr>
            <a:r>
              <a:rPr lang="en-GB" sz="1200" dirty="0"/>
              <a:t>Prisoners would also receive </a:t>
            </a:r>
            <a:r>
              <a:rPr lang="en-GB" sz="1200" b="1" dirty="0"/>
              <a:t>religious teachings </a:t>
            </a:r>
            <a:r>
              <a:rPr lang="en-GB" sz="1200" dirty="0"/>
              <a:t>from a prison chaplain but even in the chapel they would be seated in separate booths.</a:t>
            </a:r>
          </a:p>
        </p:txBody>
      </p:sp>
      <p:sp>
        <p:nvSpPr>
          <p:cNvPr id="15" name="TextBox 14"/>
          <p:cNvSpPr txBox="1"/>
          <p:nvPr/>
        </p:nvSpPr>
        <p:spPr>
          <a:xfrm>
            <a:off x="114022" y="2548632"/>
            <a:ext cx="2199410" cy="4001095"/>
          </a:xfrm>
          <a:prstGeom prst="rect">
            <a:avLst/>
          </a:prstGeom>
          <a:solidFill>
            <a:schemeClr val="bg1"/>
          </a:solidFill>
          <a:ln w="28575">
            <a:solidFill>
              <a:schemeClr val="tx1"/>
            </a:solidFill>
          </a:ln>
        </p:spPr>
        <p:txBody>
          <a:bodyPr wrap="square" rtlCol="0">
            <a:spAutoFit/>
          </a:bodyPr>
          <a:lstStyle/>
          <a:p>
            <a:pPr algn="ctr"/>
            <a:r>
              <a:rPr lang="en-GB" sz="1400" b="1" dirty="0"/>
              <a:t>Increasingly Strict in 1865</a:t>
            </a:r>
          </a:p>
          <a:p>
            <a:pPr marL="171450" indent="-171450">
              <a:buFont typeface="Wingdings" panose="05000000000000000000" pitchFamily="2" charset="2"/>
              <a:buChar char="q"/>
            </a:pPr>
            <a:r>
              <a:rPr lang="en-GB" sz="1200" b="1" dirty="0"/>
              <a:t>1865 Prisons Act </a:t>
            </a:r>
            <a:r>
              <a:rPr lang="en-GB" sz="1200" dirty="0"/>
              <a:t>made ALL prisons as strict as Pentonville.</a:t>
            </a:r>
          </a:p>
          <a:p>
            <a:pPr marL="171450" indent="-171450">
              <a:buFont typeface="Wingdings" panose="05000000000000000000" pitchFamily="2" charset="2"/>
              <a:buChar char="q"/>
            </a:pPr>
            <a:r>
              <a:rPr lang="en-GB" sz="1200" dirty="0"/>
              <a:t>The belief was ‘</a:t>
            </a:r>
            <a:r>
              <a:rPr lang="en-GB" sz="1200" b="1" dirty="0"/>
              <a:t>hard labour</a:t>
            </a:r>
            <a:r>
              <a:rPr lang="en-GB" sz="1200" dirty="0"/>
              <a:t>, </a:t>
            </a:r>
            <a:r>
              <a:rPr lang="en-GB" sz="1200" b="1" dirty="0"/>
              <a:t>hard fare </a:t>
            </a:r>
            <a:r>
              <a:rPr lang="en-GB" sz="1200" dirty="0"/>
              <a:t>(food) </a:t>
            </a:r>
            <a:r>
              <a:rPr lang="en-GB" sz="1200" b="1" dirty="0"/>
              <a:t>and hard board</a:t>
            </a:r>
            <a:r>
              <a:rPr lang="en-GB" sz="1200" dirty="0"/>
              <a:t> (conditions)’</a:t>
            </a:r>
          </a:p>
          <a:p>
            <a:pPr marL="171450" indent="-171450">
              <a:buFont typeface="Wingdings" panose="05000000000000000000" pitchFamily="2" charset="2"/>
              <a:buChar char="q"/>
            </a:pPr>
            <a:r>
              <a:rPr lang="en-GB" sz="1200" dirty="0"/>
              <a:t>Prisoners were given physically demanding </a:t>
            </a:r>
            <a:r>
              <a:rPr lang="en-GB" sz="1200" b="1" dirty="0"/>
              <a:t>work</a:t>
            </a:r>
            <a:r>
              <a:rPr lang="en-GB" sz="1200" dirty="0"/>
              <a:t> for up to 12 hours a day.</a:t>
            </a:r>
          </a:p>
          <a:p>
            <a:pPr marL="171450" indent="-171450">
              <a:buFont typeface="Wingdings" panose="05000000000000000000" pitchFamily="2" charset="2"/>
              <a:buChar char="q"/>
            </a:pPr>
            <a:r>
              <a:rPr lang="en-GB" sz="1200" dirty="0"/>
              <a:t>They were given the same </a:t>
            </a:r>
            <a:r>
              <a:rPr lang="en-GB" sz="1200" b="1" dirty="0"/>
              <a:t>boring/bland food </a:t>
            </a:r>
            <a:r>
              <a:rPr lang="en-GB" sz="1200" dirty="0"/>
              <a:t>every day.</a:t>
            </a:r>
          </a:p>
          <a:p>
            <a:pPr marL="171450" indent="-171450">
              <a:buFont typeface="Wingdings" panose="05000000000000000000" pitchFamily="2" charset="2"/>
              <a:buChar char="q"/>
            </a:pPr>
            <a:r>
              <a:rPr lang="en-GB" sz="1200" dirty="0"/>
              <a:t>They had </a:t>
            </a:r>
            <a:r>
              <a:rPr lang="en-GB" sz="1200" b="1" dirty="0"/>
              <a:t>wooden board beds </a:t>
            </a:r>
            <a:r>
              <a:rPr lang="en-GB" sz="1200" dirty="0"/>
              <a:t>instead of hammocks that prisoners had previously.</a:t>
            </a:r>
          </a:p>
          <a:p>
            <a:pPr marL="171450" indent="-171450">
              <a:buFont typeface="Wingdings" panose="05000000000000000000" pitchFamily="2" charset="2"/>
              <a:buChar char="q"/>
            </a:pPr>
            <a:r>
              <a:rPr lang="en-GB" sz="1200" b="1" dirty="0"/>
              <a:t>The Silent System </a:t>
            </a:r>
            <a:r>
              <a:rPr lang="en-GB" sz="1200" dirty="0"/>
              <a:t>= prisoners expected to be silent at all times.  Breaking this would result in further corporal punishment such as whipping.</a:t>
            </a:r>
          </a:p>
        </p:txBody>
      </p:sp>
      <p:sp>
        <p:nvSpPr>
          <p:cNvPr id="16" name="TextBox 15"/>
          <p:cNvSpPr txBox="1"/>
          <p:nvPr/>
        </p:nvSpPr>
        <p:spPr>
          <a:xfrm>
            <a:off x="2385054" y="4380308"/>
            <a:ext cx="1836074" cy="2369880"/>
          </a:xfrm>
          <a:prstGeom prst="rect">
            <a:avLst/>
          </a:prstGeom>
          <a:solidFill>
            <a:schemeClr val="bg1"/>
          </a:solidFill>
          <a:ln w="28575">
            <a:solidFill>
              <a:schemeClr val="tx1"/>
            </a:solidFill>
          </a:ln>
        </p:spPr>
        <p:txBody>
          <a:bodyPr wrap="square" rtlCol="0">
            <a:spAutoFit/>
          </a:bodyPr>
          <a:lstStyle/>
          <a:p>
            <a:pPr algn="ctr"/>
            <a:r>
              <a:rPr lang="en-GB" sz="1400" b="1" dirty="0"/>
              <a:t>Consequences of the Separate System:</a:t>
            </a:r>
          </a:p>
          <a:p>
            <a:pPr marL="171450" indent="-171450">
              <a:buFont typeface="Wingdings" panose="05000000000000000000" pitchFamily="2" charset="2"/>
              <a:buChar char="q"/>
            </a:pPr>
            <a:r>
              <a:rPr lang="en-GB" sz="1200" dirty="0"/>
              <a:t>Solitary conditions meant prisoners often suffered from mental illnesses including </a:t>
            </a:r>
            <a:r>
              <a:rPr lang="en-GB" sz="1200" b="1" dirty="0"/>
              <a:t>psychosis</a:t>
            </a:r>
            <a:r>
              <a:rPr lang="en-GB" sz="1200" dirty="0"/>
              <a:t> (hallucinations that appear real) and </a:t>
            </a:r>
            <a:r>
              <a:rPr lang="en-GB" sz="1200" b="1" dirty="0"/>
              <a:t>depression</a:t>
            </a:r>
            <a:r>
              <a:rPr lang="en-GB" sz="1200" dirty="0"/>
              <a:t>.  </a:t>
            </a:r>
          </a:p>
          <a:p>
            <a:pPr marL="171450" indent="-171450">
              <a:buFont typeface="Wingdings" panose="05000000000000000000" pitchFamily="2" charset="2"/>
              <a:buChar char="q"/>
            </a:pPr>
            <a:r>
              <a:rPr lang="en-GB" sz="1200" dirty="0"/>
              <a:t>There was a high rate of </a:t>
            </a:r>
            <a:r>
              <a:rPr lang="en-GB" sz="1200" b="1" dirty="0"/>
              <a:t>suicide</a:t>
            </a:r>
            <a:r>
              <a:rPr lang="en-GB" sz="1200" dirty="0"/>
              <a:t>.</a:t>
            </a:r>
          </a:p>
        </p:txBody>
      </p:sp>
      <p:pic>
        <p:nvPicPr>
          <p:cNvPr id="17" name="Picture 16"/>
          <p:cNvPicPr>
            <a:picLocks noChangeAspect="1"/>
          </p:cNvPicPr>
          <p:nvPr/>
        </p:nvPicPr>
        <p:blipFill>
          <a:blip r:embed="rId4">
            <a:clrChange>
              <a:clrFrom>
                <a:srgbClr val="FFFFFF"/>
              </a:clrFrom>
              <a:clrTo>
                <a:srgbClr val="FFFFFF">
                  <a:alpha val="0"/>
                </a:srgbClr>
              </a:clrTo>
            </a:clrChange>
          </a:blip>
          <a:stretch>
            <a:fillRect/>
          </a:stretch>
        </p:blipFill>
        <p:spPr>
          <a:xfrm>
            <a:off x="11026588" y="5565248"/>
            <a:ext cx="1078003" cy="802992"/>
          </a:xfrm>
          <a:prstGeom prst="rect">
            <a:avLst/>
          </a:prstGeom>
        </p:spPr>
      </p:pic>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725" t="27363" r="62809" b="22719"/>
          <a:stretch/>
        </p:blipFill>
        <p:spPr bwMode="auto">
          <a:xfrm>
            <a:off x="2380538" y="2548632"/>
            <a:ext cx="1847128" cy="1763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ntonville prison crank"/>
          <p:cNvPicPr>
            <a:picLocks noChangeAspect="1" noChangeArrowheads="1"/>
          </p:cNvPicPr>
          <p:nvPr/>
        </p:nvPicPr>
        <p:blipFill rotWithShape="1">
          <a:blip r:embed="rId6">
            <a:extLst>
              <a:ext uri="{28A0092B-C50C-407E-A947-70E740481C1C}">
                <a14:useLocalDpi xmlns:a14="http://schemas.microsoft.com/office/drawing/2010/main" val="0"/>
              </a:ext>
            </a:extLst>
          </a:blip>
          <a:srcRect l="31367" t="10853" r="7029" b="30884"/>
          <a:stretch/>
        </p:blipFill>
        <p:spPr bwMode="auto">
          <a:xfrm>
            <a:off x="7975167" y="85522"/>
            <a:ext cx="975540" cy="91592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1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166"/>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22: </a:t>
            </a:r>
            <a:r>
              <a:rPr lang="en-GB" sz="2000" dirty="0">
                <a:latin typeface="Berlin Sans FB Demi" panose="020E0802020502020306" pitchFamily="34" charset="0"/>
              </a:rPr>
              <a:t>1700-1900 </a:t>
            </a:r>
            <a:r>
              <a:rPr lang="en-GB" dirty="0">
                <a:latin typeface="Berlin Sans FB Demi" panose="020E0802020502020306" pitchFamily="34" charset="0"/>
              </a:rPr>
              <a:t>The influence of Robert Peel on the Police and Penal (punishment) System</a:t>
            </a:r>
          </a:p>
        </p:txBody>
      </p:sp>
      <p:sp>
        <p:nvSpPr>
          <p:cNvPr id="5" name="TextBox 4"/>
          <p:cNvSpPr txBox="1"/>
          <p:nvPr/>
        </p:nvSpPr>
        <p:spPr>
          <a:xfrm>
            <a:off x="114298" y="397400"/>
            <a:ext cx="11991976" cy="615553"/>
          </a:xfrm>
          <a:prstGeom prst="rect">
            <a:avLst/>
          </a:prstGeom>
          <a:noFill/>
          <a:ln w="19050">
            <a:solidFill>
              <a:schemeClr val="tx1"/>
            </a:solidFill>
          </a:ln>
        </p:spPr>
        <p:txBody>
          <a:bodyPr wrap="square" rtlCol="0">
            <a:spAutoFit/>
          </a:bodyPr>
          <a:lstStyle/>
          <a:p>
            <a:r>
              <a:rPr lang="en-GB" sz="1200" b="1" dirty="0"/>
              <a:t>Background information:  </a:t>
            </a:r>
          </a:p>
          <a:p>
            <a:r>
              <a:rPr lang="en-GB" sz="1100" dirty="0"/>
              <a:t>Many historians will argue that the actions of Robert Peel were key to reforms in the police and prison service in the 1800s.  Robert Peel was British Prime Minister and before that the Home Secretary.  The Home Secretary is the minister in charge of law and order.  Use this fact sheet to get a closer look at the impact he had and why he was such a great influence.</a:t>
            </a:r>
          </a:p>
        </p:txBody>
      </p:sp>
      <p:sp>
        <p:nvSpPr>
          <p:cNvPr id="7" name="TextBox 6"/>
          <p:cNvSpPr txBox="1"/>
          <p:nvPr/>
        </p:nvSpPr>
        <p:spPr>
          <a:xfrm>
            <a:off x="115490" y="1099077"/>
            <a:ext cx="2657475" cy="2077492"/>
          </a:xfrm>
          <a:prstGeom prst="rect">
            <a:avLst/>
          </a:prstGeom>
          <a:noFill/>
          <a:ln w="28575">
            <a:solidFill>
              <a:schemeClr val="tx1"/>
            </a:solidFill>
            <a:prstDash val="sysDash"/>
          </a:ln>
        </p:spPr>
        <p:txBody>
          <a:bodyPr wrap="square" rtlCol="0">
            <a:spAutoFit/>
          </a:bodyPr>
          <a:lstStyle/>
          <a:p>
            <a:pPr algn="ctr"/>
            <a:r>
              <a:rPr lang="en-GB" sz="1200" b="1" dirty="0"/>
              <a:t>ROBERT PEEL BASIC FACTS:</a:t>
            </a:r>
          </a:p>
          <a:p>
            <a:r>
              <a:rPr lang="en-GB" sz="1200" b="1" dirty="0"/>
              <a:t>Home Secretary:</a:t>
            </a:r>
            <a:r>
              <a:rPr lang="en-GB" sz="1100" dirty="0"/>
              <a:t>1822-1830</a:t>
            </a:r>
          </a:p>
          <a:p>
            <a:r>
              <a:rPr lang="en-GB" sz="1200" b="1" dirty="0"/>
              <a:t>Prime Minister: </a:t>
            </a:r>
            <a:r>
              <a:rPr lang="en-GB" sz="1100" dirty="0"/>
              <a:t>1834-1835</a:t>
            </a:r>
          </a:p>
          <a:p>
            <a:r>
              <a:rPr lang="en-GB" sz="1200" b="1" dirty="0"/>
              <a:t>Prime Minister: </a:t>
            </a:r>
            <a:r>
              <a:rPr lang="en-GB" sz="1100" dirty="0"/>
              <a:t>1841-46</a:t>
            </a:r>
          </a:p>
          <a:p>
            <a:r>
              <a:rPr lang="en-GB" sz="1200" b="1" dirty="0"/>
              <a:t>Known as: </a:t>
            </a:r>
            <a:r>
              <a:rPr lang="en-GB" sz="1200" dirty="0"/>
              <a:t> </a:t>
            </a:r>
            <a:r>
              <a:rPr lang="en-GB" sz="1100" dirty="0">
                <a:solidFill>
                  <a:srgbClr val="FF0000"/>
                </a:solidFill>
              </a:rPr>
              <a:t>‘</a:t>
            </a:r>
            <a:r>
              <a:rPr lang="en-GB" sz="1200" b="1" dirty="0">
                <a:solidFill>
                  <a:srgbClr val="FF0000"/>
                </a:solidFill>
              </a:rPr>
              <a:t>The father of modern policing</a:t>
            </a:r>
            <a:r>
              <a:rPr lang="en-GB" sz="1100" dirty="0">
                <a:solidFill>
                  <a:srgbClr val="FF0000"/>
                </a:solidFill>
              </a:rPr>
              <a:t>’ </a:t>
            </a:r>
          </a:p>
          <a:p>
            <a:r>
              <a:rPr lang="en-GB" sz="1200" b="1" dirty="0"/>
              <a:t>Responsible for: </a:t>
            </a:r>
            <a:r>
              <a:rPr lang="en-GB" sz="1100" dirty="0"/>
              <a:t>Setting up the Metropolitan Police Force in London.  This modelled other forces around the country.</a:t>
            </a:r>
          </a:p>
          <a:p>
            <a:r>
              <a:rPr lang="en-GB" sz="1200" b="1" dirty="0"/>
              <a:t>Influenced:</a:t>
            </a:r>
            <a:r>
              <a:rPr lang="en-GB" sz="1100" dirty="0"/>
              <a:t> A wide range of laws which changed punishment and law enforcement.</a:t>
            </a:r>
          </a:p>
        </p:txBody>
      </p:sp>
      <p:sp>
        <p:nvSpPr>
          <p:cNvPr id="11" name="TextBox 10"/>
          <p:cNvSpPr txBox="1"/>
          <p:nvPr/>
        </p:nvSpPr>
        <p:spPr>
          <a:xfrm>
            <a:off x="9273426" y="1094652"/>
            <a:ext cx="2818839" cy="1969770"/>
          </a:xfrm>
          <a:prstGeom prst="rect">
            <a:avLst/>
          </a:prstGeom>
          <a:noFill/>
          <a:ln w="28575">
            <a:solidFill>
              <a:schemeClr val="tx1"/>
            </a:solidFill>
            <a:prstDash val="sysDash"/>
          </a:ln>
        </p:spPr>
        <p:txBody>
          <a:bodyPr wrap="square" rtlCol="0">
            <a:spAutoFit/>
          </a:bodyPr>
          <a:lstStyle/>
          <a:p>
            <a:pPr algn="ctr"/>
            <a:r>
              <a:rPr lang="en-GB" sz="1200" b="1" dirty="0"/>
              <a:t>KEY LAW: PEEL’S 1823 GAOLS ACT</a:t>
            </a:r>
          </a:p>
          <a:p>
            <a:pPr marL="171450" indent="-171450">
              <a:buFont typeface="Wingdings" panose="05000000000000000000" pitchFamily="2" charset="2"/>
              <a:buChar char="q"/>
            </a:pPr>
            <a:r>
              <a:rPr lang="en-GB" sz="1100" dirty="0"/>
              <a:t>Ensured regular visits from prison </a:t>
            </a:r>
            <a:r>
              <a:rPr lang="en-GB" sz="1100" b="1" dirty="0"/>
              <a:t>chaplains</a:t>
            </a:r>
            <a:r>
              <a:rPr lang="en-GB" sz="1100" dirty="0"/>
              <a:t> Ensured a wage was paid to prison staff to prevent bribery and increase professionalism. Made sure that </a:t>
            </a:r>
            <a:r>
              <a:rPr lang="en-GB" sz="1100" b="1" dirty="0"/>
              <a:t>female prisoners were </a:t>
            </a:r>
            <a:r>
              <a:rPr lang="en-GB" sz="1100" dirty="0"/>
              <a:t>to be watched by female wardens.</a:t>
            </a:r>
          </a:p>
          <a:p>
            <a:pPr marL="171450" indent="-171450">
              <a:buFont typeface="Wingdings" panose="05000000000000000000" pitchFamily="2" charset="2"/>
              <a:buChar char="q"/>
            </a:pPr>
            <a:r>
              <a:rPr lang="en-GB" sz="1100" dirty="0"/>
              <a:t>Made sure that prisoners were not held in </a:t>
            </a:r>
            <a:r>
              <a:rPr lang="en-GB" sz="1100" b="1" dirty="0"/>
              <a:t>chains or irons</a:t>
            </a:r>
            <a:r>
              <a:rPr lang="en-GB" sz="1100" dirty="0"/>
              <a:t>.</a:t>
            </a:r>
          </a:p>
          <a:p>
            <a:pPr marL="171450" indent="-171450">
              <a:buFont typeface="Wingdings" panose="05000000000000000000" pitchFamily="2" charset="2"/>
              <a:buChar char="q"/>
            </a:pPr>
            <a:r>
              <a:rPr lang="en-GB" sz="1100" b="1" dirty="0">
                <a:solidFill>
                  <a:srgbClr val="FF0000"/>
                </a:solidFill>
              </a:rPr>
              <a:t>HOWEVER - </a:t>
            </a:r>
            <a:r>
              <a:rPr lang="en-GB" sz="1100" dirty="0">
                <a:solidFill>
                  <a:srgbClr val="FF0000"/>
                </a:solidFill>
              </a:rPr>
              <a:t>At this time there were no inspectors to check this was happening.</a:t>
            </a:r>
          </a:p>
        </p:txBody>
      </p:sp>
      <p:sp>
        <p:nvSpPr>
          <p:cNvPr id="12" name="TextBox 11"/>
          <p:cNvSpPr txBox="1"/>
          <p:nvPr/>
        </p:nvSpPr>
        <p:spPr>
          <a:xfrm>
            <a:off x="9280926" y="3221284"/>
            <a:ext cx="2818839" cy="2477601"/>
          </a:xfrm>
          <a:prstGeom prst="rect">
            <a:avLst/>
          </a:prstGeom>
          <a:noFill/>
          <a:ln w="28575">
            <a:solidFill>
              <a:schemeClr val="tx1"/>
            </a:solidFill>
            <a:prstDash val="sysDash"/>
          </a:ln>
        </p:spPr>
        <p:txBody>
          <a:bodyPr wrap="square" rtlCol="0">
            <a:spAutoFit/>
          </a:bodyPr>
          <a:lstStyle/>
          <a:p>
            <a:pPr algn="ctr"/>
            <a:r>
              <a:rPr lang="en-GB" sz="1200" b="1" dirty="0"/>
              <a:t>PEEL FORMED THE MET. POLICE IN 1829</a:t>
            </a:r>
          </a:p>
          <a:p>
            <a:pPr marL="171450" indent="-171450">
              <a:buFont typeface="Wingdings" panose="05000000000000000000" pitchFamily="2" charset="2"/>
              <a:buChar char="ü"/>
            </a:pPr>
            <a:r>
              <a:rPr lang="en-GB" sz="1100" dirty="0"/>
              <a:t>He had been thinking about a change to the police in 1822 when he set up a </a:t>
            </a:r>
            <a:r>
              <a:rPr lang="en-GB" sz="1100" b="1" dirty="0"/>
              <a:t>parliamentary committee </a:t>
            </a:r>
            <a:r>
              <a:rPr lang="en-GB" sz="1100" dirty="0"/>
              <a:t>to look into it.</a:t>
            </a:r>
          </a:p>
          <a:p>
            <a:pPr marL="171450" indent="-171450">
              <a:buFont typeface="Wingdings" panose="05000000000000000000" pitchFamily="2" charset="2"/>
              <a:buChar char="ü"/>
            </a:pPr>
            <a:r>
              <a:rPr lang="en-GB" sz="1100" dirty="0"/>
              <a:t>In 1826 there was an </a:t>
            </a:r>
            <a:r>
              <a:rPr lang="en-GB" sz="1100" b="1" dirty="0"/>
              <a:t>economic downturn </a:t>
            </a:r>
            <a:r>
              <a:rPr lang="en-GB" sz="1100" dirty="0"/>
              <a:t>which increased poverty.  There was a crime wave, rioting and the army had to be brought in. This was proof that a police force were needed.</a:t>
            </a:r>
          </a:p>
          <a:p>
            <a:pPr marL="171450" indent="-171450">
              <a:buFont typeface="Wingdings" panose="05000000000000000000" pitchFamily="2" charset="2"/>
              <a:buChar char="ü"/>
            </a:pPr>
            <a:r>
              <a:rPr lang="en-GB" sz="1100" dirty="0"/>
              <a:t>Peel saw that </a:t>
            </a:r>
            <a:r>
              <a:rPr lang="en-GB" sz="1100" b="1" dirty="0"/>
              <a:t>wealthier parts </a:t>
            </a:r>
            <a:r>
              <a:rPr lang="en-GB" sz="1100" dirty="0"/>
              <a:t>of London had good numbers of watchmen while poorer parts lacked watchmen and constables. He wanted to make this more equal and fair.</a:t>
            </a:r>
          </a:p>
        </p:txBody>
      </p:sp>
      <p:sp>
        <p:nvSpPr>
          <p:cNvPr id="15" name="Right Arrow 14"/>
          <p:cNvSpPr/>
          <p:nvPr/>
        </p:nvSpPr>
        <p:spPr>
          <a:xfrm>
            <a:off x="9067799" y="2042134"/>
            <a:ext cx="395287"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5400000">
            <a:off x="10556614" y="3001958"/>
            <a:ext cx="267461"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287435" y="5872139"/>
            <a:ext cx="2818839" cy="830997"/>
          </a:xfrm>
          <a:prstGeom prst="rect">
            <a:avLst/>
          </a:prstGeom>
          <a:solidFill>
            <a:srgbClr val="FFFF00"/>
          </a:solidFill>
          <a:ln w="28575">
            <a:solidFill>
              <a:schemeClr val="tx1"/>
            </a:solidFill>
            <a:prstDash val="sysDash"/>
          </a:ln>
        </p:spPr>
        <p:txBody>
          <a:bodyPr wrap="square" rtlCol="0">
            <a:spAutoFit/>
          </a:bodyPr>
          <a:lstStyle/>
          <a:p>
            <a:pPr algn="ctr"/>
            <a:r>
              <a:rPr lang="en-GB" sz="1600" b="1" dirty="0"/>
              <a:t>The first Metropolitan Police officers were appointed in September, 1829.</a:t>
            </a:r>
          </a:p>
        </p:txBody>
      </p:sp>
      <p:sp>
        <p:nvSpPr>
          <p:cNvPr id="23" name="Right Arrow 22"/>
          <p:cNvSpPr/>
          <p:nvPr/>
        </p:nvSpPr>
        <p:spPr>
          <a:xfrm rot="10800000">
            <a:off x="9005348" y="6261603"/>
            <a:ext cx="453779"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905124" y="6966851"/>
            <a:ext cx="6029324" cy="430887"/>
          </a:xfrm>
          <a:prstGeom prst="rect">
            <a:avLst/>
          </a:prstGeom>
          <a:noFill/>
        </p:spPr>
        <p:txBody>
          <a:bodyPr wrap="square" rtlCol="0">
            <a:spAutoFit/>
          </a:bodyPr>
          <a:lstStyle/>
          <a:p>
            <a:r>
              <a:rPr lang="en-GB" sz="1100" dirty="0"/>
              <a:t>After 1829, the police gained their nickname as either the ‘bobbies’ (after Robert) or ‘Peelers’.  That is why we still use the term ‘bobby’ today in relation to the police.</a:t>
            </a:r>
          </a:p>
        </p:txBody>
      </p:sp>
      <p:sp>
        <p:nvSpPr>
          <p:cNvPr id="26" name="Right Arrow 25"/>
          <p:cNvSpPr/>
          <p:nvPr/>
        </p:nvSpPr>
        <p:spPr>
          <a:xfrm rot="5400000">
            <a:off x="10563123" y="5670215"/>
            <a:ext cx="267461"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Image result for robert p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542" y="2615713"/>
            <a:ext cx="3288065" cy="427947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48496" y="2976327"/>
            <a:ext cx="2242552" cy="3847207"/>
          </a:xfrm>
          <a:prstGeom prst="rect">
            <a:avLst/>
          </a:prstGeom>
          <a:noFill/>
          <a:ln w="28575">
            <a:solidFill>
              <a:schemeClr val="tx1"/>
            </a:solidFill>
            <a:prstDash val="sysDash"/>
          </a:ln>
        </p:spPr>
        <p:txBody>
          <a:bodyPr wrap="square" rtlCol="0">
            <a:spAutoFit/>
          </a:bodyPr>
          <a:lstStyle/>
          <a:p>
            <a:pPr algn="ctr"/>
            <a:r>
              <a:rPr lang="en-GB" sz="1200" b="1" dirty="0"/>
              <a:t>CRITICISMS OF THE METROPOLITAN POLICE</a:t>
            </a:r>
          </a:p>
          <a:p>
            <a:pPr marL="171450" indent="-171450">
              <a:buFont typeface="Wingdings" panose="05000000000000000000" pitchFamily="2" charset="2"/>
              <a:buChar char="q"/>
            </a:pPr>
            <a:r>
              <a:rPr lang="en-GB" sz="1100" dirty="0"/>
              <a:t>At first there was a </a:t>
            </a:r>
            <a:r>
              <a:rPr lang="en-GB" sz="1100" b="1" dirty="0"/>
              <a:t>hostile attitude </a:t>
            </a:r>
            <a:r>
              <a:rPr lang="en-GB" sz="1100" dirty="0"/>
              <a:t>from the public and the press.</a:t>
            </a:r>
          </a:p>
          <a:p>
            <a:pPr marL="171450" indent="-171450">
              <a:buFont typeface="Wingdings" panose="05000000000000000000" pitchFamily="2" charset="2"/>
              <a:buChar char="q"/>
            </a:pPr>
            <a:r>
              <a:rPr lang="en-GB" sz="1100" b="1" dirty="0"/>
              <a:t>Newspaper cartoons </a:t>
            </a:r>
            <a:r>
              <a:rPr lang="en-GB" sz="1100" dirty="0"/>
              <a:t>mocked police officers for being poorly trained, from dubious backgrounds and for not behaving as they should on duty such as being drunk or taking bribes.</a:t>
            </a:r>
          </a:p>
          <a:p>
            <a:pPr marL="171450" indent="-171450">
              <a:buFont typeface="Wingdings" panose="05000000000000000000" pitchFamily="2" charset="2"/>
              <a:buChar char="q"/>
            </a:pPr>
            <a:r>
              <a:rPr lang="en-GB" sz="1100" b="1" dirty="0"/>
              <a:t>2,800</a:t>
            </a:r>
            <a:r>
              <a:rPr lang="en-GB" sz="1100" dirty="0"/>
              <a:t> officers were signed up but only </a:t>
            </a:r>
            <a:r>
              <a:rPr lang="en-GB" sz="1100" b="1" dirty="0"/>
              <a:t>600</a:t>
            </a:r>
            <a:r>
              <a:rPr lang="en-GB" sz="1100" dirty="0"/>
              <a:t> stayed for a year or more.</a:t>
            </a:r>
          </a:p>
          <a:p>
            <a:r>
              <a:rPr lang="en-GB" sz="1100" dirty="0"/>
              <a:t>The public worried about: </a:t>
            </a:r>
          </a:p>
          <a:p>
            <a:pPr marL="171450" indent="-171450">
              <a:buFont typeface="Wingdings" panose="05000000000000000000" pitchFamily="2" charset="2"/>
              <a:buChar char="q"/>
            </a:pPr>
            <a:r>
              <a:rPr lang="en-GB" sz="1100" dirty="0"/>
              <a:t>Public worried about the police being too much like the </a:t>
            </a:r>
            <a:r>
              <a:rPr lang="en-GB" sz="1100" b="1" dirty="0"/>
              <a:t>army</a:t>
            </a:r>
            <a:r>
              <a:rPr lang="en-GB" sz="1100" dirty="0"/>
              <a:t>.</a:t>
            </a:r>
          </a:p>
          <a:p>
            <a:pPr marL="171450" indent="-171450">
              <a:buFont typeface="Wingdings" panose="05000000000000000000" pitchFamily="2" charset="2"/>
              <a:buChar char="q"/>
            </a:pPr>
            <a:r>
              <a:rPr lang="en-GB" sz="1100" dirty="0"/>
              <a:t>Their </a:t>
            </a:r>
            <a:r>
              <a:rPr lang="en-GB" sz="1100" b="1" dirty="0"/>
              <a:t>freedoms</a:t>
            </a:r>
            <a:r>
              <a:rPr lang="en-GB" sz="1100" dirty="0"/>
              <a:t> being threatened.</a:t>
            </a:r>
          </a:p>
          <a:p>
            <a:pPr marL="171450" indent="-171450">
              <a:buFont typeface="Wingdings" panose="05000000000000000000" pitchFamily="2" charset="2"/>
              <a:buChar char="q"/>
            </a:pPr>
            <a:r>
              <a:rPr lang="en-GB" sz="1100" dirty="0"/>
              <a:t>The </a:t>
            </a:r>
            <a:r>
              <a:rPr lang="en-GB" sz="1100" b="1" dirty="0"/>
              <a:t>cost</a:t>
            </a:r>
            <a:r>
              <a:rPr lang="en-GB" sz="1100" dirty="0"/>
              <a:t> of the police from increasing taxes.</a:t>
            </a:r>
          </a:p>
        </p:txBody>
      </p:sp>
      <p:sp>
        <p:nvSpPr>
          <p:cNvPr id="21" name="TextBox 20"/>
          <p:cNvSpPr txBox="1"/>
          <p:nvPr/>
        </p:nvSpPr>
        <p:spPr>
          <a:xfrm>
            <a:off x="1281953" y="3259514"/>
            <a:ext cx="2837199" cy="3508653"/>
          </a:xfrm>
          <a:prstGeom prst="rect">
            <a:avLst/>
          </a:prstGeom>
          <a:solidFill>
            <a:schemeClr val="bg1"/>
          </a:solidFill>
          <a:ln w="28575">
            <a:solidFill>
              <a:schemeClr val="tx1"/>
            </a:solidFill>
            <a:prstDash val="sysDash"/>
          </a:ln>
        </p:spPr>
        <p:txBody>
          <a:bodyPr wrap="square" rtlCol="0">
            <a:spAutoFit/>
          </a:bodyPr>
          <a:lstStyle/>
          <a:p>
            <a:pPr algn="ctr"/>
            <a:r>
              <a:rPr lang="en-GB" sz="1200" b="1" dirty="0"/>
              <a:t>HOW ROBERT PEEL TRIED TO REDUCE OPPOSITION TO THE POLICE.</a:t>
            </a:r>
          </a:p>
          <a:p>
            <a:r>
              <a:rPr lang="en-GB" sz="1100" b="1" dirty="0"/>
              <a:t>9 clear rules/guidelines were set up to all new police recruits.  (These still remain today). These rules were made to reassure the public.</a:t>
            </a:r>
          </a:p>
          <a:p>
            <a:r>
              <a:rPr lang="en-GB" sz="1100" b="1" dirty="0"/>
              <a:t>For example:</a:t>
            </a:r>
          </a:p>
          <a:p>
            <a:pPr marL="228600" indent="-228600">
              <a:buFont typeface="Wingdings" panose="05000000000000000000" pitchFamily="2" charset="2"/>
              <a:buChar char="q"/>
            </a:pPr>
            <a:r>
              <a:rPr lang="en-GB" sz="1100" dirty="0"/>
              <a:t>Police need to form a </a:t>
            </a:r>
            <a:r>
              <a:rPr lang="en-GB" sz="1100" b="1" dirty="0"/>
              <a:t>positive relationship </a:t>
            </a:r>
            <a:r>
              <a:rPr lang="en-GB" sz="1100" dirty="0"/>
              <a:t>with the public to be effective.</a:t>
            </a:r>
          </a:p>
          <a:p>
            <a:pPr marL="228600" indent="-228600">
              <a:buFont typeface="Wingdings" panose="05000000000000000000" pitchFamily="2" charset="2"/>
              <a:buChar char="q"/>
            </a:pPr>
            <a:r>
              <a:rPr lang="en-GB" sz="1100" dirty="0"/>
              <a:t>Police must be </a:t>
            </a:r>
            <a:r>
              <a:rPr lang="en-GB" sz="1100" b="1" dirty="0"/>
              <a:t>objective</a:t>
            </a:r>
            <a:r>
              <a:rPr lang="en-GB" sz="1100" dirty="0"/>
              <a:t> and professional.</a:t>
            </a:r>
          </a:p>
          <a:p>
            <a:pPr marL="228600" indent="-228600">
              <a:buFont typeface="Wingdings" panose="05000000000000000000" pitchFamily="2" charset="2"/>
              <a:buChar char="q"/>
            </a:pPr>
            <a:r>
              <a:rPr lang="en-GB" sz="1100" dirty="0"/>
              <a:t>Policing must focus on keeping </a:t>
            </a:r>
            <a:r>
              <a:rPr lang="en-GB" sz="1100" b="1" dirty="0"/>
              <a:t>law and order</a:t>
            </a:r>
            <a:r>
              <a:rPr lang="en-GB" sz="1100" dirty="0"/>
              <a:t>.</a:t>
            </a:r>
          </a:p>
          <a:p>
            <a:pPr marL="228600" indent="-228600">
              <a:buFont typeface="Wingdings" panose="05000000000000000000" pitchFamily="2" charset="2"/>
              <a:buChar char="q"/>
            </a:pPr>
            <a:r>
              <a:rPr lang="en-GB" sz="1100" dirty="0"/>
              <a:t>Police should be positive </a:t>
            </a:r>
            <a:r>
              <a:rPr lang="en-GB" sz="1100" b="1" dirty="0"/>
              <a:t>role models, fit and healthy.  </a:t>
            </a:r>
            <a:endParaRPr lang="en-GB" sz="1100" dirty="0"/>
          </a:p>
          <a:p>
            <a:pPr marL="228600" indent="-228600">
              <a:buFont typeface="Wingdings" panose="05000000000000000000" pitchFamily="2" charset="2"/>
              <a:buChar char="q"/>
            </a:pPr>
            <a:r>
              <a:rPr lang="en-GB" sz="1100" dirty="0"/>
              <a:t>Police will not overstep their </a:t>
            </a:r>
            <a:r>
              <a:rPr lang="en-GB" sz="1100" b="1" dirty="0"/>
              <a:t>authority.</a:t>
            </a:r>
          </a:p>
          <a:p>
            <a:pPr marL="228600" indent="-228600">
              <a:buFont typeface="Wingdings" panose="05000000000000000000" pitchFamily="2" charset="2"/>
              <a:buChar char="q"/>
            </a:pPr>
            <a:r>
              <a:rPr lang="en-GB" sz="1100" b="1" dirty="0"/>
              <a:t>Force</a:t>
            </a:r>
            <a:r>
              <a:rPr lang="en-GB" sz="1100" dirty="0"/>
              <a:t> will be the last resort of a police officer and officers will not be armed with weapons. Officers would carry a truncheon, handcuffs and a wooden rattle.</a:t>
            </a:r>
          </a:p>
        </p:txBody>
      </p:sp>
      <p:pic>
        <p:nvPicPr>
          <p:cNvPr id="2052" name="Picture 4" descr="Image result for victorian police office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00" b="99600" l="2477" r="96904">
                        <a14:foregroundMark x1="50155" y1="4200" x2="53251" y2="32800"/>
                        <a14:foregroundMark x1="57895" y1="15600" x2="55418" y2="31800"/>
                        <a14:foregroundMark x1="62229" y1="19800" x2="57585" y2="28200"/>
                        <a14:foregroundMark x1="55418" y1="27800" x2="60062" y2="31800"/>
                        <a14:foregroundMark x1="54489" y1="27800" x2="76161" y2="36800"/>
                        <a14:foregroundMark x1="52012" y1="43200" x2="69350" y2="43600"/>
                        <a14:foregroundMark x1="79876" y1="72800" x2="78638" y2="78600"/>
                        <a14:foregroundMark x1="67802" y1="89000" x2="81424" y2="87800"/>
                        <a14:foregroundMark x1="24768" y1="87000" x2="27554" y2="91600"/>
                        <a14:foregroundMark x1="84830" y1="87600" x2="76780" y2="88800"/>
                        <a14:foregroundMark x1="52012" y1="6200" x2="58204" y2="10200"/>
                        <a14:foregroundMark x1="83591" y1="77000" x2="83591" y2="77000"/>
                        <a14:backgroundMark x1="60062" y1="28400" x2="67802" y2="29800"/>
                        <a14:backgroundMark x1="59133" y1="28200" x2="66873" y2="28200"/>
                        <a14:backgroundMark x1="59133" y1="27000" x2="72755" y2="26400"/>
                        <a14:backgroundMark x1="15480" y1="57000" x2="13622" y2="75800"/>
                        <a14:backgroundMark x1="13313" y1="78400" x2="13932" y2="92000"/>
                      </a14:backgroundRemoval>
                    </a14:imgEffect>
                  </a14:imgLayer>
                </a14:imgProps>
              </a:ext>
              <a:ext uri="{28A0092B-C50C-407E-A947-70E740481C1C}">
                <a14:useLocalDpi xmlns:a14="http://schemas.microsoft.com/office/drawing/2010/main" val="0"/>
              </a:ext>
            </a:extLst>
          </a:blip>
          <a:srcRect l="32376"/>
          <a:stretch/>
        </p:blipFill>
        <p:spPr bwMode="auto">
          <a:xfrm>
            <a:off x="2868" y="3064422"/>
            <a:ext cx="1703040" cy="37935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97980" y="1102165"/>
            <a:ext cx="2143125" cy="1785104"/>
          </a:xfrm>
          <a:prstGeom prst="rect">
            <a:avLst/>
          </a:prstGeom>
          <a:solidFill>
            <a:schemeClr val="bg1"/>
          </a:solidFill>
          <a:ln w="28575">
            <a:solidFill>
              <a:schemeClr val="tx1"/>
            </a:solidFill>
            <a:prstDash val="sysDash"/>
          </a:ln>
        </p:spPr>
        <p:txBody>
          <a:bodyPr wrap="square" rtlCol="0">
            <a:spAutoFit/>
          </a:bodyPr>
          <a:lstStyle/>
          <a:p>
            <a:pPr algn="ctr"/>
            <a:r>
              <a:rPr lang="en-GB" sz="1200" b="1" dirty="0"/>
              <a:t>PEEL’S STRENGTHS</a:t>
            </a:r>
          </a:p>
          <a:p>
            <a:pPr marL="171450" indent="-171450">
              <a:buFont typeface="Wingdings" panose="05000000000000000000" pitchFamily="2" charset="2"/>
              <a:buChar char="q"/>
            </a:pPr>
            <a:r>
              <a:rPr lang="en-GB" sz="1100" dirty="0"/>
              <a:t>He had a </a:t>
            </a:r>
            <a:r>
              <a:rPr lang="en-GB" sz="1100" b="1" dirty="0"/>
              <a:t>open mind </a:t>
            </a:r>
            <a:r>
              <a:rPr lang="en-GB" sz="1100" dirty="0"/>
              <a:t>to new ideas.</a:t>
            </a:r>
          </a:p>
          <a:p>
            <a:pPr marL="171450" indent="-171450">
              <a:buFont typeface="Wingdings" panose="05000000000000000000" pitchFamily="2" charset="2"/>
              <a:buChar char="q"/>
            </a:pPr>
            <a:r>
              <a:rPr lang="en-GB" sz="1100" b="1" dirty="0"/>
              <a:t>He listened</a:t>
            </a:r>
            <a:r>
              <a:rPr lang="en-GB" sz="1100" dirty="0"/>
              <a:t> to the views of campaigners such as Elizabeth Fry and John Howard.</a:t>
            </a:r>
          </a:p>
          <a:p>
            <a:pPr marL="171450" indent="-171450">
              <a:buFont typeface="Wingdings" panose="05000000000000000000" pitchFamily="2" charset="2"/>
              <a:buChar char="q"/>
            </a:pPr>
            <a:r>
              <a:rPr lang="en-GB" sz="1100" dirty="0"/>
              <a:t>He was a </a:t>
            </a:r>
            <a:r>
              <a:rPr lang="en-GB" sz="1100" b="1" dirty="0"/>
              <a:t>skilful politician </a:t>
            </a:r>
            <a:r>
              <a:rPr lang="en-GB" sz="1100" dirty="0"/>
              <a:t>when making sure laws were voted for and passed – despite tough opposition.</a:t>
            </a:r>
          </a:p>
        </p:txBody>
      </p:sp>
      <p:sp>
        <p:nvSpPr>
          <p:cNvPr id="13" name="Right Arrow 12"/>
          <p:cNvSpPr/>
          <p:nvPr/>
        </p:nvSpPr>
        <p:spPr>
          <a:xfrm>
            <a:off x="2640805" y="2013998"/>
            <a:ext cx="395287"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172387" y="1094652"/>
            <a:ext cx="4008984" cy="1631216"/>
          </a:xfrm>
          <a:prstGeom prst="rect">
            <a:avLst/>
          </a:prstGeom>
          <a:solidFill>
            <a:schemeClr val="bg1"/>
          </a:solidFill>
          <a:ln w="28575">
            <a:solidFill>
              <a:schemeClr val="tx1"/>
            </a:solidFill>
            <a:prstDash val="sysDash"/>
          </a:ln>
        </p:spPr>
        <p:txBody>
          <a:bodyPr wrap="square" rtlCol="0">
            <a:spAutoFit/>
          </a:bodyPr>
          <a:lstStyle/>
          <a:p>
            <a:pPr algn="ctr"/>
            <a:r>
              <a:rPr lang="en-GB" sz="1200" b="1" dirty="0"/>
              <a:t>PEEL IN THE 1820s</a:t>
            </a:r>
          </a:p>
          <a:p>
            <a:pPr marL="171450" indent="-171450">
              <a:buFont typeface="Wingdings" panose="05000000000000000000" pitchFamily="2" charset="2"/>
              <a:buChar char="q"/>
            </a:pPr>
            <a:r>
              <a:rPr lang="en-GB" sz="1100" dirty="0"/>
              <a:t>Peel wanted </a:t>
            </a:r>
            <a:r>
              <a:rPr lang="en-GB" sz="1100" b="1" dirty="0"/>
              <a:t>penal reforms </a:t>
            </a:r>
            <a:r>
              <a:rPr lang="en-GB" sz="1100" dirty="0"/>
              <a:t>to </a:t>
            </a:r>
            <a:r>
              <a:rPr lang="en-GB" sz="1100" b="1" dirty="0"/>
              <a:t>rehabilitate</a:t>
            </a:r>
            <a:r>
              <a:rPr lang="en-GB" sz="1100" dirty="0"/>
              <a:t> criminals rather than just focus on the harsh punishment itself.</a:t>
            </a:r>
          </a:p>
          <a:p>
            <a:pPr marL="171450" indent="-171450">
              <a:buFont typeface="Wingdings" panose="05000000000000000000" pitchFamily="2" charset="2"/>
              <a:buChar char="q"/>
            </a:pPr>
            <a:r>
              <a:rPr lang="en-GB" sz="1100" dirty="0"/>
              <a:t>He reduced the number of crimes punishable by death </a:t>
            </a:r>
            <a:r>
              <a:rPr lang="en-GB" sz="1100" b="1" dirty="0"/>
              <a:t>by 100</a:t>
            </a:r>
            <a:r>
              <a:rPr lang="en-GB" sz="1100" dirty="0"/>
              <a:t>. </a:t>
            </a:r>
          </a:p>
          <a:p>
            <a:pPr marL="171450" indent="-171450">
              <a:buFont typeface="Wingdings" panose="05000000000000000000" pitchFamily="2" charset="2"/>
              <a:buChar char="q"/>
            </a:pPr>
            <a:r>
              <a:rPr lang="en-GB" sz="1100" dirty="0"/>
              <a:t>He made sure minor crimes such as poaching were punished more </a:t>
            </a:r>
            <a:r>
              <a:rPr lang="en-GB" sz="1100" b="1" dirty="0"/>
              <a:t>proportionally.</a:t>
            </a:r>
          </a:p>
          <a:p>
            <a:pPr marL="171450" indent="-171450">
              <a:buFont typeface="Wingdings" panose="05000000000000000000" pitchFamily="2" charset="2"/>
              <a:buChar char="q"/>
            </a:pPr>
            <a:r>
              <a:rPr lang="en-GB" sz="1100" dirty="0"/>
              <a:t>He reformed </a:t>
            </a:r>
            <a:r>
              <a:rPr lang="en-GB" sz="1100" b="1" dirty="0"/>
              <a:t>prisons</a:t>
            </a:r>
            <a:r>
              <a:rPr lang="en-GB" sz="1100" dirty="0"/>
              <a:t>.</a:t>
            </a:r>
          </a:p>
          <a:p>
            <a:pPr marL="171450" indent="-171450">
              <a:buFont typeface="Wingdings" panose="05000000000000000000" pitchFamily="2" charset="2"/>
              <a:buChar char="q"/>
            </a:pPr>
            <a:r>
              <a:rPr lang="en-GB" sz="1100" dirty="0"/>
              <a:t>He organised the legal system by making sure criminals received the same punishments for the same crime.</a:t>
            </a:r>
          </a:p>
        </p:txBody>
      </p:sp>
      <p:sp>
        <p:nvSpPr>
          <p:cNvPr id="14" name="Right Arrow 13"/>
          <p:cNvSpPr/>
          <p:nvPr/>
        </p:nvSpPr>
        <p:spPr>
          <a:xfrm>
            <a:off x="4902993" y="2048708"/>
            <a:ext cx="395287" cy="2476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223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39167" y="4921848"/>
            <a:ext cx="3685405" cy="1815882"/>
          </a:xfrm>
          <a:prstGeom prst="rect">
            <a:avLst/>
          </a:prstGeom>
          <a:noFill/>
          <a:ln>
            <a:solidFill>
              <a:schemeClr val="tx1"/>
            </a:solidFill>
          </a:ln>
        </p:spPr>
        <p:txBody>
          <a:bodyPr wrap="square" rtlCol="0">
            <a:spAutoFit/>
          </a:bodyPr>
          <a:lstStyle/>
          <a:p>
            <a:r>
              <a:rPr lang="en-GB" sz="1600" b="1" dirty="0"/>
              <a:t>Key Terms:</a:t>
            </a:r>
          </a:p>
          <a:p>
            <a:r>
              <a:rPr lang="en-GB" sz="1200" b="1" dirty="0"/>
              <a:t>Martyr</a:t>
            </a:r>
            <a:r>
              <a:rPr lang="en-GB" sz="1200" dirty="0"/>
              <a:t> – a person who suffers for their belief and who is often admired for it.</a:t>
            </a:r>
          </a:p>
          <a:p>
            <a:r>
              <a:rPr lang="en-GB" sz="1200" b="1" dirty="0"/>
              <a:t>Trade Union </a:t>
            </a:r>
            <a:r>
              <a:rPr lang="en-GB" sz="1200" dirty="0"/>
              <a:t>– An organisation that represents workers to protect their rights for fair working conditions and pay.</a:t>
            </a:r>
          </a:p>
          <a:p>
            <a:r>
              <a:rPr lang="en-GB" sz="1200" b="1" dirty="0" err="1"/>
              <a:t>Tolpuddle</a:t>
            </a:r>
            <a:r>
              <a:rPr lang="en-GB" sz="1200" dirty="0"/>
              <a:t> – A village in Dorset (SW England)</a:t>
            </a:r>
          </a:p>
          <a:p>
            <a:r>
              <a:rPr lang="en-GB" sz="1200" b="1" dirty="0"/>
              <a:t>Home Secretary </a:t>
            </a:r>
            <a:r>
              <a:rPr lang="en-GB" sz="1200" dirty="0"/>
              <a:t>– The government minister responsible for law and order.</a:t>
            </a:r>
          </a:p>
        </p:txBody>
      </p:sp>
      <p:sp>
        <p:nvSpPr>
          <p:cNvPr id="6" name="TextBox 5"/>
          <p:cNvSpPr txBox="1"/>
          <p:nvPr/>
        </p:nvSpPr>
        <p:spPr>
          <a:xfrm>
            <a:off x="151324" y="3222362"/>
            <a:ext cx="4224271" cy="1477328"/>
          </a:xfrm>
          <a:prstGeom prst="rect">
            <a:avLst/>
          </a:prstGeom>
          <a:noFill/>
          <a:ln>
            <a:solidFill>
              <a:schemeClr val="tx1"/>
            </a:solidFill>
          </a:ln>
        </p:spPr>
        <p:txBody>
          <a:bodyPr wrap="square" rtlCol="0">
            <a:spAutoFit/>
          </a:bodyPr>
          <a:lstStyle/>
          <a:p>
            <a:r>
              <a:rPr lang="en-GB" b="1" dirty="0"/>
              <a:t>2. </a:t>
            </a:r>
            <a:r>
              <a:rPr lang="en-GB" sz="1400" b="1" dirty="0"/>
              <a:t>The Background</a:t>
            </a:r>
          </a:p>
          <a:p>
            <a:pPr marL="171450" indent="-171450">
              <a:buFont typeface="Wingdings" panose="05000000000000000000" pitchFamily="2" charset="2"/>
              <a:buChar char="q"/>
            </a:pPr>
            <a:r>
              <a:rPr lang="en-GB" sz="1200" dirty="0"/>
              <a:t>In </a:t>
            </a:r>
            <a:r>
              <a:rPr lang="en-GB" sz="1200" b="1" dirty="0"/>
              <a:t>February 1834</a:t>
            </a:r>
            <a:r>
              <a:rPr lang="en-GB" sz="1200" dirty="0"/>
              <a:t>, in the village of </a:t>
            </a:r>
            <a:r>
              <a:rPr lang="en-GB" sz="1200" b="1" dirty="0"/>
              <a:t>Tolpuddle</a:t>
            </a:r>
            <a:r>
              <a:rPr lang="en-GB" sz="1200" dirty="0"/>
              <a:t>, a farm labourer called George Loveless was arrested for a made up crime – just because he and his men had promised to support  a trade union. It seemed the authorities needed an </a:t>
            </a:r>
            <a:r>
              <a:rPr lang="en-GB" sz="1200" b="1" dirty="0"/>
              <a:t>excuse </a:t>
            </a:r>
            <a:r>
              <a:rPr lang="en-GB" sz="1200" dirty="0"/>
              <a:t>to arrest them for something, even though they did not threaten a strike or violence.</a:t>
            </a:r>
          </a:p>
        </p:txBody>
      </p:sp>
      <p:sp>
        <p:nvSpPr>
          <p:cNvPr id="7" name="TextBox 6"/>
          <p:cNvSpPr txBox="1"/>
          <p:nvPr/>
        </p:nvSpPr>
        <p:spPr>
          <a:xfrm>
            <a:off x="4469552" y="664459"/>
            <a:ext cx="3775658" cy="2400657"/>
          </a:xfrm>
          <a:prstGeom prst="rect">
            <a:avLst/>
          </a:prstGeom>
          <a:noFill/>
          <a:ln>
            <a:solidFill>
              <a:schemeClr val="tx1"/>
            </a:solidFill>
          </a:ln>
        </p:spPr>
        <p:txBody>
          <a:bodyPr wrap="square" rtlCol="0">
            <a:spAutoFit/>
          </a:bodyPr>
          <a:lstStyle/>
          <a:p>
            <a:r>
              <a:rPr lang="en-GB" b="1" dirty="0"/>
              <a:t>4. </a:t>
            </a:r>
            <a:r>
              <a:rPr lang="en-GB" sz="1600" b="1" dirty="0"/>
              <a:t>Their Punishment</a:t>
            </a:r>
          </a:p>
          <a:p>
            <a:pPr marL="171450" indent="-171450">
              <a:buFont typeface="Wingdings" panose="05000000000000000000" pitchFamily="2" charset="2"/>
              <a:buChar char="q"/>
            </a:pPr>
            <a:r>
              <a:rPr lang="en-GB" sz="1200" dirty="0"/>
              <a:t>George Loveless and the other 5 were sentenced to </a:t>
            </a:r>
            <a:r>
              <a:rPr lang="en-GB" sz="1200" b="1" dirty="0"/>
              <a:t>7 years transportation to Australia</a:t>
            </a:r>
            <a:r>
              <a:rPr lang="en-GB" sz="1200" dirty="0"/>
              <a:t>.</a:t>
            </a:r>
          </a:p>
          <a:p>
            <a:pPr marL="171450" indent="-171450">
              <a:buFont typeface="Wingdings" panose="05000000000000000000" pitchFamily="2" charset="2"/>
              <a:buChar char="q"/>
            </a:pPr>
            <a:r>
              <a:rPr lang="en-GB" sz="1200" dirty="0"/>
              <a:t>Transportation was the </a:t>
            </a:r>
            <a:r>
              <a:rPr lang="en-GB" sz="1200" b="1" dirty="0"/>
              <a:t>most severe punishment </a:t>
            </a:r>
            <a:r>
              <a:rPr lang="en-GB" sz="1200" dirty="0"/>
              <a:t>the judge could give for this crime.  The conditions on these ships and the forced labour after the journey was extremely harsh.</a:t>
            </a:r>
          </a:p>
          <a:p>
            <a:r>
              <a:rPr lang="en-GB" sz="1200" b="1" dirty="0"/>
              <a:t>Why was this punishment given?</a:t>
            </a:r>
          </a:p>
          <a:p>
            <a:pPr marL="171450" indent="-171450">
              <a:buFont typeface="Wingdings" panose="05000000000000000000" pitchFamily="2" charset="2"/>
              <a:buChar char="q"/>
            </a:pPr>
            <a:r>
              <a:rPr lang="en-GB" sz="1200" dirty="0"/>
              <a:t>It was a way for the authorities to </a:t>
            </a:r>
            <a:r>
              <a:rPr lang="en-GB" sz="1200" b="1" dirty="0"/>
              <a:t>deter </a:t>
            </a:r>
            <a:r>
              <a:rPr lang="en-GB" sz="1200" dirty="0"/>
              <a:t>others from forming or joining a trade union and </a:t>
            </a:r>
            <a:r>
              <a:rPr lang="en-GB" sz="1200" b="1" dirty="0"/>
              <a:t>stop workers </a:t>
            </a:r>
            <a:r>
              <a:rPr lang="en-GB" sz="1200" dirty="0"/>
              <a:t>from demanding higher pay. </a:t>
            </a:r>
            <a:r>
              <a:rPr lang="en-GB" sz="1200" b="1" dirty="0"/>
              <a:t>Trade Union members were treated at criminals.</a:t>
            </a:r>
          </a:p>
        </p:txBody>
      </p:sp>
      <p:sp>
        <p:nvSpPr>
          <p:cNvPr id="8" name="TextBox 7"/>
          <p:cNvSpPr txBox="1"/>
          <p:nvPr/>
        </p:nvSpPr>
        <p:spPr>
          <a:xfrm>
            <a:off x="4469551" y="3117152"/>
            <a:ext cx="3775658" cy="2062103"/>
          </a:xfrm>
          <a:prstGeom prst="rect">
            <a:avLst/>
          </a:prstGeom>
          <a:noFill/>
          <a:ln>
            <a:solidFill>
              <a:schemeClr val="tx1"/>
            </a:solidFill>
          </a:ln>
        </p:spPr>
        <p:txBody>
          <a:bodyPr wrap="square" rtlCol="0">
            <a:spAutoFit/>
          </a:bodyPr>
          <a:lstStyle/>
          <a:p>
            <a:r>
              <a:rPr lang="en-GB" sz="1600" b="1" dirty="0"/>
              <a:t>5. How did the public find out about this punishment?</a:t>
            </a:r>
          </a:p>
          <a:p>
            <a:pPr marL="285750" indent="-285750">
              <a:buFont typeface="Wingdings" panose="05000000000000000000" pitchFamily="2" charset="2"/>
              <a:buChar char="q"/>
            </a:pPr>
            <a:r>
              <a:rPr lang="en-GB" sz="1200" dirty="0"/>
              <a:t>The Old Crown Court in Dorchester was one of the earliest to have a </a:t>
            </a:r>
            <a:r>
              <a:rPr lang="en-GB" sz="1200" b="1" dirty="0"/>
              <a:t>section for the local press</a:t>
            </a:r>
            <a:r>
              <a:rPr lang="en-GB" sz="1200" dirty="0"/>
              <a:t>.  This meant </a:t>
            </a:r>
            <a:r>
              <a:rPr lang="en-GB" sz="1200" b="1" dirty="0"/>
              <a:t>news</a:t>
            </a:r>
            <a:r>
              <a:rPr lang="en-GB" sz="1200" dirty="0"/>
              <a:t> of the conviction spread across the country quickly.</a:t>
            </a:r>
          </a:p>
          <a:p>
            <a:pPr marL="285750" indent="-285750">
              <a:buFont typeface="Wingdings" panose="05000000000000000000" pitchFamily="2" charset="2"/>
              <a:buChar char="q"/>
            </a:pPr>
            <a:r>
              <a:rPr lang="en-GB" sz="1200" b="1" dirty="0"/>
              <a:t>Mass protests </a:t>
            </a:r>
            <a:r>
              <a:rPr lang="en-GB" sz="1200" dirty="0"/>
              <a:t>were organised in support of the men.  A </a:t>
            </a:r>
            <a:r>
              <a:rPr lang="en-GB" sz="1200" b="1" dirty="0"/>
              <a:t>demonstration</a:t>
            </a:r>
            <a:r>
              <a:rPr lang="en-GB" sz="1200" dirty="0"/>
              <a:t> was held in London where around 100,000 people and a </a:t>
            </a:r>
            <a:r>
              <a:rPr lang="en-GB" sz="1200" b="1" dirty="0"/>
              <a:t>petition </a:t>
            </a:r>
            <a:r>
              <a:rPr lang="en-GB" sz="1200" dirty="0"/>
              <a:t>with 200,000 signatures was presented to parliament.</a:t>
            </a:r>
          </a:p>
        </p:txBody>
      </p:sp>
      <p:sp>
        <p:nvSpPr>
          <p:cNvPr id="9" name="TextBox 8"/>
          <p:cNvSpPr txBox="1"/>
          <p:nvPr/>
        </p:nvSpPr>
        <p:spPr>
          <a:xfrm>
            <a:off x="4469552" y="6119336"/>
            <a:ext cx="3775658" cy="738664"/>
          </a:xfrm>
          <a:prstGeom prst="rect">
            <a:avLst/>
          </a:prstGeom>
          <a:noFill/>
          <a:ln>
            <a:solidFill>
              <a:schemeClr val="tx1"/>
            </a:solidFill>
          </a:ln>
        </p:spPr>
        <p:txBody>
          <a:bodyPr wrap="square" rtlCol="0">
            <a:spAutoFit/>
          </a:bodyPr>
          <a:lstStyle/>
          <a:p>
            <a:r>
              <a:rPr lang="en-GB" b="1" dirty="0"/>
              <a:t>7. </a:t>
            </a:r>
            <a:r>
              <a:rPr lang="en-GB" sz="1400" b="1" dirty="0"/>
              <a:t>What happened next?</a:t>
            </a:r>
          </a:p>
          <a:p>
            <a:r>
              <a:rPr lang="en-GB" sz="1200" dirty="0"/>
              <a:t>Rather than giving up, other trade unions supported the families of the men with money.</a:t>
            </a:r>
          </a:p>
        </p:txBody>
      </p:sp>
      <p:sp>
        <p:nvSpPr>
          <p:cNvPr id="10" name="TextBox 9"/>
          <p:cNvSpPr txBox="1"/>
          <p:nvPr/>
        </p:nvSpPr>
        <p:spPr>
          <a:xfrm>
            <a:off x="8339168" y="76326"/>
            <a:ext cx="3685404" cy="1077218"/>
          </a:xfrm>
          <a:prstGeom prst="rect">
            <a:avLst/>
          </a:prstGeom>
          <a:noFill/>
          <a:ln>
            <a:solidFill>
              <a:schemeClr val="tx1"/>
            </a:solidFill>
          </a:ln>
        </p:spPr>
        <p:txBody>
          <a:bodyPr wrap="square" rtlCol="0">
            <a:spAutoFit/>
          </a:bodyPr>
          <a:lstStyle/>
          <a:p>
            <a:r>
              <a:rPr lang="en-GB" sz="1600" b="1" dirty="0"/>
              <a:t>8. </a:t>
            </a:r>
            <a:r>
              <a:rPr lang="en-GB" sz="1400" b="1" dirty="0"/>
              <a:t>Why did the government change their mind?</a:t>
            </a:r>
            <a:endParaRPr lang="en-GB" sz="1600" b="1" dirty="0"/>
          </a:p>
          <a:p>
            <a:pPr marL="285750" indent="-285750">
              <a:buFont typeface="Wingdings" panose="05000000000000000000" pitchFamily="2" charset="2"/>
              <a:buChar char="q"/>
            </a:pPr>
            <a:r>
              <a:rPr lang="en-GB" sz="1200" dirty="0"/>
              <a:t>Four years later, in 1838, the government </a:t>
            </a:r>
            <a:r>
              <a:rPr lang="en-GB" sz="1200" b="1" dirty="0"/>
              <a:t>pardoned</a:t>
            </a:r>
            <a:r>
              <a:rPr lang="en-GB" sz="1200" dirty="0"/>
              <a:t> and </a:t>
            </a:r>
            <a:r>
              <a:rPr lang="en-GB" sz="1200" b="1" dirty="0"/>
              <a:t>released</a:t>
            </a:r>
            <a:r>
              <a:rPr lang="en-GB" sz="1200" dirty="0"/>
              <a:t> the men who were now known as the </a:t>
            </a:r>
            <a:r>
              <a:rPr lang="en-GB" sz="1200" dirty="0" err="1"/>
              <a:t>Tolpuddle</a:t>
            </a:r>
            <a:r>
              <a:rPr lang="en-GB" sz="1200" dirty="0"/>
              <a:t> Martyrs.  </a:t>
            </a:r>
            <a:r>
              <a:rPr lang="en-GB" sz="1200" b="1" dirty="0"/>
              <a:t>The men returned home to a ‘hero’s welcome</a:t>
            </a:r>
            <a:r>
              <a:rPr lang="en-GB" sz="1200" dirty="0"/>
              <a:t>’.</a:t>
            </a:r>
          </a:p>
        </p:txBody>
      </p:sp>
      <p:sp>
        <p:nvSpPr>
          <p:cNvPr id="11" name="TextBox 10"/>
          <p:cNvSpPr txBox="1"/>
          <p:nvPr/>
        </p:nvSpPr>
        <p:spPr>
          <a:xfrm>
            <a:off x="151324" y="664459"/>
            <a:ext cx="4224270" cy="2492990"/>
          </a:xfrm>
          <a:prstGeom prst="rect">
            <a:avLst/>
          </a:prstGeom>
          <a:noFill/>
          <a:ln>
            <a:solidFill>
              <a:schemeClr val="tx1"/>
            </a:solidFill>
          </a:ln>
        </p:spPr>
        <p:txBody>
          <a:bodyPr wrap="square" rtlCol="0">
            <a:spAutoFit/>
          </a:bodyPr>
          <a:lstStyle/>
          <a:p>
            <a:r>
              <a:rPr lang="en-GB" b="1" dirty="0"/>
              <a:t>1. </a:t>
            </a:r>
            <a:r>
              <a:rPr lang="en-GB" sz="1400" b="1" dirty="0"/>
              <a:t>The historical context – what was happening at the time?</a:t>
            </a:r>
          </a:p>
          <a:p>
            <a:pPr marL="171450" indent="-171450">
              <a:buFont typeface="Wingdings" panose="05000000000000000000" pitchFamily="2" charset="2"/>
              <a:buChar char="q"/>
            </a:pPr>
            <a:r>
              <a:rPr lang="en-GB" sz="1200" dirty="0"/>
              <a:t>A </a:t>
            </a:r>
            <a:r>
              <a:rPr lang="en-GB" sz="1200" b="1" dirty="0"/>
              <a:t>revolution in France in 1789</a:t>
            </a:r>
            <a:r>
              <a:rPr lang="en-GB" sz="1200" dirty="0"/>
              <a:t>, had briefly overthrown the monarchy – thousands of nobility/royalty were executed.  Obviously, this made the British government feel very </a:t>
            </a:r>
            <a:r>
              <a:rPr lang="en-GB" sz="1200" b="1" dirty="0"/>
              <a:t>vulnerable</a:t>
            </a:r>
            <a:r>
              <a:rPr lang="en-GB" sz="1200" dirty="0"/>
              <a:t> and fearful of the poorer ‘working classes’.</a:t>
            </a:r>
          </a:p>
          <a:p>
            <a:pPr marL="171450" indent="-171450">
              <a:buFont typeface="Wingdings" panose="05000000000000000000" pitchFamily="2" charset="2"/>
              <a:buChar char="q"/>
            </a:pPr>
            <a:endParaRPr lang="en-GB" sz="1200" dirty="0"/>
          </a:p>
          <a:p>
            <a:pPr marL="171450" indent="-171450">
              <a:buFont typeface="Wingdings" panose="05000000000000000000" pitchFamily="2" charset="2"/>
              <a:buChar char="q"/>
            </a:pPr>
            <a:r>
              <a:rPr lang="en-GB" sz="1200" b="1" dirty="0"/>
              <a:t>Huge industrialisation </a:t>
            </a:r>
            <a:r>
              <a:rPr lang="en-GB" sz="1200" dirty="0"/>
              <a:t>and </a:t>
            </a:r>
            <a:r>
              <a:rPr lang="en-GB" sz="1200" b="1" dirty="0"/>
              <a:t>urbanisation</a:t>
            </a:r>
            <a:r>
              <a:rPr lang="en-GB" sz="1200" dirty="0"/>
              <a:t> meant many workers lived in poor conditions with poor wages.  Many wanted change, including the right to vote and to go on strike.  They started to form </a:t>
            </a:r>
            <a:r>
              <a:rPr lang="en-GB" sz="1200" b="1" dirty="0"/>
              <a:t>trade unions</a:t>
            </a:r>
            <a:r>
              <a:rPr lang="en-GB" sz="1200" dirty="0"/>
              <a:t>.  The government were worried that this could give the workers </a:t>
            </a:r>
            <a:r>
              <a:rPr lang="en-GB" sz="1200" b="1" dirty="0"/>
              <a:t>too much power</a:t>
            </a:r>
            <a:r>
              <a:rPr lang="en-GB" sz="1200" dirty="0"/>
              <a:t>.</a:t>
            </a:r>
          </a:p>
        </p:txBody>
      </p:sp>
      <p:sp>
        <p:nvSpPr>
          <p:cNvPr id="12" name="TextBox 11"/>
          <p:cNvSpPr txBox="1"/>
          <p:nvPr/>
        </p:nvSpPr>
        <p:spPr>
          <a:xfrm>
            <a:off x="8339167" y="1218457"/>
            <a:ext cx="3685405" cy="1477328"/>
          </a:xfrm>
          <a:prstGeom prst="rect">
            <a:avLst/>
          </a:prstGeom>
          <a:noFill/>
          <a:ln>
            <a:solidFill>
              <a:schemeClr val="tx1"/>
            </a:solidFill>
          </a:ln>
        </p:spPr>
        <p:txBody>
          <a:bodyPr wrap="square" rtlCol="0">
            <a:spAutoFit/>
          </a:bodyPr>
          <a:lstStyle/>
          <a:p>
            <a:r>
              <a:rPr lang="en-GB" sz="1600" b="1" dirty="0"/>
              <a:t>9. </a:t>
            </a:r>
            <a:r>
              <a:rPr lang="en-GB" sz="1400" b="1" dirty="0"/>
              <a:t>What does this example tell us about government control of crime and punishment?</a:t>
            </a:r>
          </a:p>
          <a:p>
            <a:endParaRPr lang="en-GB" sz="1200" b="1" dirty="0"/>
          </a:p>
          <a:p>
            <a:pPr marL="228600" indent="-228600">
              <a:buFont typeface="+mj-lt"/>
              <a:buAutoNum type="arabicPeriod"/>
            </a:pPr>
            <a:r>
              <a:rPr lang="en-GB" sz="1200" dirty="0"/>
              <a:t>That governments could change and manipulate laws in reaction to </a:t>
            </a:r>
            <a:r>
              <a:rPr lang="en-GB" sz="1200" b="1" dirty="0"/>
              <a:t>changing attitudes </a:t>
            </a:r>
            <a:r>
              <a:rPr lang="en-GB" sz="1200" dirty="0"/>
              <a:t>of the time.  In this case, they wanted to protect business owners and stop workers from demanding higher wages.</a:t>
            </a:r>
          </a:p>
        </p:txBody>
      </p:sp>
      <p:sp>
        <p:nvSpPr>
          <p:cNvPr id="13" name="TextBox 12"/>
          <p:cNvSpPr txBox="1"/>
          <p:nvPr/>
        </p:nvSpPr>
        <p:spPr>
          <a:xfrm>
            <a:off x="151324" y="4748511"/>
            <a:ext cx="4224271" cy="1815882"/>
          </a:xfrm>
          <a:prstGeom prst="rect">
            <a:avLst/>
          </a:prstGeom>
          <a:noFill/>
          <a:ln>
            <a:solidFill>
              <a:schemeClr val="tx1"/>
            </a:solidFill>
          </a:ln>
        </p:spPr>
        <p:txBody>
          <a:bodyPr wrap="square" rtlCol="0">
            <a:spAutoFit/>
          </a:bodyPr>
          <a:lstStyle/>
          <a:p>
            <a:r>
              <a:rPr lang="en-GB" sz="1600" b="1" dirty="0"/>
              <a:t>3.</a:t>
            </a:r>
            <a:r>
              <a:rPr lang="en-GB" sz="1200" dirty="0"/>
              <a:t> </a:t>
            </a:r>
            <a:r>
              <a:rPr lang="en-GB" sz="1400" b="1" dirty="0"/>
              <a:t>Why were they really arrested?</a:t>
            </a:r>
          </a:p>
          <a:p>
            <a:pPr marL="171450" indent="-171450">
              <a:buFont typeface="Wingdings" panose="05000000000000000000" pitchFamily="2" charset="2"/>
              <a:buChar char="q"/>
            </a:pPr>
            <a:r>
              <a:rPr lang="en-GB" sz="1200" dirty="0"/>
              <a:t>The </a:t>
            </a:r>
            <a:r>
              <a:rPr lang="en-GB" sz="1200" b="1" dirty="0"/>
              <a:t>real reason </a:t>
            </a:r>
            <a:r>
              <a:rPr lang="en-GB" sz="1200" dirty="0"/>
              <a:t>for their arrest was to stop their political activities.  The men had promised other workers in the area that they would do what they could to </a:t>
            </a:r>
            <a:r>
              <a:rPr lang="en-GB" sz="1200" b="1" dirty="0"/>
              <a:t>protect wages</a:t>
            </a:r>
            <a:r>
              <a:rPr lang="en-GB" sz="1200" dirty="0"/>
              <a:t>. </a:t>
            </a:r>
          </a:p>
          <a:p>
            <a:pPr marL="171450" indent="-171450">
              <a:buFont typeface="Wingdings" panose="05000000000000000000" pitchFamily="2" charset="2"/>
              <a:buChar char="q"/>
            </a:pPr>
            <a:r>
              <a:rPr lang="en-GB" sz="1200" dirty="0"/>
              <a:t>They had also formed a group they called a ‘</a:t>
            </a:r>
            <a:r>
              <a:rPr lang="en-GB" sz="1200" b="1" dirty="0"/>
              <a:t>friendly society</a:t>
            </a:r>
            <a:r>
              <a:rPr lang="en-GB" sz="1200" dirty="0"/>
              <a:t>’.  This was actually an early version of a </a:t>
            </a:r>
            <a:r>
              <a:rPr lang="en-GB" sz="1200" b="1" dirty="0"/>
              <a:t>trade union</a:t>
            </a:r>
            <a:r>
              <a:rPr lang="en-GB" sz="1200" dirty="0"/>
              <a:t>.  </a:t>
            </a:r>
          </a:p>
          <a:p>
            <a:pPr marL="171450" indent="-171450">
              <a:buFont typeface="Wingdings" panose="05000000000000000000" pitchFamily="2" charset="2"/>
              <a:buChar char="q"/>
            </a:pPr>
            <a:r>
              <a:rPr lang="en-GB" sz="1200" dirty="0"/>
              <a:t>They wanted to protest about their wages.  They were only getting 6 shillings per week as a farm labourer, rather than the average wage of 10 shillings of the time in other jobs.</a:t>
            </a:r>
          </a:p>
        </p:txBody>
      </p:sp>
      <p:sp>
        <p:nvSpPr>
          <p:cNvPr id="14" name="TextBox 13"/>
          <p:cNvSpPr txBox="1"/>
          <p:nvPr/>
        </p:nvSpPr>
        <p:spPr>
          <a:xfrm>
            <a:off x="4469552" y="5225565"/>
            <a:ext cx="3775658" cy="861774"/>
          </a:xfrm>
          <a:prstGeom prst="rect">
            <a:avLst/>
          </a:prstGeom>
          <a:noFill/>
          <a:ln>
            <a:solidFill>
              <a:schemeClr val="tx1"/>
            </a:solidFill>
          </a:ln>
        </p:spPr>
        <p:txBody>
          <a:bodyPr wrap="square" rtlCol="0">
            <a:spAutoFit/>
          </a:bodyPr>
          <a:lstStyle/>
          <a:p>
            <a:r>
              <a:rPr lang="en-GB" sz="1400" b="1" dirty="0"/>
              <a:t>6. How did the government react to this?</a:t>
            </a:r>
          </a:p>
          <a:p>
            <a:r>
              <a:rPr lang="en-GB" sz="1200" dirty="0"/>
              <a:t>The </a:t>
            </a:r>
            <a:r>
              <a:rPr lang="en-GB" sz="1200" b="1" dirty="0"/>
              <a:t>Home Secretary</a:t>
            </a:r>
            <a:r>
              <a:rPr lang="en-GB" sz="1200" dirty="0"/>
              <a:t>, Lord Melbourne </a:t>
            </a:r>
            <a:r>
              <a:rPr lang="en-GB" sz="1200" b="1" dirty="0"/>
              <a:t>refused to accept</a:t>
            </a:r>
            <a:r>
              <a:rPr lang="en-GB" sz="1200" dirty="0"/>
              <a:t> the petition and went ahead with the transportation to Australia.</a:t>
            </a:r>
          </a:p>
        </p:txBody>
      </p:sp>
      <p:pic>
        <p:nvPicPr>
          <p:cNvPr id="1026" name="Picture 2" descr="Image result for tolpuddle marty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167" y="2880450"/>
            <a:ext cx="3685405" cy="20413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2317" y="882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23: </a:t>
            </a:r>
            <a:r>
              <a:rPr lang="en-GB" sz="2000" dirty="0">
                <a:latin typeface="Berlin Sans FB Demi" panose="020E0802020502020306" pitchFamily="34" charset="0"/>
              </a:rPr>
              <a:t>1700-1900 </a:t>
            </a:r>
            <a:r>
              <a:rPr lang="en-GB" dirty="0">
                <a:latin typeface="Berlin Sans FB Demi" panose="020E0802020502020306" pitchFamily="34" charset="0"/>
              </a:rPr>
              <a:t>– The treatment of the Tolpuddle Martyrs 1830s.</a:t>
            </a:r>
          </a:p>
        </p:txBody>
      </p:sp>
    </p:spTree>
    <p:extLst>
      <p:ext uri="{BB962C8B-B14F-4D97-AF65-F5344CB8AC3E}">
        <p14:creationId xmlns:p14="http://schemas.microsoft.com/office/powerpoint/2010/main" val="2449629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6917" t="43155" r="45333" b="49817"/>
          <a:stretch/>
        </p:blipFill>
        <p:spPr>
          <a:xfrm>
            <a:off x="201705" y="166144"/>
            <a:ext cx="7088752" cy="45679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13436149"/>
              </p:ext>
            </p:extLst>
          </p:nvPr>
        </p:nvGraphicFramePr>
        <p:xfrm>
          <a:off x="201705" y="652561"/>
          <a:ext cx="11797554" cy="5882640"/>
        </p:xfrm>
        <a:graphic>
          <a:graphicData uri="http://schemas.openxmlformats.org/drawingml/2006/table">
            <a:tbl>
              <a:tblPr firstRow="1" bandRow="1">
                <a:tableStyleId>{5C22544A-7EE6-4342-B048-85BDC9FD1C3A}</a:tableStyleId>
              </a:tblPr>
              <a:tblGrid>
                <a:gridCol w="3932518">
                  <a:extLst>
                    <a:ext uri="{9D8B030D-6E8A-4147-A177-3AD203B41FA5}">
                      <a16:colId xmlns:a16="http://schemas.microsoft.com/office/drawing/2014/main" val="481953861"/>
                    </a:ext>
                  </a:extLst>
                </a:gridCol>
                <a:gridCol w="3727824">
                  <a:extLst>
                    <a:ext uri="{9D8B030D-6E8A-4147-A177-3AD203B41FA5}">
                      <a16:colId xmlns:a16="http://schemas.microsoft.com/office/drawing/2014/main" val="3205789584"/>
                    </a:ext>
                  </a:extLst>
                </a:gridCol>
                <a:gridCol w="4137212">
                  <a:extLst>
                    <a:ext uri="{9D8B030D-6E8A-4147-A177-3AD203B41FA5}">
                      <a16:colId xmlns:a16="http://schemas.microsoft.com/office/drawing/2014/main" val="4221034795"/>
                    </a:ext>
                  </a:extLst>
                </a:gridCol>
              </a:tblGrid>
              <a:tr h="152399">
                <a:tc>
                  <a:txBody>
                    <a:bodyPr/>
                    <a:lstStyle/>
                    <a:p>
                      <a:pPr algn="ctr"/>
                      <a:r>
                        <a:rPr lang="en-GB" sz="1400" dirty="0">
                          <a:solidFill>
                            <a:schemeClr val="tx1"/>
                          </a:solidFill>
                        </a:rPr>
                        <a:t>Explain one similarity/difference…[4]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Explain why…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How far do you agree…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68036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conditions in prisons in the 19</a:t>
                      </a:r>
                      <a:r>
                        <a:rPr lang="en-GB" sz="1200" baseline="30000" dirty="0"/>
                        <a:t>th</a:t>
                      </a:r>
                      <a:r>
                        <a:rPr lang="en-GB" sz="1200" dirty="0"/>
                        <a:t> century </a:t>
                      </a:r>
                      <a:r>
                        <a:rPr lang="en-GB" sz="1200" baseline="0" dirty="0"/>
                        <a:t>were </a:t>
                      </a:r>
                      <a:r>
                        <a:rPr lang="en-GB" sz="1200" b="1" baseline="0" dirty="0"/>
                        <a:t>different</a:t>
                      </a:r>
                      <a:r>
                        <a:rPr lang="en-GB" sz="1200" baseline="0" dirty="0"/>
                        <a:t> in the 17</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policing in the 19</a:t>
                      </a:r>
                      <a:r>
                        <a:rPr lang="en-GB" sz="1200" baseline="30000" dirty="0"/>
                        <a:t>th</a:t>
                      </a:r>
                      <a:r>
                        <a:rPr lang="en-GB" sz="1200" dirty="0"/>
                        <a:t> century</a:t>
                      </a:r>
                      <a:r>
                        <a:rPr lang="en-GB" sz="1200" baseline="0" dirty="0"/>
                        <a:t> was </a:t>
                      </a:r>
                      <a:r>
                        <a:rPr lang="en-GB" sz="1200" b="1" baseline="0" dirty="0"/>
                        <a:t>similar</a:t>
                      </a:r>
                      <a:r>
                        <a:rPr lang="en-GB" sz="1200" baseline="0" dirty="0"/>
                        <a:t> in the 16</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Explain one way in which policing in the 19</a:t>
                      </a:r>
                      <a:r>
                        <a:rPr lang="en-GB" sz="1200" baseline="30000" dirty="0"/>
                        <a:t>th</a:t>
                      </a:r>
                      <a:r>
                        <a:rPr lang="en-GB" sz="1200" dirty="0"/>
                        <a:t> century was </a:t>
                      </a:r>
                      <a:r>
                        <a:rPr lang="en-GB" sz="1200" b="1" baseline="0" dirty="0"/>
                        <a:t>different</a:t>
                      </a:r>
                      <a:r>
                        <a:rPr lang="en-GB" sz="1200" baseline="0" dirty="0"/>
                        <a:t> in the 1600s.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in which smuggling in the 16</a:t>
                      </a:r>
                      <a:r>
                        <a:rPr lang="en-GB" sz="1200" baseline="30000" dirty="0"/>
                        <a:t>th</a:t>
                      </a:r>
                      <a:r>
                        <a:rPr lang="en-GB" sz="1200" baseline="0" dirty="0"/>
                        <a:t> century was </a:t>
                      </a:r>
                      <a:r>
                        <a:rPr lang="en-GB" sz="1200" b="1" baseline="0" dirty="0"/>
                        <a:t>similar</a:t>
                      </a:r>
                      <a:r>
                        <a:rPr lang="en-GB" sz="1200" baseline="0" dirty="0"/>
                        <a:t> to smuggling in the 19</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in which smuggling in the 16</a:t>
                      </a:r>
                      <a:r>
                        <a:rPr lang="en-GB" sz="1200" baseline="30000" dirty="0"/>
                        <a:t>th</a:t>
                      </a:r>
                      <a:r>
                        <a:rPr lang="en-GB" sz="1200" baseline="0" dirty="0"/>
                        <a:t> century was </a:t>
                      </a:r>
                      <a:r>
                        <a:rPr lang="en-GB" sz="1200" b="1" baseline="0" dirty="0"/>
                        <a:t>different</a:t>
                      </a:r>
                      <a:r>
                        <a:rPr lang="en-GB" sz="1200" baseline="0" dirty="0"/>
                        <a:t> to smuggling in the 19</a:t>
                      </a:r>
                      <a:r>
                        <a:rPr lang="en-GB" sz="1200" baseline="30000" dirty="0"/>
                        <a:t>th</a:t>
                      </a:r>
                      <a:r>
                        <a:rPr lang="en-GB" sz="1200" baseline="0" dirty="0"/>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in which law enforcement in the Medieval period was different to law enforcement in the period 1700-1900.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Explain one way in which law enforcement in the Medieval period was similar to law enforcement in the period 1700-1900. [4]</a:t>
                      </a:r>
                      <a:endParaRPr lang="en-GB" sz="18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Explain why the problem of highway robbery increased in the period 1700 – 1900.</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Increased wealth</a:t>
                      </a:r>
                    </a:p>
                    <a:p>
                      <a:pPr marL="285750" indent="-285750">
                        <a:buFont typeface="Arial" panose="020B0604020202020204" pitchFamily="34" charset="0"/>
                        <a:buChar char="•"/>
                      </a:pPr>
                      <a:r>
                        <a:rPr lang="en-GB" sz="1200" dirty="0"/>
                        <a:t>Improved</a:t>
                      </a:r>
                      <a:r>
                        <a:rPr lang="en-GB" sz="1200" baseline="0" dirty="0"/>
                        <a:t> transport</a:t>
                      </a:r>
                      <a:endParaRPr lang="en-GB" sz="1200" dirty="0"/>
                    </a:p>
                    <a:p>
                      <a:r>
                        <a:rPr lang="en-GB" sz="1200" dirty="0"/>
                        <a:t>You </a:t>
                      </a:r>
                      <a:r>
                        <a:rPr lang="en-GB" sz="1200" b="1" dirty="0"/>
                        <a:t>must </a:t>
                      </a:r>
                      <a:r>
                        <a:rPr lang="en-GB" sz="1200" dirty="0"/>
                        <a:t>also use information of your own. [12]</a:t>
                      </a:r>
                    </a:p>
                    <a:p>
                      <a:r>
                        <a:rPr lang="en-GB" sz="1200" dirty="0"/>
                        <a:t>Explain</a:t>
                      </a:r>
                      <a:r>
                        <a:rPr lang="en-GB" sz="1200" baseline="0" dirty="0"/>
                        <a:t> why the Bloody Code came to an end by the late 1800s.</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Public Executions</a:t>
                      </a:r>
                    </a:p>
                    <a:p>
                      <a:pPr marL="285750" indent="-285750">
                        <a:buFont typeface="Arial" panose="020B0604020202020204" pitchFamily="34" charset="0"/>
                        <a:buChar char="•"/>
                      </a:pPr>
                      <a:r>
                        <a:rPr lang="en-GB" sz="1200" dirty="0"/>
                        <a:t>Humanitarianism</a:t>
                      </a:r>
                    </a:p>
                    <a:p>
                      <a:r>
                        <a:rPr lang="en-GB" sz="1200" dirty="0"/>
                        <a:t>You </a:t>
                      </a:r>
                      <a:r>
                        <a:rPr lang="en-GB" sz="1200" b="1" dirty="0"/>
                        <a:t>must </a:t>
                      </a:r>
                      <a:r>
                        <a:rPr lang="en-GB" sz="1200" dirty="0"/>
                        <a:t>also use information of your own. [12]</a:t>
                      </a:r>
                    </a:p>
                    <a:p>
                      <a:r>
                        <a:rPr lang="en-GB" sz="1200" dirty="0"/>
                        <a:t>Explain why transportation was used as a punishment in the period 1600 – 1850.</a:t>
                      </a:r>
                      <a:endParaRPr lang="en-GB" sz="1200" baseline="0" dirty="0"/>
                    </a:p>
                    <a:p>
                      <a:r>
                        <a:rPr lang="en-GB" sz="1200" dirty="0"/>
                        <a:t>You may use the following information in your answer:</a:t>
                      </a:r>
                    </a:p>
                    <a:p>
                      <a:pPr marL="285750" indent="-285750">
                        <a:buFont typeface="Arial" panose="020B0604020202020204" pitchFamily="34" charset="0"/>
                        <a:buChar char="•"/>
                      </a:pPr>
                      <a:r>
                        <a:rPr lang="en-GB" sz="1200" dirty="0"/>
                        <a:t>Colonies abroad</a:t>
                      </a:r>
                    </a:p>
                    <a:p>
                      <a:pPr marL="285750" indent="-285750">
                        <a:buFont typeface="Arial" panose="020B0604020202020204" pitchFamily="34" charset="0"/>
                        <a:buChar char="•"/>
                      </a:pPr>
                      <a:r>
                        <a:rPr lang="en-GB" sz="1200" dirty="0"/>
                        <a:t>Hard Labour</a:t>
                      </a:r>
                    </a:p>
                    <a:p>
                      <a:r>
                        <a:rPr lang="en-GB" sz="1200" dirty="0"/>
                        <a:t>You </a:t>
                      </a:r>
                      <a:r>
                        <a:rPr lang="en-GB" sz="1200" b="1" dirty="0"/>
                        <a:t>must </a:t>
                      </a:r>
                      <a:r>
                        <a:rPr lang="en-GB" sz="1200" dirty="0"/>
                        <a:t>also use information of your own. [12]</a:t>
                      </a:r>
                    </a:p>
                    <a:p>
                      <a:r>
                        <a:rPr lang="en-GB" sz="1200" dirty="0"/>
                        <a:t>Explain why there were changes in the prison system in the period 1700-1900.</a:t>
                      </a:r>
                      <a:endParaRPr lang="en-GB" sz="1200" baseline="0" dirty="0"/>
                    </a:p>
                    <a:p>
                      <a:r>
                        <a:rPr lang="en-GB" sz="1200" dirty="0"/>
                        <a:t>You may use the following information in your answer:</a:t>
                      </a:r>
                    </a:p>
                    <a:p>
                      <a:pPr marL="285750" indent="-285750">
                        <a:buFont typeface="Arial" panose="020B0604020202020204" pitchFamily="34" charset="0"/>
                        <a:buChar char="•"/>
                      </a:pPr>
                      <a:r>
                        <a:rPr lang="en-GB" sz="1200" dirty="0"/>
                        <a:t>John Howard</a:t>
                      </a:r>
                    </a:p>
                    <a:p>
                      <a:pPr marL="285750" indent="-285750">
                        <a:buFont typeface="Arial" panose="020B0604020202020204" pitchFamily="34" charset="0"/>
                        <a:buChar char="•"/>
                      </a:pPr>
                      <a:r>
                        <a:rPr lang="en-GB" sz="1200" dirty="0"/>
                        <a:t>Hard labour</a:t>
                      </a:r>
                    </a:p>
                    <a:p>
                      <a:r>
                        <a:rPr lang="en-GB" sz="1200" dirty="0"/>
                        <a:t>You </a:t>
                      </a:r>
                      <a:r>
                        <a:rPr lang="en-GB" sz="1200" b="1" dirty="0"/>
                        <a:t>must </a:t>
                      </a:r>
                      <a:r>
                        <a:rPr lang="en-GB" sz="1200" dirty="0"/>
                        <a:t>also use information of your own. [12]</a:t>
                      </a:r>
                    </a:p>
                    <a:p>
                      <a:r>
                        <a:rPr lang="en-GB" sz="1200" dirty="0"/>
                        <a:t>Explain why the crime</a:t>
                      </a:r>
                      <a:r>
                        <a:rPr lang="en-GB" sz="1200" baseline="0" dirty="0"/>
                        <a:t> of smuggling increased after 1700</a:t>
                      </a:r>
                      <a:r>
                        <a:rPr lang="en-GB" sz="1200" dirty="0"/>
                        <a:t>.</a:t>
                      </a:r>
                      <a:endParaRPr lang="en-GB" sz="1200" baseline="0" dirty="0"/>
                    </a:p>
                    <a:p>
                      <a:r>
                        <a:rPr lang="en-GB" sz="1200" dirty="0"/>
                        <a:t>You may use the following information in your answer:</a:t>
                      </a:r>
                    </a:p>
                    <a:p>
                      <a:pPr marL="285750" indent="-285750">
                        <a:buFont typeface="Arial" panose="020B0604020202020204" pitchFamily="34" charset="0"/>
                        <a:buChar char="•"/>
                      </a:pPr>
                      <a:r>
                        <a:rPr lang="en-GB" sz="1200" dirty="0"/>
                        <a:t>The </a:t>
                      </a:r>
                      <a:r>
                        <a:rPr lang="en-GB" sz="1200" dirty="0" err="1"/>
                        <a:t>Hawkhurst</a:t>
                      </a:r>
                      <a:r>
                        <a:rPr lang="en-GB" sz="1200" dirty="0"/>
                        <a:t> Gang</a:t>
                      </a:r>
                    </a:p>
                    <a:p>
                      <a:pPr marL="285750" indent="-285750">
                        <a:buFont typeface="Arial" panose="020B0604020202020204" pitchFamily="34" charset="0"/>
                        <a:buChar char="•"/>
                      </a:pPr>
                      <a:r>
                        <a:rPr lang="en-GB" sz="1200" dirty="0"/>
                        <a:t>The growth of the British Empire</a:t>
                      </a:r>
                    </a:p>
                    <a:p>
                      <a:r>
                        <a:rPr lang="en-GB" sz="1200" dirty="0"/>
                        <a:t>You </a:t>
                      </a:r>
                      <a:r>
                        <a:rPr lang="en-GB" sz="1200" b="1" dirty="0"/>
                        <a:t>must </a:t>
                      </a:r>
                      <a:r>
                        <a:rPr lang="en-GB" sz="1200" dirty="0"/>
                        <a:t>also use information of your own. [12]</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a:t>
                      </a:r>
                      <a:r>
                        <a:rPr lang="en-GB" sz="1200" b="1" dirty="0"/>
                        <a:t>Robert Peel was the most important reason for </a:t>
                      </a:r>
                      <a:r>
                        <a:rPr lang="en-GB" sz="1200" b="1" baseline="0" dirty="0"/>
                        <a:t>prison reform in the period 1800-1900</a:t>
                      </a:r>
                      <a:r>
                        <a:rPr lang="en-GB" sz="1200" dirty="0"/>
                        <a:t>’.  </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dirty="0"/>
                        <a:t>Gaols Act 1823</a:t>
                      </a:r>
                      <a:endParaRPr lang="en-GB" sz="1200" baseline="0" dirty="0"/>
                    </a:p>
                    <a:p>
                      <a:pPr marL="171450" indent="-171450">
                        <a:buFont typeface="Arial" panose="020B0604020202020204" pitchFamily="34" charset="0"/>
                        <a:buChar char="•"/>
                      </a:pPr>
                      <a:r>
                        <a:rPr lang="en-GB" sz="1200" baseline="0" dirty="0"/>
                        <a:t>Humanitarianism</a:t>
                      </a:r>
                      <a:endParaRPr lang="en-GB" sz="1200" dirty="0"/>
                    </a:p>
                    <a:p>
                      <a:r>
                        <a:rPr lang="en-GB" sz="1200" dirty="0"/>
                        <a:t>You </a:t>
                      </a:r>
                      <a:r>
                        <a:rPr lang="en-GB" sz="1200" b="1" dirty="0"/>
                        <a:t>must</a:t>
                      </a:r>
                      <a:r>
                        <a:rPr lang="en-GB" sz="1200" dirty="0"/>
                        <a:t> also use information of your own. [16]</a:t>
                      </a:r>
                    </a:p>
                    <a:p>
                      <a:r>
                        <a:rPr lang="en-GB" sz="1200" dirty="0"/>
                        <a:t>‘</a:t>
                      </a:r>
                      <a:r>
                        <a:rPr lang="en-GB" sz="1200" b="1" dirty="0"/>
                        <a:t>In the period 1700-1900, the main aim of</a:t>
                      </a:r>
                      <a:r>
                        <a:rPr lang="en-GB" sz="1200" b="1" baseline="0" dirty="0"/>
                        <a:t> </a:t>
                      </a:r>
                      <a:r>
                        <a:rPr lang="en-GB" sz="1200" b="1" dirty="0"/>
                        <a:t>punishment was as a deterrent’.</a:t>
                      </a:r>
                      <a:endParaRPr lang="en-GB" sz="1200" dirty="0"/>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Pentonville Prison</a:t>
                      </a:r>
                    </a:p>
                    <a:p>
                      <a:pPr marL="171450" indent="-171450">
                        <a:buFont typeface="Arial" panose="020B0604020202020204" pitchFamily="34" charset="0"/>
                        <a:buChar char="•"/>
                      </a:pPr>
                      <a:r>
                        <a:rPr lang="en-GB" sz="1200" baseline="0" dirty="0"/>
                        <a:t>Tolpuddle </a:t>
                      </a:r>
                      <a:r>
                        <a:rPr lang="en-GB" sz="1200" baseline="0" dirty="0" err="1"/>
                        <a:t>Maryrs</a:t>
                      </a:r>
                      <a:endParaRPr lang="en-GB" sz="1200" dirty="0"/>
                    </a:p>
                    <a:p>
                      <a:r>
                        <a:rPr lang="en-GB" sz="1200" dirty="0"/>
                        <a:t>You </a:t>
                      </a:r>
                      <a:r>
                        <a:rPr lang="en-GB" sz="1200" b="1" dirty="0"/>
                        <a:t>must</a:t>
                      </a:r>
                      <a:r>
                        <a:rPr lang="en-GB" sz="1200" dirty="0"/>
                        <a:t> also use information of your own. [16]</a:t>
                      </a:r>
                    </a:p>
                    <a:p>
                      <a:r>
                        <a:rPr lang="en-GB" sz="1200" dirty="0"/>
                        <a:t>‘</a:t>
                      </a:r>
                      <a:r>
                        <a:rPr lang="en-GB" sz="1200" b="1" dirty="0"/>
                        <a:t>The role of reformers was the main reason why prison conditions improved in the 19</a:t>
                      </a:r>
                      <a:r>
                        <a:rPr lang="en-GB" sz="1200" b="1" baseline="30000" dirty="0"/>
                        <a:t>th</a:t>
                      </a:r>
                      <a:r>
                        <a:rPr lang="en-GB" sz="1200" b="1" dirty="0"/>
                        <a:t> century.</a:t>
                      </a:r>
                      <a:endParaRPr lang="en-GB" sz="1200" dirty="0"/>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Elizabeth Fry</a:t>
                      </a:r>
                    </a:p>
                    <a:p>
                      <a:pPr marL="171450" indent="-171450">
                        <a:buFont typeface="Arial" panose="020B0604020202020204" pitchFamily="34" charset="0"/>
                        <a:buChar char="•"/>
                      </a:pPr>
                      <a:r>
                        <a:rPr lang="en-GB" sz="1200" baseline="0" dirty="0"/>
                        <a:t>Technology</a:t>
                      </a:r>
                      <a:endParaRPr lang="en-GB" sz="1200" dirty="0"/>
                    </a:p>
                    <a:p>
                      <a:r>
                        <a:rPr lang="en-GB" sz="1200" dirty="0"/>
                        <a:t>You </a:t>
                      </a:r>
                      <a:r>
                        <a:rPr lang="en-GB" sz="1200" b="1" dirty="0"/>
                        <a:t>must</a:t>
                      </a:r>
                      <a:r>
                        <a:rPr lang="en-GB" sz="1200" dirty="0"/>
                        <a:t> also use information of your own. [16]</a:t>
                      </a:r>
                    </a:p>
                    <a:p>
                      <a:r>
                        <a:rPr lang="en-GB" sz="1200" dirty="0"/>
                        <a:t>‘</a:t>
                      </a:r>
                      <a:r>
                        <a:rPr lang="en-GB" sz="1200" b="1" dirty="0"/>
                        <a:t>The use of public execution remained</a:t>
                      </a:r>
                      <a:r>
                        <a:rPr lang="en-GB" sz="1200" b="1" baseline="0" dirty="0"/>
                        <a:t> an important feature of the punishment system in the years 1500-1900’</a:t>
                      </a:r>
                      <a:r>
                        <a:rPr lang="en-GB" sz="1200" baseline="0" dirty="0"/>
                        <a:t>.</a:t>
                      </a:r>
                    </a:p>
                    <a:p>
                      <a:r>
                        <a:rPr lang="en-GB" sz="1200" baseline="0" dirty="0"/>
                        <a:t>How far do you agree?  Explain your answer.</a:t>
                      </a:r>
                    </a:p>
                    <a:p>
                      <a:r>
                        <a:rPr lang="en-GB" sz="1200" baseline="0" dirty="0"/>
                        <a:t>You may use the following in your answer:</a:t>
                      </a:r>
                    </a:p>
                    <a:p>
                      <a:r>
                        <a:rPr lang="en-GB" sz="1200" baseline="0" dirty="0"/>
                        <a:t>The Gunpowder Plot</a:t>
                      </a:r>
                    </a:p>
                    <a:p>
                      <a:r>
                        <a:rPr lang="en-GB" sz="1200" baseline="0" dirty="0"/>
                        <a:t>Transportation</a:t>
                      </a:r>
                    </a:p>
                    <a:p>
                      <a:r>
                        <a:rPr lang="en-GB" sz="1200" baseline="0" dirty="0"/>
                        <a:t>You must also use information of your own. [16]</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177344"/>
                  </a:ext>
                </a:extLst>
              </a:tr>
            </a:tbl>
          </a:graphicData>
        </a:graphic>
      </p:graphicFrame>
      <p:sp>
        <p:nvSpPr>
          <p:cNvPr id="10" name="Rectangle 9"/>
          <p:cNvSpPr/>
          <p:nvPr/>
        </p:nvSpPr>
        <p:spPr>
          <a:xfrm>
            <a:off x="7853082" y="2294965"/>
            <a:ext cx="4146177" cy="12846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853081" y="3579644"/>
            <a:ext cx="4146177" cy="1278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23765" y="2116623"/>
            <a:ext cx="3729317" cy="1099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123765" y="3220751"/>
            <a:ext cx="3729317" cy="10947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23765" y="4313066"/>
            <a:ext cx="3729317" cy="10595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01705" y="95025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01705" y="1493189"/>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01705" y="2052635"/>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1705" y="2598361"/>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01705" y="3151932"/>
            <a:ext cx="3922060" cy="553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01705" y="3698778"/>
            <a:ext cx="3922060" cy="646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01705" y="4343224"/>
            <a:ext cx="3922060" cy="8563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0796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l="6866" t="42862" r="62144" b="49247"/>
          <a:stretch/>
        </p:blipFill>
        <p:spPr>
          <a:xfrm>
            <a:off x="2559588" y="197226"/>
            <a:ext cx="3379694" cy="48409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40555965"/>
              </p:ext>
            </p:extLst>
          </p:nvPr>
        </p:nvGraphicFramePr>
        <p:xfrm>
          <a:off x="194235" y="679270"/>
          <a:ext cx="5964518" cy="3542624"/>
        </p:xfrm>
        <a:graphic>
          <a:graphicData uri="http://schemas.openxmlformats.org/drawingml/2006/table">
            <a:tbl>
              <a:tblPr firstRow="1" bandRow="1">
                <a:tableStyleId>{5C22544A-7EE6-4342-B048-85BDC9FD1C3A}</a:tableStyleId>
              </a:tblPr>
              <a:tblGrid>
                <a:gridCol w="2306918">
                  <a:extLst>
                    <a:ext uri="{9D8B030D-6E8A-4147-A177-3AD203B41FA5}">
                      <a16:colId xmlns:a16="http://schemas.microsoft.com/office/drawing/2014/main" val="753083473"/>
                    </a:ext>
                  </a:extLst>
                </a:gridCol>
                <a:gridCol w="3657600">
                  <a:extLst>
                    <a:ext uri="{9D8B030D-6E8A-4147-A177-3AD203B41FA5}">
                      <a16:colId xmlns:a16="http://schemas.microsoft.com/office/drawing/2014/main" val="20351661"/>
                    </a:ext>
                  </a:extLst>
                </a:gridCol>
              </a:tblGrid>
              <a:tr h="385678">
                <a:tc>
                  <a:txBody>
                    <a:bodyPr/>
                    <a:lstStyle/>
                    <a:p>
                      <a:r>
                        <a:rPr lang="en-GB" sz="1200" dirty="0">
                          <a:solidFill>
                            <a:schemeClr val="tx1"/>
                          </a:solidFill>
                        </a:rPr>
                        <a:t>What caused change in the</a:t>
                      </a:r>
                      <a:r>
                        <a:rPr lang="en-GB" sz="1200" baseline="0" dirty="0">
                          <a:solidFill>
                            <a:schemeClr val="tx1"/>
                          </a:solidFill>
                        </a:rPr>
                        <a:t> period</a:t>
                      </a:r>
                      <a:r>
                        <a:rPr lang="en-GB" sz="1200" dirty="0">
                          <a:solidFill>
                            <a:schemeClr val="tx1"/>
                          </a:solidFill>
                        </a:rPr>
                        <a:t> c.1700 –</a:t>
                      </a:r>
                      <a:r>
                        <a:rPr lang="en-GB" sz="1200" baseline="0" dirty="0">
                          <a:solidFill>
                            <a:schemeClr val="tx1"/>
                          </a:solidFill>
                        </a:rPr>
                        <a:t> c.1900</a:t>
                      </a:r>
                      <a:r>
                        <a:rPr lang="en-GB"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172536"/>
                  </a:ext>
                </a:extLst>
              </a:tr>
              <a:tr h="385678">
                <a:tc>
                  <a:txBody>
                    <a:bodyPr/>
                    <a:lstStyle/>
                    <a:p>
                      <a:r>
                        <a:rPr lang="en-GB" sz="1200" b="1" dirty="0">
                          <a:solidFill>
                            <a:schemeClr val="tx1"/>
                          </a:solidFill>
                        </a:rPr>
                        <a:t>Key individuals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8909969"/>
                  </a:ext>
                </a:extLst>
              </a:tr>
              <a:tr h="385678">
                <a:tc>
                  <a:txBody>
                    <a:bodyPr/>
                    <a:lstStyle/>
                    <a:p>
                      <a:r>
                        <a:rPr lang="en-GB" sz="1200" b="1" dirty="0">
                          <a:solidFill>
                            <a:schemeClr val="tx1"/>
                          </a:solidFill>
                        </a:rPr>
                        <a:t>Monarchy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815561"/>
                  </a:ext>
                </a:extLst>
              </a:tr>
              <a:tr h="385678">
                <a:tc>
                  <a:txBody>
                    <a:bodyPr/>
                    <a:lstStyle/>
                    <a:p>
                      <a:r>
                        <a:rPr lang="en-GB" sz="1200" b="1" dirty="0">
                          <a:solidFill>
                            <a:schemeClr val="tx1"/>
                          </a:solidFill>
                        </a:rPr>
                        <a:t>Politics/government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8652"/>
                  </a:ext>
                </a:extLst>
              </a:tr>
              <a:tr h="385678">
                <a:tc>
                  <a:txBody>
                    <a:bodyPr/>
                    <a:lstStyle/>
                    <a:p>
                      <a:r>
                        <a:rPr lang="en-GB" sz="1200" b="1" dirty="0">
                          <a:solidFill>
                            <a:schemeClr val="tx1"/>
                          </a:solidFill>
                        </a:rPr>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478645"/>
                  </a:ext>
                </a:extLst>
              </a:tr>
              <a:tr h="385678">
                <a:tc>
                  <a:txBody>
                    <a:bodyPr/>
                    <a:lstStyle/>
                    <a:p>
                      <a:r>
                        <a:rPr lang="en-GB" sz="1200" b="1" dirty="0">
                          <a:solidFill>
                            <a:schemeClr val="tx1"/>
                          </a:solidFill>
                        </a:rPr>
                        <a:t>Society/attitudes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460712"/>
                  </a:ext>
                </a:extLst>
              </a:tr>
              <a:tr h="385678">
                <a:tc>
                  <a:txBody>
                    <a:bodyPr/>
                    <a:lstStyle/>
                    <a:p>
                      <a:r>
                        <a:rPr lang="en-GB" sz="1200" b="1" dirty="0">
                          <a:solidFill>
                            <a:schemeClr val="tx1"/>
                          </a:solidFill>
                        </a:rPr>
                        <a:t>Economy/trade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401196"/>
                  </a:ext>
                </a:extLst>
              </a:tr>
              <a:tr h="385678">
                <a:tc>
                  <a:txBody>
                    <a:bodyPr/>
                    <a:lstStyle/>
                    <a:p>
                      <a:r>
                        <a:rPr lang="en-GB" sz="1200" b="1" dirty="0">
                          <a:solidFill>
                            <a:schemeClr val="tx1"/>
                          </a:solidFill>
                        </a:rPr>
                        <a:t>Travel/immigration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5642449"/>
                  </a:ext>
                </a:extLst>
              </a:tr>
              <a:tr h="385678">
                <a:tc>
                  <a:txBody>
                    <a:bodyPr/>
                    <a:lstStyle/>
                    <a:p>
                      <a:r>
                        <a:rPr lang="en-GB" sz="1200" b="1" dirty="0">
                          <a:solidFill>
                            <a:schemeClr val="tx1"/>
                          </a:solidFill>
                        </a:rPr>
                        <a:t>Growth of towns &amp;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7409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17068718"/>
              </p:ext>
            </p:extLst>
          </p:nvPr>
        </p:nvGraphicFramePr>
        <p:xfrm>
          <a:off x="6263341" y="253957"/>
          <a:ext cx="5767400" cy="2613486"/>
        </p:xfrm>
        <a:graphic>
          <a:graphicData uri="http://schemas.openxmlformats.org/drawingml/2006/table">
            <a:tbl>
              <a:tblPr firstRow="1" bandRow="1">
                <a:tableStyleId>{5C22544A-7EE6-4342-B048-85BDC9FD1C3A}</a:tableStyleId>
              </a:tblPr>
              <a:tblGrid>
                <a:gridCol w="1293906">
                  <a:extLst>
                    <a:ext uri="{9D8B030D-6E8A-4147-A177-3AD203B41FA5}">
                      <a16:colId xmlns:a16="http://schemas.microsoft.com/office/drawing/2014/main" val="2294913795"/>
                    </a:ext>
                  </a:extLst>
                </a:gridCol>
                <a:gridCol w="4473494">
                  <a:extLst>
                    <a:ext uri="{9D8B030D-6E8A-4147-A177-3AD203B41FA5}">
                      <a16:colId xmlns:a16="http://schemas.microsoft.com/office/drawing/2014/main" val="960373245"/>
                    </a:ext>
                  </a:extLst>
                </a:gridCol>
              </a:tblGrid>
              <a:tr h="448541">
                <a:tc>
                  <a:txBody>
                    <a:bodyPr/>
                    <a:lstStyle/>
                    <a:p>
                      <a:r>
                        <a:rPr lang="en-GB" sz="1200" dirty="0">
                          <a:solidFill>
                            <a:schemeClr val="tx1"/>
                          </a:solidFill>
                        </a:rPr>
                        <a:t>Key Terms &amp;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1700-1900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718762">
                <a:tc>
                  <a:txBody>
                    <a:bodyPr/>
                    <a:lstStyle/>
                    <a:p>
                      <a:r>
                        <a:rPr lang="en-GB" sz="1200" b="1" dirty="0">
                          <a:solidFill>
                            <a:schemeClr val="tx1"/>
                          </a:solidFill>
                        </a:rPr>
                        <a:t>Crimes &amp;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718762">
                <a:tc>
                  <a:txBody>
                    <a:bodyPr/>
                    <a:lstStyle/>
                    <a:p>
                      <a:r>
                        <a:rPr lang="en-GB" sz="1200" b="1"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718762">
                <a:tc>
                  <a:txBody>
                    <a:bodyPr/>
                    <a:lstStyle/>
                    <a:p>
                      <a:r>
                        <a:rPr lang="en-GB" sz="1200" b="1" dirty="0">
                          <a:solidFill>
                            <a:schemeClr val="tx1"/>
                          </a:solidFill>
                        </a:rPr>
                        <a:t>Punishments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525876544"/>
              </p:ext>
            </p:extLst>
          </p:nvPr>
        </p:nvGraphicFramePr>
        <p:xfrm>
          <a:off x="189146" y="4435805"/>
          <a:ext cx="8120578" cy="2118971"/>
        </p:xfrm>
        <a:graphic>
          <a:graphicData uri="http://schemas.openxmlformats.org/drawingml/2006/table">
            <a:tbl>
              <a:tblPr firstRow="1" bandRow="1">
                <a:tableStyleId>{5C22544A-7EE6-4342-B048-85BDC9FD1C3A}</a:tableStyleId>
              </a:tblPr>
              <a:tblGrid>
                <a:gridCol w="4060289">
                  <a:extLst>
                    <a:ext uri="{9D8B030D-6E8A-4147-A177-3AD203B41FA5}">
                      <a16:colId xmlns:a16="http://schemas.microsoft.com/office/drawing/2014/main" val="1419397756"/>
                    </a:ext>
                  </a:extLst>
                </a:gridCol>
                <a:gridCol w="4060289">
                  <a:extLst>
                    <a:ext uri="{9D8B030D-6E8A-4147-A177-3AD203B41FA5}">
                      <a16:colId xmlns:a16="http://schemas.microsoft.com/office/drawing/2014/main" val="3458456444"/>
                    </a:ext>
                  </a:extLst>
                </a:gridCol>
              </a:tblGrid>
              <a:tr h="360638">
                <a:tc>
                  <a:txBody>
                    <a:bodyPr/>
                    <a:lstStyle/>
                    <a:p>
                      <a:pPr algn="ctr"/>
                      <a:r>
                        <a:rPr lang="en-GB" sz="1200" dirty="0">
                          <a:solidFill>
                            <a:schemeClr val="tx1"/>
                          </a:solidFill>
                        </a:rPr>
                        <a:t>Key differences with the period 1500-1700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Key similarities with the period 1500-1700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586111">
                <a:tc>
                  <a:txBody>
                    <a:bodyPr/>
                    <a:lstStyle/>
                    <a:p>
                      <a:pPr algn="ctr"/>
                      <a:r>
                        <a:rPr lang="en-GB" sz="1100" dirty="0">
                          <a:solidFill>
                            <a:schemeClr val="tx1"/>
                          </a:solidFill>
                        </a:rPr>
                        <a:t>Crimes and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Crimes and Laws</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586111">
                <a:tc>
                  <a:txBody>
                    <a:bodyPr/>
                    <a:lstStyle/>
                    <a:p>
                      <a:pPr algn="ctr"/>
                      <a:r>
                        <a:rPr lang="en-GB" sz="1100"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Law Enforcement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586111">
                <a:tc>
                  <a:txBody>
                    <a:bodyPr/>
                    <a:lstStyle/>
                    <a:p>
                      <a:pPr algn="ctr"/>
                      <a:r>
                        <a:rPr lang="en-GB" sz="1100" dirty="0">
                          <a:solidFill>
                            <a:schemeClr val="tx1"/>
                          </a:solidFill>
                        </a:rPr>
                        <a:t>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Punishment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pic>
        <p:nvPicPr>
          <p:cNvPr id="2054"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8210979" y="3203740"/>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786504" y="3206977"/>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92876" y="320124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9560912"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8307443"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746344" y="434276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85454"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8292518"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815471" y="55284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clrChange>
              <a:clrFrom>
                <a:srgbClr val="FFFFFF"/>
              </a:clrFrom>
              <a:clrTo>
                <a:srgbClr val="FFFFFF">
                  <a:alpha val="0"/>
                </a:srgbClr>
              </a:clrTo>
            </a:clrChange>
          </a:blip>
          <a:srcRect l="6538" t="55142" r="60196" b="37102"/>
          <a:stretch/>
        </p:blipFill>
        <p:spPr>
          <a:xfrm>
            <a:off x="8624088" y="2858785"/>
            <a:ext cx="3281083" cy="430307"/>
          </a:xfrm>
          <a:prstGeom prst="rect">
            <a:avLst/>
          </a:prstGeom>
        </p:spPr>
      </p:pic>
    </p:spTree>
    <p:extLst>
      <p:ext uri="{BB962C8B-B14F-4D97-AF65-F5344CB8AC3E}">
        <p14:creationId xmlns:p14="http://schemas.microsoft.com/office/powerpoint/2010/main" val="733334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31" y="-26555"/>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24: </a:t>
            </a:r>
            <a:r>
              <a:rPr lang="en-GB" dirty="0">
                <a:latin typeface="Berlin Sans FB Demi" panose="020E0802020502020306" pitchFamily="34" charset="0"/>
              </a:rPr>
              <a:t>1900-Present day – Types of Crime.</a:t>
            </a:r>
          </a:p>
        </p:txBody>
      </p:sp>
      <p:sp>
        <p:nvSpPr>
          <p:cNvPr id="5" name="TextBox 4"/>
          <p:cNvSpPr txBox="1"/>
          <p:nvPr/>
        </p:nvSpPr>
        <p:spPr>
          <a:xfrm>
            <a:off x="99928" y="374001"/>
            <a:ext cx="11971561" cy="646331"/>
          </a:xfrm>
          <a:prstGeom prst="rect">
            <a:avLst/>
          </a:prstGeom>
          <a:noFill/>
          <a:ln w="19050">
            <a:solidFill>
              <a:schemeClr val="tx1"/>
            </a:solidFill>
          </a:ln>
        </p:spPr>
        <p:txBody>
          <a:bodyPr wrap="square" rtlCol="0">
            <a:spAutoFit/>
          </a:bodyPr>
          <a:lstStyle/>
          <a:p>
            <a:r>
              <a:rPr lang="en-GB" sz="1400" b="1" dirty="0"/>
              <a:t>Background information: </a:t>
            </a:r>
            <a:r>
              <a:rPr lang="en-GB" sz="1100" dirty="0"/>
              <a:t>It may seem that between 1900 to the present day, more acts have been made illegal and become crimes.  However, you need to think about the crime first before judging it as ‘new’.  Crimes between 1900 to the present day may be ‘old’ crimes just carried out using different methods, for example with the invention of the internet or the motor car.  Some may be classed as crimes because before 1900 they were not seen as illegal &amp;  attitudes towards certain behaviours changed, for example drug taking, homophobic or race crime.  </a:t>
            </a:r>
          </a:p>
        </p:txBody>
      </p:sp>
      <p:sp>
        <p:nvSpPr>
          <p:cNvPr id="6" name="TextBox 5"/>
          <p:cNvSpPr txBox="1"/>
          <p:nvPr/>
        </p:nvSpPr>
        <p:spPr>
          <a:xfrm>
            <a:off x="87992" y="1054437"/>
            <a:ext cx="3760208" cy="3654847"/>
          </a:xfrm>
          <a:prstGeom prst="rect">
            <a:avLst/>
          </a:prstGeom>
          <a:noFill/>
          <a:ln w="28575">
            <a:solidFill>
              <a:schemeClr val="tx1"/>
            </a:solidFill>
          </a:ln>
        </p:spPr>
        <p:txBody>
          <a:bodyPr wrap="square" rtlCol="0">
            <a:spAutoFit/>
          </a:bodyPr>
          <a:lstStyle/>
          <a:p>
            <a:pPr algn="ctr"/>
            <a:r>
              <a:rPr lang="en-GB" sz="1400" b="1" dirty="0"/>
              <a:t>Driving Offences (social crime)</a:t>
            </a:r>
          </a:p>
          <a:p>
            <a:r>
              <a:rPr lang="en-GB" sz="1200" b="1" dirty="0"/>
              <a:t>Definition </a:t>
            </a:r>
            <a:r>
              <a:rPr lang="en-GB" sz="1200" dirty="0"/>
              <a:t> </a:t>
            </a:r>
          </a:p>
          <a:p>
            <a:r>
              <a:rPr lang="en-GB" sz="1050" dirty="0"/>
              <a:t>Driving offences can include </a:t>
            </a:r>
            <a:r>
              <a:rPr lang="en-GB" sz="1050" b="1" dirty="0"/>
              <a:t>speeding</a:t>
            </a:r>
            <a:r>
              <a:rPr lang="en-GB" sz="1050" dirty="0"/>
              <a:t>, </a:t>
            </a:r>
            <a:r>
              <a:rPr lang="en-GB" sz="1050" b="1" dirty="0"/>
              <a:t>drink driving</a:t>
            </a:r>
            <a:r>
              <a:rPr lang="en-GB" sz="1050" dirty="0"/>
              <a:t>,                   driving without </a:t>
            </a:r>
            <a:r>
              <a:rPr lang="en-GB" sz="1050" b="1" dirty="0"/>
              <a:t>insurance</a:t>
            </a:r>
            <a:r>
              <a:rPr lang="en-GB" sz="1050" dirty="0"/>
              <a:t> or </a:t>
            </a:r>
            <a:r>
              <a:rPr lang="en-GB" sz="1050" b="1" dirty="0"/>
              <a:t>theft of a vehicle</a:t>
            </a:r>
            <a:r>
              <a:rPr lang="en-GB" sz="1050" dirty="0"/>
              <a:t>.  </a:t>
            </a:r>
          </a:p>
          <a:p>
            <a:r>
              <a:rPr lang="en-GB" sz="1200" b="1" dirty="0"/>
              <a:t>Old Crime</a:t>
            </a:r>
            <a:endParaRPr lang="en-GB" sz="1100" b="1" dirty="0"/>
          </a:p>
          <a:p>
            <a:r>
              <a:rPr lang="en-GB" sz="1050" dirty="0"/>
              <a:t>Horse drawn coaches were used from the 1700s. </a:t>
            </a:r>
            <a:r>
              <a:rPr lang="en-GB" sz="1050" b="1" dirty="0"/>
              <a:t>Highway Robbery </a:t>
            </a:r>
            <a:r>
              <a:rPr lang="en-GB" sz="1050" dirty="0"/>
              <a:t>was a form of transport theft in the 1800s.</a:t>
            </a:r>
          </a:p>
          <a:p>
            <a:r>
              <a:rPr lang="en-GB" sz="1200" b="1" dirty="0"/>
              <a:t>New Crime</a:t>
            </a:r>
          </a:p>
          <a:p>
            <a:r>
              <a:rPr lang="en-GB" sz="1050" dirty="0"/>
              <a:t>Cars were cheaper, faster, more dangerous and more widely used after the  1930s. There was more opportunity for speeding, drink driving and driving without insurance.</a:t>
            </a:r>
          </a:p>
          <a:p>
            <a:r>
              <a:rPr lang="en-GB" sz="1200" b="1" dirty="0"/>
              <a:t>What caused a change in the law? </a:t>
            </a:r>
          </a:p>
          <a:p>
            <a:r>
              <a:rPr lang="en-GB" sz="1050" dirty="0"/>
              <a:t>Car have become more dangerous.  Even by 1934, 7,343 people had been killed on the roads. Drink driving used to be socially accepted until the 1980s when a government campaign meant attitudes changed. </a:t>
            </a:r>
          </a:p>
          <a:p>
            <a:r>
              <a:rPr lang="en-GB" sz="1200" b="1" dirty="0"/>
              <a:t>The law</a:t>
            </a:r>
          </a:p>
          <a:p>
            <a:r>
              <a:rPr lang="en-GB" sz="1050" dirty="0"/>
              <a:t>Driving a </a:t>
            </a:r>
            <a:r>
              <a:rPr lang="en-GB" sz="1050" b="1" dirty="0"/>
              <a:t>horse drawn coach </a:t>
            </a:r>
            <a:r>
              <a:rPr lang="en-GB" sz="1050" dirty="0"/>
              <a:t>while drunk was first illegal in 1872.  It then became illegal to drive while drunk in 1925.  In 1967, another new law set a </a:t>
            </a:r>
            <a:r>
              <a:rPr lang="en-GB" sz="1050" b="1" dirty="0"/>
              <a:t>maximum alcohol limit </a:t>
            </a:r>
            <a:r>
              <a:rPr lang="en-GB" sz="1050" dirty="0"/>
              <a:t>in order to drive. A </a:t>
            </a:r>
            <a:r>
              <a:rPr lang="en-GB" sz="1050" b="1" dirty="0"/>
              <a:t>driving test </a:t>
            </a:r>
            <a:r>
              <a:rPr lang="en-GB" sz="1050" dirty="0"/>
              <a:t>had to be passed after 1935.</a:t>
            </a:r>
          </a:p>
        </p:txBody>
      </p:sp>
      <p:sp>
        <p:nvSpPr>
          <p:cNvPr id="7" name="TextBox 6"/>
          <p:cNvSpPr txBox="1"/>
          <p:nvPr/>
        </p:nvSpPr>
        <p:spPr>
          <a:xfrm>
            <a:off x="3912435" y="1054436"/>
            <a:ext cx="3457401" cy="3654847"/>
          </a:xfrm>
          <a:prstGeom prst="rect">
            <a:avLst/>
          </a:prstGeom>
          <a:noFill/>
          <a:ln w="28575">
            <a:solidFill>
              <a:schemeClr val="tx1"/>
            </a:solidFill>
          </a:ln>
        </p:spPr>
        <p:txBody>
          <a:bodyPr wrap="square" rtlCol="0">
            <a:spAutoFit/>
          </a:bodyPr>
          <a:lstStyle/>
          <a:p>
            <a:pPr algn="ctr"/>
            <a:r>
              <a:rPr lang="en-GB" sz="1400" b="1" dirty="0"/>
              <a:t>Drug Taking &amp; dealing (social crime)</a:t>
            </a:r>
          </a:p>
          <a:p>
            <a:r>
              <a:rPr lang="en-GB" sz="1200" b="1" dirty="0"/>
              <a:t>Definition</a:t>
            </a:r>
          </a:p>
          <a:p>
            <a:r>
              <a:rPr lang="en-GB" sz="1050" dirty="0"/>
              <a:t>Dealing/taking medication/drugs which have been banned.</a:t>
            </a:r>
          </a:p>
          <a:p>
            <a:r>
              <a:rPr lang="en-GB" sz="1200" b="1" dirty="0"/>
              <a:t>A different attitude towards drugs before the 1900s.</a:t>
            </a:r>
            <a:endParaRPr lang="en-GB" sz="1100" b="1" dirty="0"/>
          </a:p>
          <a:p>
            <a:r>
              <a:rPr lang="en-GB" sz="1050" b="1" dirty="0"/>
              <a:t>Cocaine</a:t>
            </a:r>
            <a:r>
              <a:rPr lang="en-GB" sz="1050" dirty="0"/>
              <a:t> were first used as a medicine to stop pain.  </a:t>
            </a:r>
            <a:r>
              <a:rPr lang="en-GB" sz="1050" b="1" dirty="0"/>
              <a:t>Opium</a:t>
            </a:r>
            <a:r>
              <a:rPr lang="en-GB" sz="1050" dirty="0"/>
              <a:t> has been openly used for pain relief around the world for hundreds of years. It was once described in the 1800s as ‘</a:t>
            </a:r>
            <a:r>
              <a:rPr lang="en-GB" sz="1050" b="1" dirty="0"/>
              <a:t>God’s own medicine</a:t>
            </a:r>
            <a:r>
              <a:rPr lang="en-GB" sz="1050" dirty="0"/>
              <a:t>’ and common with the rich and famous. </a:t>
            </a:r>
          </a:p>
          <a:p>
            <a:r>
              <a:rPr lang="en-GB" sz="1200" b="1" dirty="0"/>
              <a:t>What caused a change in the law? </a:t>
            </a:r>
          </a:p>
          <a:p>
            <a:r>
              <a:rPr lang="en-GB" sz="1050" dirty="0"/>
              <a:t>The government banned drugs such as cocaine, heroin, opium and cannabis being taken by soldiers during the World Wars.  They were worried about their effectiveness in battle.  New scientific methods of producing ‘chemical’ drugs have led to further laws against LSD, speed and ecstasy .</a:t>
            </a:r>
          </a:p>
          <a:p>
            <a:r>
              <a:rPr lang="en-GB" sz="1200" b="1" dirty="0"/>
              <a:t>The law</a:t>
            </a:r>
          </a:p>
          <a:p>
            <a:r>
              <a:rPr lang="en-GB" sz="1050" dirty="0"/>
              <a:t>Drugs first started to be made </a:t>
            </a:r>
            <a:r>
              <a:rPr lang="en-GB" sz="1050" b="1" dirty="0"/>
              <a:t>illegal in 1971                                      </a:t>
            </a:r>
            <a:r>
              <a:rPr lang="en-GB" sz="1050" dirty="0"/>
              <a:t>with the </a:t>
            </a:r>
            <a:r>
              <a:rPr lang="en-GB" sz="1050" b="1" dirty="0">
                <a:solidFill>
                  <a:srgbClr val="FF0000"/>
                </a:solidFill>
              </a:rPr>
              <a:t>Misuse of Drugs Act</a:t>
            </a:r>
            <a:r>
              <a:rPr lang="en-GB" sz="1050" dirty="0"/>
              <a:t>.  As new drugs                                                are developed, further laws have been needed.</a:t>
            </a:r>
          </a:p>
        </p:txBody>
      </p:sp>
      <p:sp>
        <p:nvSpPr>
          <p:cNvPr id="8" name="TextBox 7"/>
          <p:cNvSpPr txBox="1"/>
          <p:nvPr/>
        </p:nvSpPr>
        <p:spPr>
          <a:xfrm>
            <a:off x="9830027" y="1062131"/>
            <a:ext cx="2282722" cy="3108543"/>
          </a:xfrm>
          <a:prstGeom prst="rect">
            <a:avLst/>
          </a:prstGeom>
          <a:noFill/>
          <a:ln w="28575">
            <a:solidFill>
              <a:schemeClr val="tx1"/>
            </a:solidFill>
          </a:ln>
        </p:spPr>
        <p:txBody>
          <a:bodyPr wrap="square" rtlCol="0">
            <a:spAutoFit/>
          </a:bodyPr>
          <a:lstStyle/>
          <a:p>
            <a:pPr algn="ctr"/>
            <a:r>
              <a:rPr lang="en-GB" sz="1400" b="1" dirty="0"/>
              <a:t>Smuggling</a:t>
            </a:r>
          </a:p>
          <a:p>
            <a:r>
              <a:rPr lang="en-GB" sz="1200" b="1" dirty="0"/>
              <a:t>Definition</a:t>
            </a:r>
          </a:p>
          <a:p>
            <a:r>
              <a:rPr lang="en-GB" sz="1000" dirty="0"/>
              <a:t>Illegally </a:t>
            </a:r>
            <a:r>
              <a:rPr lang="en-GB" sz="1000" b="1" dirty="0"/>
              <a:t>importing goods</a:t>
            </a:r>
            <a:r>
              <a:rPr lang="en-GB" sz="1000" dirty="0"/>
              <a:t>, substances without paying government import duty.</a:t>
            </a:r>
          </a:p>
          <a:p>
            <a:r>
              <a:rPr lang="en-GB" sz="1200" b="1" dirty="0"/>
              <a:t>Old Crime</a:t>
            </a:r>
            <a:endParaRPr lang="en-GB" sz="1100" b="1" dirty="0"/>
          </a:p>
          <a:p>
            <a:r>
              <a:rPr lang="en-GB" sz="1050" dirty="0"/>
              <a:t>Smuggling has happened for hundreds of years, since trading abroad started in the 1400s. Historically, goods such as brandy, cloth or tea were illegally brought in.  Many people did not report this as a crime as they benefitted from the cheaper </a:t>
            </a:r>
            <a:r>
              <a:rPr lang="en-GB" sz="1100" dirty="0"/>
              <a:t>prices. </a:t>
            </a:r>
          </a:p>
          <a:p>
            <a:r>
              <a:rPr lang="en-GB" sz="1200" b="1" dirty="0"/>
              <a:t>New Crime</a:t>
            </a:r>
          </a:p>
          <a:p>
            <a:r>
              <a:rPr lang="en-GB" sz="1050" dirty="0"/>
              <a:t>Recent types of smuggling such as cheap alcohol and cigarettes have been seen as less serious. Methods of smuggling stayed the same.</a:t>
            </a:r>
            <a:endParaRPr lang="en-GB" sz="1100" dirty="0"/>
          </a:p>
        </p:txBody>
      </p:sp>
      <p:sp>
        <p:nvSpPr>
          <p:cNvPr id="9" name="TextBox 8"/>
          <p:cNvSpPr txBox="1"/>
          <p:nvPr/>
        </p:nvSpPr>
        <p:spPr>
          <a:xfrm>
            <a:off x="7434071" y="1054437"/>
            <a:ext cx="2331721" cy="3123932"/>
          </a:xfrm>
          <a:prstGeom prst="rect">
            <a:avLst/>
          </a:prstGeom>
          <a:solidFill>
            <a:schemeClr val="bg1"/>
          </a:solidFill>
          <a:ln w="28575">
            <a:solidFill>
              <a:schemeClr val="tx1"/>
            </a:solidFill>
          </a:ln>
        </p:spPr>
        <p:txBody>
          <a:bodyPr wrap="square" rtlCol="0">
            <a:spAutoFit/>
          </a:bodyPr>
          <a:lstStyle/>
          <a:p>
            <a:pPr algn="ctr"/>
            <a:r>
              <a:rPr lang="en-GB" sz="1400" b="1" dirty="0"/>
              <a:t>People-trafficking/slavery</a:t>
            </a:r>
          </a:p>
          <a:p>
            <a:r>
              <a:rPr lang="en-GB" sz="1200" b="1" dirty="0"/>
              <a:t>Definition</a:t>
            </a:r>
          </a:p>
          <a:p>
            <a:r>
              <a:rPr lang="en-GB" sz="1050" dirty="0"/>
              <a:t>People from other countries being illegally brought to the UK and forced to work. Women often forced into prostitution.</a:t>
            </a:r>
            <a:endParaRPr lang="en-GB" sz="1100" dirty="0"/>
          </a:p>
          <a:p>
            <a:r>
              <a:rPr lang="en-GB" sz="1200" b="1" dirty="0"/>
              <a:t>New Crime.</a:t>
            </a:r>
            <a:r>
              <a:rPr lang="en-GB" sz="1100" b="1" dirty="0"/>
              <a:t>  </a:t>
            </a:r>
          </a:p>
          <a:p>
            <a:r>
              <a:rPr lang="en-GB" sz="1050" dirty="0"/>
              <a:t>This is a new crime with                                  new laws against it. Better transport, communication and technology has allowed more people trafficking. Despite high levels of security, it is easy to bring people in due to the variety of transport now available. </a:t>
            </a:r>
          </a:p>
          <a:p>
            <a:r>
              <a:rPr lang="en-GB" sz="1200" b="1" dirty="0"/>
              <a:t>What caused a change in the law? </a:t>
            </a:r>
          </a:p>
          <a:p>
            <a:r>
              <a:rPr lang="en-GB" sz="1050" dirty="0"/>
              <a:t>Public awareness of this crime has led to increased pressure on the government to deal with it.  </a:t>
            </a:r>
          </a:p>
        </p:txBody>
      </p:sp>
      <p:sp>
        <p:nvSpPr>
          <p:cNvPr id="10" name="TextBox 9"/>
          <p:cNvSpPr txBox="1"/>
          <p:nvPr/>
        </p:nvSpPr>
        <p:spPr>
          <a:xfrm>
            <a:off x="99928" y="4743388"/>
            <a:ext cx="4057651" cy="2039020"/>
          </a:xfrm>
          <a:prstGeom prst="rect">
            <a:avLst/>
          </a:prstGeom>
          <a:noFill/>
          <a:ln w="28575">
            <a:solidFill>
              <a:schemeClr val="tx1"/>
            </a:solidFill>
          </a:ln>
        </p:spPr>
        <p:txBody>
          <a:bodyPr wrap="square" rtlCol="0">
            <a:spAutoFit/>
          </a:bodyPr>
          <a:lstStyle/>
          <a:p>
            <a:pPr algn="ctr"/>
            <a:r>
              <a:rPr lang="en-GB" sz="1400" b="1" dirty="0"/>
              <a:t>Cybercrimes</a:t>
            </a:r>
          </a:p>
          <a:p>
            <a:r>
              <a:rPr lang="en-GB" sz="1200" b="1" dirty="0"/>
              <a:t>Definition</a:t>
            </a:r>
          </a:p>
          <a:p>
            <a:r>
              <a:rPr lang="en-GB" sz="1100" dirty="0"/>
              <a:t>This is any crime carried out using the                                                    internet or other digital technology. </a:t>
            </a:r>
          </a:p>
          <a:p>
            <a:r>
              <a:rPr lang="en-GB" sz="1200" b="1" dirty="0"/>
              <a:t>Old Crime.</a:t>
            </a:r>
            <a:r>
              <a:rPr lang="en-GB" sz="1100" b="1" dirty="0"/>
              <a:t> </a:t>
            </a:r>
          </a:p>
          <a:p>
            <a:r>
              <a:rPr lang="en-GB" sz="1100" dirty="0"/>
              <a:t>Theft, fraud, stealing property, hacking, copyright, making threats.  </a:t>
            </a:r>
            <a:endParaRPr lang="en-GB" sz="1100" b="1" dirty="0"/>
          </a:p>
          <a:p>
            <a:r>
              <a:rPr lang="en-GB" sz="1200" b="1" dirty="0"/>
              <a:t>New Crime</a:t>
            </a:r>
          </a:p>
          <a:p>
            <a:r>
              <a:rPr lang="en-GB" sz="1050" dirty="0"/>
              <a:t>With email and the internet, various crimes were being carried out from the 1990s onwards. The government needed new laws.  </a:t>
            </a:r>
          </a:p>
          <a:p>
            <a:r>
              <a:rPr lang="en-GB" sz="1200" b="1" dirty="0"/>
              <a:t>The law</a:t>
            </a:r>
          </a:p>
          <a:p>
            <a:r>
              <a:rPr lang="en-GB" sz="1050" b="1" dirty="0">
                <a:solidFill>
                  <a:srgbClr val="FF0000"/>
                </a:solidFill>
              </a:rPr>
              <a:t>Computer Misuse Act (1990) </a:t>
            </a:r>
            <a:r>
              <a:rPr lang="en-GB" sz="1050" dirty="0"/>
              <a:t>tackled computer hacking.</a:t>
            </a:r>
            <a:endParaRPr lang="en-GB" sz="1200" dirty="0"/>
          </a:p>
        </p:txBody>
      </p:sp>
      <p:sp>
        <p:nvSpPr>
          <p:cNvPr id="11" name="TextBox 10"/>
          <p:cNvSpPr txBox="1"/>
          <p:nvPr/>
        </p:nvSpPr>
        <p:spPr>
          <a:xfrm>
            <a:off x="7434071" y="4220168"/>
            <a:ext cx="4678678" cy="2562240"/>
          </a:xfrm>
          <a:prstGeom prst="rect">
            <a:avLst/>
          </a:prstGeom>
          <a:noFill/>
          <a:ln w="28575">
            <a:solidFill>
              <a:schemeClr val="tx1"/>
            </a:solidFill>
          </a:ln>
        </p:spPr>
        <p:txBody>
          <a:bodyPr wrap="square" rtlCol="0">
            <a:spAutoFit/>
          </a:bodyPr>
          <a:lstStyle/>
          <a:p>
            <a:pPr algn="ctr"/>
            <a:r>
              <a:rPr lang="en-GB" sz="1400" b="1" dirty="0"/>
              <a:t>Terrorism</a:t>
            </a:r>
          </a:p>
          <a:p>
            <a:r>
              <a:rPr lang="en-GB" sz="1200" b="1" dirty="0"/>
              <a:t>Definition</a:t>
            </a:r>
          </a:p>
          <a:p>
            <a:r>
              <a:rPr lang="en-GB" sz="1100" dirty="0"/>
              <a:t>The use of violence to bring about political or religious change.</a:t>
            </a:r>
          </a:p>
          <a:p>
            <a:r>
              <a:rPr lang="en-GB" sz="1200" b="1" dirty="0"/>
              <a:t>Old Crime.</a:t>
            </a:r>
            <a:r>
              <a:rPr lang="en-GB" sz="1100" b="1" dirty="0"/>
              <a:t>  </a:t>
            </a:r>
          </a:p>
          <a:p>
            <a:r>
              <a:rPr lang="en-GB" sz="1100" dirty="0"/>
              <a:t>Guy Fawkes used terrorist methods to try and blow up parliament in 1605  to bring about political and religious change.  It just wasn’t called ‘terrorism’ then.</a:t>
            </a:r>
          </a:p>
          <a:p>
            <a:r>
              <a:rPr lang="en-GB" sz="1200" b="1" dirty="0"/>
              <a:t>New Crime</a:t>
            </a:r>
          </a:p>
          <a:p>
            <a:r>
              <a:rPr lang="en-GB" sz="1100" dirty="0"/>
              <a:t>The media has made more recent terrorism wider known.  For example the IRA bombings in the 1970s, Al-Qaeda and ISIS attacks.</a:t>
            </a:r>
          </a:p>
          <a:p>
            <a:r>
              <a:rPr lang="en-GB" sz="1200" b="1" dirty="0"/>
              <a:t>What caused a change in the law? </a:t>
            </a:r>
          </a:p>
          <a:p>
            <a:r>
              <a:rPr lang="en-GB" sz="1050" dirty="0"/>
              <a:t>High profile attacks in England and the USA caused a change in law.</a:t>
            </a:r>
          </a:p>
          <a:p>
            <a:r>
              <a:rPr lang="en-GB" sz="1200" b="1" dirty="0"/>
              <a:t>The law:</a:t>
            </a:r>
          </a:p>
          <a:p>
            <a:r>
              <a:rPr lang="en-GB" sz="1050" dirty="0"/>
              <a:t>2000, 2001, 2003, 2006 Terrorism Acts all gave police more powers to arrest suspected terrorists.  </a:t>
            </a:r>
          </a:p>
        </p:txBody>
      </p:sp>
      <p:pic>
        <p:nvPicPr>
          <p:cNvPr id="12" name="Picture 2" descr="Image result for SPEEDING TICKE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46" r="27371"/>
          <a:stretch/>
        </p:blipFill>
        <p:spPr bwMode="auto">
          <a:xfrm>
            <a:off x="3033016" y="1250043"/>
            <a:ext cx="879419" cy="779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Image result for DRUG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71" t="2191" r="18119" b="6829"/>
          <a:stretch/>
        </p:blipFill>
        <p:spPr bwMode="auto">
          <a:xfrm flipH="1">
            <a:off x="6578964" y="3830706"/>
            <a:ext cx="716992"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smuggling shi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48800" y="912813"/>
            <a:ext cx="928184" cy="6750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slavery"/>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69096" y="1754433"/>
            <a:ext cx="996696" cy="754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interne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2649" y="4743387"/>
            <a:ext cx="1200151" cy="10165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explosion"/>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1181225" y="4303691"/>
            <a:ext cx="890263" cy="688933"/>
          </a:xfrm>
          <a:prstGeom prst="rect">
            <a:avLst/>
          </a:prstGeom>
          <a:solidFill>
            <a:schemeClr val="bg1"/>
          </a:solidFill>
        </p:spPr>
      </p:pic>
      <p:pic>
        <p:nvPicPr>
          <p:cNvPr id="1026" name="Picture 2" descr="Image result for internet crime carto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2594" y="4743386"/>
            <a:ext cx="3160216" cy="203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9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 </a:t>
            </a:r>
            <a:r>
              <a:rPr lang="en-GB" dirty="0">
                <a:latin typeface="Berlin Sans FB Demi" panose="020E0802020502020306" pitchFamily="34" charset="0"/>
              </a:rPr>
              <a:t>Anglo-Saxon England – Types of Crime.</a:t>
            </a:r>
          </a:p>
        </p:txBody>
      </p:sp>
      <p:sp>
        <p:nvSpPr>
          <p:cNvPr id="5" name="TextBox 4"/>
          <p:cNvSpPr txBox="1"/>
          <p:nvPr/>
        </p:nvSpPr>
        <p:spPr>
          <a:xfrm>
            <a:off x="143436" y="542347"/>
            <a:ext cx="9565340" cy="1046440"/>
          </a:xfrm>
          <a:prstGeom prst="rect">
            <a:avLst/>
          </a:prstGeom>
          <a:solidFill>
            <a:schemeClr val="bg1">
              <a:lumMod val="95000"/>
            </a:schemeClr>
          </a:solidFill>
          <a:ln w="19050">
            <a:solidFill>
              <a:schemeClr val="tx1"/>
            </a:solidFill>
          </a:ln>
        </p:spPr>
        <p:txBody>
          <a:bodyPr wrap="square" rtlCol="0">
            <a:spAutoFit/>
          </a:bodyPr>
          <a:lstStyle/>
          <a:p>
            <a:r>
              <a:rPr lang="en-GB" sz="1400" b="1" dirty="0"/>
              <a:t>Background information: </a:t>
            </a:r>
          </a:p>
          <a:p>
            <a:r>
              <a:rPr lang="en-GB" sz="1200" dirty="0"/>
              <a:t>It is believed that in 1000, the population of England was roughly 2,000,000 and 90% of people lives in the countryside, with very few towns developed.  There was little communication and local communities were vulnerable to disease, poor weather and bad harvests.  It was the King who made the law, but the local community who had responsibility to enforce the laws.  The system of law and punishments was quite basic and relied on the local community. However, one powerful organisation with influence over crime and punishment was the Christian Church. </a:t>
            </a:r>
          </a:p>
        </p:txBody>
      </p:sp>
      <p:sp>
        <p:nvSpPr>
          <p:cNvPr id="6" name="TextBox 5"/>
          <p:cNvSpPr txBox="1"/>
          <p:nvPr/>
        </p:nvSpPr>
        <p:spPr>
          <a:xfrm>
            <a:off x="143436" y="1660429"/>
            <a:ext cx="3864575" cy="5201424"/>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dirty="0"/>
              <a:t>Who decided what a crime was and made the laws in Anglo-Saxon England?</a:t>
            </a:r>
          </a:p>
          <a:p>
            <a:r>
              <a:rPr lang="en-GB" sz="1200" dirty="0"/>
              <a:t>The King relied on his advisors and the land owning </a:t>
            </a:r>
            <a:r>
              <a:rPr lang="en-GB" sz="1200" b="1" dirty="0"/>
              <a:t>nobles</a:t>
            </a:r>
            <a:r>
              <a:rPr lang="en-GB" sz="1200" dirty="0"/>
              <a:t> to help him rule the country.  The other groups below the nobles had no say in how the country was ruled or the laws that were made.  The nobles influenced the King hugely.  They also did well from this as they could advise the King to make laws that would also </a:t>
            </a:r>
            <a:r>
              <a:rPr lang="en-GB" sz="1200" b="1" dirty="0"/>
              <a:t>protect them</a:t>
            </a:r>
            <a:r>
              <a:rPr lang="en-GB" sz="1200" dirty="0"/>
              <a:t>.  For example, by punishing </a:t>
            </a:r>
            <a:r>
              <a:rPr lang="en-GB" sz="1200" b="1" dirty="0"/>
              <a:t>trespassers</a:t>
            </a:r>
            <a:r>
              <a:rPr lang="en-GB" sz="1200" dirty="0"/>
              <a:t> on their land harshly. </a:t>
            </a:r>
          </a:p>
          <a:p>
            <a:endParaRPr lang="en-GB" sz="1200" dirty="0"/>
          </a:p>
          <a:p>
            <a:r>
              <a:rPr lang="en-GB" sz="1200" dirty="0"/>
              <a:t>Britain was divided in a </a:t>
            </a:r>
            <a:r>
              <a:rPr lang="en-GB" sz="1200" b="1" dirty="0"/>
              <a:t>strict system </a:t>
            </a:r>
            <a:r>
              <a:rPr lang="en-GB" sz="1200" dirty="0"/>
              <a:t>of power, with the King at the top, followed by the wealthy and powerful </a:t>
            </a:r>
            <a:r>
              <a:rPr lang="en-GB" sz="1200" b="1" dirty="0"/>
              <a:t>Nobles</a:t>
            </a:r>
            <a:r>
              <a:rPr lang="en-GB" sz="1200" dirty="0"/>
              <a:t>, followed by the respected workers known as </a:t>
            </a:r>
            <a:r>
              <a:rPr lang="en-GB" sz="1200" b="1" dirty="0"/>
              <a:t>Freemen</a:t>
            </a:r>
            <a:r>
              <a:rPr lang="en-GB" sz="1200" dirty="0"/>
              <a:t> and then the </a:t>
            </a:r>
            <a:r>
              <a:rPr lang="en-GB" sz="1200" b="1" dirty="0"/>
              <a:t>Serfs</a:t>
            </a:r>
            <a:r>
              <a:rPr lang="en-GB" sz="1200" dirty="0"/>
              <a:t>, who owned no land and worked for very low pay.  Any action which threatened this social structure was classed as a crime.  For example, a Serf starting a fight with a Noble was seen as a high level crime.  It would even be seen as an </a:t>
            </a:r>
            <a:r>
              <a:rPr lang="en-GB" sz="1200" b="1" dirty="0"/>
              <a:t>act of treason.  </a:t>
            </a:r>
          </a:p>
          <a:p>
            <a:endParaRPr lang="en-GB" sz="1200" b="1" dirty="0">
              <a:solidFill>
                <a:srgbClr val="FF0000"/>
              </a:solidFill>
            </a:endParaRPr>
          </a:p>
          <a:p>
            <a:r>
              <a:rPr lang="en-GB" sz="1200" b="1" dirty="0">
                <a:solidFill>
                  <a:srgbClr val="FF0000"/>
                </a:solidFill>
              </a:rPr>
              <a:t>Treason is a term used to describe any action that challenges the authority of the King or more recently, the government.</a:t>
            </a:r>
            <a:r>
              <a:rPr lang="en-GB" sz="1200" b="1" dirty="0"/>
              <a:t>  </a:t>
            </a:r>
            <a:r>
              <a:rPr lang="en-GB" sz="1200" dirty="0"/>
              <a:t>It is also and a type of crime known as ‘</a:t>
            </a:r>
            <a:r>
              <a:rPr lang="en-GB" sz="1200" b="1" dirty="0">
                <a:solidFill>
                  <a:srgbClr val="FF0000"/>
                </a:solidFill>
              </a:rPr>
              <a:t>Crimes against Authority</a:t>
            </a:r>
            <a:r>
              <a:rPr lang="en-GB" sz="1200" dirty="0"/>
              <a:t>’. However, there was still a strong belief that it was still the King’s duty to keep the ‘</a:t>
            </a:r>
            <a:r>
              <a:rPr lang="en-GB" sz="1200" b="1" dirty="0"/>
              <a:t>King’s Peace’</a:t>
            </a:r>
            <a:r>
              <a:rPr lang="en-GB" sz="1200" dirty="0"/>
              <a:t>. It was the King who issued ‘</a:t>
            </a:r>
            <a:r>
              <a:rPr lang="en-GB" sz="1200" b="1" dirty="0"/>
              <a:t>codes of law</a:t>
            </a:r>
            <a:r>
              <a:rPr lang="en-GB" sz="1200" dirty="0"/>
              <a:t>’ and who had the right to change existing laws to make them stronger or to reduce their severity.</a:t>
            </a:r>
          </a:p>
        </p:txBody>
      </p:sp>
      <p:sp>
        <p:nvSpPr>
          <p:cNvPr id="7" name="TextBox 6"/>
          <p:cNvSpPr txBox="1"/>
          <p:nvPr/>
        </p:nvSpPr>
        <p:spPr>
          <a:xfrm>
            <a:off x="7010399" y="1660429"/>
            <a:ext cx="5065059" cy="2893100"/>
          </a:xfrm>
          <a:prstGeom prst="rect">
            <a:avLst/>
          </a:prstGeom>
          <a:solidFill>
            <a:schemeClr val="accent1">
              <a:lumMod val="20000"/>
              <a:lumOff val="80000"/>
            </a:schemeClr>
          </a:solidFill>
          <a:ln w="19050">
            <a:solidFill>
              <a:schemeClr val="tx1"/>
            </a:solidFill>
          </a:ln>
        </p:spPr>
        <p:txBody>
          <a:bodyPr wrap="square" rtlCol="0">
            <a:spAutoFit/>
          </a:bodyPr>
          <a:lstStyle/>
          <a:p>
            <a:r>
              <a:rPr lang="en-GB" sz="1400" b="1" dirty="0"/>
              <a:t>How the growth in towns influenced an increase in crime.</a:t>
            </a:r>
          </a:p>
          <a:p>
            <a:r>
              <a:rPr lang="en-GB" sz="1200" dirty="0"/>
              <a:t>Some English </a:t>
            </a:r>
            <a:r>
              <a:rPr lang="en-GB" sz="1200" b="1" dirty="0"/>
              <a:t>towns grew </a:t>
            </a:r>
            <a:r>
              <a:rPr lang="en-GB" sz="1200" dirty="0"/>
              <a:t>in importance in this time such as </a:t>
            </a:r>
            <a:r>
              <a:rPr lang="en-GB" sz="1200" b="1" dirty="0"/>
              <a:t>Southampton</a:t>
            </a:r>
            <a:r>
              <a:rPr lang="en-GB" sz="1200" dirty="0"/>
              <a:t>, </a:t>
            </a:r>
            <a:r>
              <a:rPr lang="en-GB" sz="1200" b="1" dirty="0"/>
              <a:t>York</a:t>
            </a:r>
            <a:r>
              <a:rPr lang="en-GB" sz="1200" dirty="0"/>
              <a:t> and </a:t>
            </a:r>
            <a:r>
              <a:rPr lang="en-GB" sz="1200" b="1" dirty="0"/>
              <a:t>London</a:t>
            </a:r>
            <a:r>
              <a:rPr lang="en-GB" sz="1200" dirty="0"/>
              <a:t>. They grew due to </a:t>
            </a:r>
            <a:r>
              <a:rPr lang="en-GB" sz="1200" b="1" dirty="0"/>
              <a:t>increasing trade </a:t>
            </a:r>
            <a:r>
              <a:rPr lang="en-GB" sz="1200" dirty="0"/>
              <a:t>with Europe and links with foreign countries.  For example, York still had strong links with the </a:t>
            </a:r>
            <a:r>
              <a:rPr lang="en-GB" sz="1200" b="1" dirty="0"/>
              <a:t>Viking</a:t>
            </a:r>
            <a:r>
              <a:rPr lang="en-GB" sz="1200" dirty="0"/>
              <a:t> ships which came over from Norway.  This meant their </a:t>
            </a:r>
            <a:r>
              <a:rPr lang="en-GB" sz="1200" b="1" dirty="0"/>
              <a:t>population grew</a:t>
            </a:r>
            <a:r>
              <a:rPr lang="en-GB" sz="1200" dirty="0"/>
              <a:t>.  With larger populations, there were more opportunities for crime.  Two types of crime in particular became more common:</a:t>
            </a:r>
          </a:p>
          <a:p>
            <a:pPr marL="171450" indent="-171450">
              <a:buFont typeface="Wingdings" panose="05000000000000000000" pitchFamily="2" charset="2"/>
              <a:buChar char="q"/>
            </a:pPr>
            <a:r>
              <a:rPr lang="en-GB" sz="1200" b="1" dirty="0"/>
              <a:t>‘</a:t>
            </a:r>
            <a:r>
              <a:rPr lang="en-GB" sz="1200" b="1" dirty="0">
                <a:solidFill>
                  <a:srgbClr val="FF0000"/>
                </a:solidFill>
              </a:rPr>
              <a:t>Crimes against the person</a:t>
            </a:r>
            <a:r>
              <a:rPr lang="en-GB" sz="1200" b="1" dirty="0"/>
              <a:t>’ </a:t>
            </a:r>
            <a:r>
              <a:rPr lang="en-GB" sz="1200" dirty="0"/>
              <a:t>– physical assault, theft from a person, fights and anything which involved causing physical harm to another person.</a:t>
            </a:r>
          </a:p>
          <a:p>
            <a:pPr marL="171450" indent="-171450">
              <a:buFont typeface="Wingdings" panose="05000000000000000000" pitchFamily="2" charset="2"/>
              <a:buChar char="q"/>
            </a:pPr>
            <a:r>
              <a:rPr lang="en-GB" sz="1200" b="1" dirty="0"/>
              <a:t>‘</a:t>
            </a:r>
            <a:r>
              <a:rPr lang="en-GB" sz="1200" b="1" dirty="0">
                <a:solidFill>
                  <a:srgbClr val="FF0000"/>
                </a:solidFill>
              </a:rPr>
              <a:t>Crimes against property</a:t>
            </a:r>
            <a:r>
              <a:rPr lang="en-GB" sz="1200" b="1" dirty="0"/>
              <a:t>’ </a:t>
            </a:r>
            <a:r>
              <a:rPr lang="en-GB" sz="1200" dirty="0"/>
              <a:t>– These were crimes such as theft from a building, cattle theft, or being on another person’s land </a:t>
            </a:r>
            <a:r>
              <a:rPr lang="en-GB" sz="1200" b="1" dirty="0"/>
              <a:t>poaching (stealing)</a:t>
            </a:r>
            <a:r>
              <a:rPr lang="en-GB" sz="1200" dirty="0"/>
              <a:t>.</a:t>
            </a:r>
          </a:p>
          <a:p>
            <a:r>
              <a:rPr lang="en-GB" sz="1200" dirty="0"/>
              <a:t>The reason for the increase in these types of crime was how much </a:t>
            </a:r>
            <a:r>
              <a:rPr lang="en-GB" sz="1200" b="1" dirty="0"/>
              <a:t>easier</a:t>
            </a:r>
            <a:r>
              <a:rPr lang="en-GB" sz="1200" dirty="0"/>
              <a:t> it was to get away with a crime in a busy town where </a:t>
            </a:r>
            <a:r>
              <a:rPr lang="en-GB" sz="1200" b="1" dirty="0"/>
              <a:t>people did not know each other</a:t>
            </a:r>
            <a:r>
              <a:rPr lang="en-GB" sz="1200" dirty="0"/>
              <a:t>.  Towns also had </a:t>
            </a:r>
            <a:r>
              <a:rPr lang="en-GB" sz="1200" b="1" dirty="0"/>
              <a:t>more valuable items </a:t>
            </a:r>
            <a:r>
              <a:rPr lang="en-GB" sz="1200" dirty="0"/>
              <a:t>for sale with their trade links and so there was more opportunity for criminals to steal.</a:t>
            </a:r>
          </a:p>
        </p:txBody>
      </p:sp>
      <p:sp>
        <p:nvSpPr>
          <p:cNvPr id="8" name="TextBox 7"/>
          <p:cNvSpPr txBox="1"/>
          <p:nvPr/>
        </p:nvSpPr>
        <p:spPr>
          <a:xfrm>
            <a:off x="7010398" y="4625171"/>
            <a:ext cx="5065059" cy="2154436"/>
          </a:xfrm>
          <a:prstGeom prst="rect">
            <a:avLst/>
          </a:prstGeom>
          <a:solidFill>
            <a:schemeClr val="accent1">
              <a:lumMod val="20000"/>
              <a:lumOff val="80000"/>
            </a:schemeClr>
          </a:solidFill>
          <a:ln w="19050">
            <a:solidFill>
              <a:schemeClr val="tx1"/>
            </a:solidFill>
          </a:ln>
        </p:spPr>
        <p:txBody>
          <a:bodyPr wrap="square" rtlCol="0">
            <a:spAutoFit/>
          </a:bodyPr>
          <a:lstStyle/>
          <a:p>
            <a:r>
              <a:rPr lang="en-GB" sz="1400" b="1" dirty="0"/>
              <a:t>Crimes in the countryside and Collective Responsibility</a:t>
            </a:r>
          </a:p>
          <a:p>
            <a:pPr marL="171450" indent="-171450">
              <a:buFont typeface="Wingdings" panose="05000000000000000000" pitchFamily="2" charset="2"/>
              <a:buChar char="q"/>
            </a:pPr>
            <a:r>
              <a:rPr lang="en-GB" sz="1200" dirty="0"/>
              <a:t>In most village communities, most people </a:t>
            </a:r>
            <a:r>
              <a:rPr lang="en-GB" sz="1200" b="1" dirty="0"/>
              <a:t>knew each other</a:t>
            </a:r>
            <a:r>
              <a:rPr lang="en-GB" sz="1200" dirty="0"/>
              <a:t>.  This made any criminal easier to identify and so fewer people risked committing a crime.  </a:t>
            </a:r>
          </a:p>
          <a:p>
            <a:pPr marL="171450" indent="-171450">
              <a:buFont typeface="Wingdings" panose="05000000000000000000" pitchFamily="2" charset="2"/>
              <a:buChar char="q"/>
            </a:pPr>
            <a:r>
              <a:rPr lang="en-GB" sz="1200" dirty="0"/>
              <a:t>Local communities were expected to take </a:t>
            </a:r>
            <a:r>
              <a:rPr lang="en-GB" sz="1200" b="1" dirty="0">
                <a:solidFill>
                  <a:srgbClr val="FF0000"/>
                </a:solidFill>
              </a:rPr>
              <a:t>Collective Responsibility</a:t>
            </a:r>
            <a:r>
              <a:rPr lang="en-GB" sz="1200" dirty="0"/>
              <a:t>.  This meant being responsible for the actions of others and making sure friends and family were not tempted to break the law.  It also meant being responsible to take action to find a criminal if any law was broken.</a:t>
            </a:r>
          </a:p>
          <a:p>
            <a:pPr marL="171450" indent="-171450">
              <a:buFont typeface="Wingdings" panose="05000000000000000000" pitchFamily="2" charset="2"/>
              <a:buChar char="q"/>
            </a:pPr>
            <a:r>
              <a:rPr lang="en-GB" sz="1200" dirty="0"/>
              <a:t>Each area also had a local official who was chosen by the community called a </a:t>
            </a:r>
            <a:r>
              <a:rPr lang="en-GB" sz="1200" b="1" dirty="0"/>
              <a:t>Reeve</a:t>
            </a:r>
            <a:r>
              <a:rPr lang="en-GB" sz="1200" dirty="0"/>
              <a:t>.  The Reeve carried out decisions made by local courts to make sure any criminal was punished how the court decided.  </a:t>
            </a:r>
          </a:p>
          <a:p>
            <a:pPr marL="171450" indent="-171450">
              <a:buFont typeface="Wingdings" panose="05000000000000000000" pitchFamily="2" charset="2"/>
              <a:buChar char="q"/>
            </a:pPr>
            <a:r>
              <a:rPr lang="en-GB" sz="1200" dirty="0"/>
              <a:t>The local church also played a vital role in the community.</a:t>
            </a:r>
          </a:p>
        </p:txBody>
      </p:sp>
      <p:pic>
        <p:nvPicPr>
          <p:cNvPr id="1026" name="Picture 2" descr="Image result for anglo-saxon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9453" y="-94580"/>
            <a:ext cx="2759822" cy="1932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51420" y="1364865"/>
            <a:ext cx="1315571" cy="1846792"/>
          </a:xfrm>
          <a:prstGeom prst="rect">
            <a:avLst/>
          </a:prstGeom>
        </p:spPr>
      </p:pic>
      <p:pic>
        <p:nvPicPr>
          <p:cNvPr id="1030" name="Picture 6" descr="Related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004" b="89941" l="6329" r="89873"/>
                    </a14:imgEffect>
                  </a14:imgLayer>
                </a14:imgProps>
              </a:ext>
              <a:ext uri="{28A0092B-C50C-407E-A947-70E740481C1C}">
                <a14:useLocalDpi xmlns:a14="http://schemas.microsoft.com/office/drawing/2010/main" val="0"/>
              </a:ext>
            </a:extLst>
          </a:blip>
          <a:srcRect/>
          <a:stretch>
            <a:fillRect/>
          </a:stretch>
        </p:blipFill>
        <p:spPr bwMode="auto">
          <a:xfrm>
            <a:off x="3773884" y="2562824"/>
            <a:ext cx="1014416" cy="1878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lated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04" b="89941" l="6329" r="89873"/>
                    </a14:imgEffect>
                  </a14:imgLayer>
                </a14:imgProps>
              </a:ext>
              <a:ext uri="{28A0092B-C50C-407E-A947-70E740481C1C}">
                <a14:useLocalDpi xmlns:a14="http://schemas.microsoft.com/office/drawing/2010/main" val="0"/>
              </a:ext>
            </a:extLst>
          </a:blip>
          <a:srcRect/>
          <a:stretch>
            <a:fillRect/>
          </a:stretch>
        </p:blipFill>
        <p:spPr bwMode="auto">
          <a:xfrm flipH="1">
            <a:off x="6048189" y="2486400"/>
            <a:ext cx="1014416" cy="18784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42" b="89954" l="4661" r="89831">
                        <a14:foregroundMark x1="52119" y1="4566" x2="53390" y2="7078"/>
                        <a14:foregroundMark x1="63983" y1="31735" x2="66949" y2="36301"/>
                      </a14:backgroundRemoval>
                    </a14:imgEffect>
                  </a14:imgLayer>
                </a14:imgProps>
              </a:ext>
              <a:ext uri="{28A0092B-C50C-407E-A947-70E740481C1C}">
                <a14:useLocalDpi xmlns:a14="http://schemas.microsoft.com/office/drawing/2010/main" val="0"/>
              </a:ext>
            </a:extLst>
          </a:blip>
          <a:srcRect/>
          <a:stretch>
            <a:fillRect/>
          </a:stretch>
        </p:blipFill>
        <p:spPr bwMode="auto">
          <a:xfrm>
            <a:off x="4528848" y="2639247"/>
            <a:ext cx="929756" cy="17255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lated imag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42" b="89954" l="4661" r="89831">
                        <a14:foregroundMark x1="52119" y1="4566" x2="53390" y2="7078"/>
                        <a14:foregroundMark x1="63983" y1="31735" x2="66949" y2="363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22825" y="2588726"/>
            <a:ext cx="929756" cy="17255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nglo-saxon freem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725" b="98309" l="2667" r="96333">
                        <a14:foregroundMark x1="21000" y1="27536" x2="38000" y2="32609"/>
                        <a14:foregroundMark x1="23000" y1="24155" x2="14667" y2="30918"/>
                        <a14:foregroundMark x1="31333" y1="12077" x2="31333" y2="12077"/>
                        <a14:foregroundMark x1="32667" y1="12077" x2="37000" y2="14493"/>
                        <a14:foregroundMark x1="28667" y1="12319" x2="27000" y2="13527"/>
                        <a14:foregroundMark x1="27000" y1="14734" x2="25000" y2="16667"/>
                        <a14:foregroundMark x1="5667" y1="37198" x2="14000" y2="31884"/>
                      </a14:backgroundRemoval>
                    </a14:imgEffect>
                  </a14:imgLayer>
                </a14:imgProps>
              </a:ext>
              <a:ext uri="{28A0092B-C50C-407E-A947-70E740481C1C}">
                <a14:useLocalDpi xmlns:a14="http://schemas.microsoft.com/office/drawing/2010/main" val="0"/>
              </a:ext>
            </a:extLst>
          </a:blip>
          <a:srcRect/>
          <a:stretch>
            <a:fillRect/>
          </a:stretch>
        </p:blipFill>
        <p:spPr bwMode="auto">
          <a:xfrm>
            <a:off x="3889898" y="4199648"/>
            <a:ext cx="938242" cy="1294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anglo-saxon freema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25" b="98309" l="2667" r="96333">
                        <a14:foregroundMark x1="21000" y1="27536" x2="38000" y2="32609"/>
                        <a14:foregroundMark x1="23000" y1="24155" x2="14667" y2="30918"/>
                        <a14:foregroundMark x1="31333" y1="12077" x2="31333" y2="12077"/>
                        <a14:foregroundMark x1="32667" y1="12077" x2="37000" y2="14493"/>
                        <a14:foregroundMark x1="28667" y1="12319" x2="27000" y2="13527"/>
                        <a14:foregroundMark x1="27000" y1="14734" x2="25000" y2="16667"/>
                        <a14:foregroundMark x1="5667" y1="37198" x2="14000" y2="31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45865" y="4123274"/>
            <a:ext cx="949105" cy="13097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nglo-saxon freema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3073" b="97917" l="2834" r="89965">
                        <a14:foregroundMark x1="10862" y1="7656" x2="16293" y2="18906"/>
                        <a14:foregroundMark x1="9917" y1="6458" x2="10862" y2="11979"/>
                      </a14:backgroundRemoval>
                    </a14:imgEffect>
                  </a14:imgLayer>
                </a14:imgProps>
              </a:ext>
              <a:ext uri="{28A0092B-C50C-407E-A947-70E740481C1C}">
                <a14:useLocalDpi xmlns:a14="http://schemas.microsoft.com/office/drawing/2010/main" val="0"/>
              </a:ext>
            </a:extLst>
          </a:blip>
          <a:srcRect/>
          <a:stretch>
            <a:fillRect/>
          </a:stretch>
        </p:blipFill>
        <p:spPr bwMode="auto">
          <a:xfrm>
            <a:off x="4641270" y="4146109"/>
            <a:ext cx="618422" cy="14018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anglo-saxon freema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073" b="97917" l="2834" r="89965">
                        <a14:foregroundMark x1="10862" y1="7656" x2="16293" y2="18906"/>
                        <a14:foregroundMark x1="9917" y1="6458" x2="10862" y2="11979"/>
                      </a14:backgroundRemoval>
                    </a14:imgEffect>
                  </a14:imgLayer>
                </a14:imgProps>
              </a:ext>
              <a:ext uri="{28A0092B-C50C-407E-A947-70E740481C1C}">
                <a14:useLocalDpi xmlns:a14="http://schemas.microsoft.com/office/drawing/2010/main" val="0"/>
              </a:ext>
            </a:extLst>
          </a:blip>
          <a:srcRect/>
          <a:stretch>
            <a:fillRect/>
          </a:stretch>
        </p:blipFill>
        <p:spPr bwMode="auto">
          <a:xfrm>
            <a:off x="5745906" y="4205675"/>
            <a:ext cx="574615" cy="13025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2448" b="97083" l="5252" r="97593">
                        <a14:foregroundMark x1="87856" y1="5729" x2="86980" y2="9219"/>
                        <a14:foregroundMark x1="66193" y1="11667" x2="73523" y2="9688"/>
                      </a14:backgroundRemoval>
                    </a14:imgEffect>
                  </a14:imgLayer>
                </a14:imgProps>
              </a:ext>
              <a:ext uri="{28A0092B-C50C-407E-A947-70E740481C1C}">
                <a14:useLocalDpi xmlns:a14="http://schemas.microsoft.com/office/drawing/2010/main" val="0"/>
              </a:ext>
            </a:extLst>
          </a:blip>
          <a:srcRect/>
          <a:stretch>
            <a:fillRect/>
          </a:stretch>
        </p:blipFill>
        <p:spPr bwMode="auto">
          <a:xfrm>
            <a:off x="5118697" y="4090353"/>
            <a:ext cx="746821" cy="15688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nglo-saxon freeman"/>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0" b="58000" l="55682" r="100000">
                        <a14:foregroundMark x1="93939" y1="31333" x2="98864" y2="32333"/>
                        <a14:foregroundMark x1="83333" y1="7333" x2="83333" y2="7333"/>
                        <a14:backgroundMark x1="59848" y1="48000" x2="59470" y2="58667"/>
                        <a14:backgroundMark x1="57197" y1="52000" x2="63636" y2="53000"/>
                      </a14:backgroundRemoval>
                    </a14:imgEffect>
                  </a14:imgLayer>
                </a14:imgProps>
              </a:ext>
              <a:ext uri="{28A0092B-C50C-407E-A947-70E740481C1C}">
                <a14:useLocalDpi xmlns:a14="http://schemas.microsoft.com/office/drawing/2010/main" val="0"/>
              </a:ext>
            </a:extLst>
          </a:blip>
          <a:srcRect l="58084" t="-2959" r="-3921" b="37334"/>
          <a:stretch/>
        </p:blipFill>
        <p:spPr bwMode="auto">
          <a:xfrm>
            <a:off x="4734686" y="5375688"/>
            <a:ext cx="1023706" cy="1665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Image result for anglo-saxon freeman"/>
          <p:cNvPicPr>
            <a:picLocks noChangeAspect="1" noChangeArrowheads="1"/>
          </p:cNvPicPr>
          <p:nvPr/>
        </p:nvPicPr>
        <p:blipFill rotWithShape="1">
          <a:blip r:embed="rId23">
            <a:extLst>
              <a:ext uri="{BEBA8EAE-BF5A-486C-A8C5-ECC9F3942E4B}">
                <a14:imgProps xmlns:a14="http://schemas.microsoft.com/office/drawing/2010/main">
                  <a14:imgLayer r:embed="rId22">
                    <a14:imgEffect>
                      <a14:backgroundRemoval t="5667" b="73333" l="758" r="49242"/>
                    </a14:imgEffect>
                  </a14:imgLayer>
                </a14:imgProps>
              </a:ext>
              <a:ext uri="{28A0092B-C50C-407E-A947-70E740481C1C}">
                <a14:useLocalDpi xmlns:a14="http://schemas.microsoft.com/office/drawing/2010/main" val="0"/>
              </a:ext>
            </a:extLst>
          </a:blip>
          <a:srcRect t="11081" r="47664" b="29311"/>
          <a:stretch/>
        </p:blipFill>
        <p:spPr bwMode="auto">
          <a:xfrm>
            <a:off x="4215186" y="5433039"/>
            <a:ext cx="1107912" cy="1433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anglo-saxon freeman"/>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000" b="100000" l="9848" r="94697"/>
                    </a14:imgEffect>
                  </a14:imgLayer>
                </a14:imgProps>
              </a:ext>
              <a:ext uri="{28A0092B-C50C-407E-A947-70E740481C1C}">
                <a14:useLocalDpi xmlns:a14="http://schemas.microsoft.com/office/drawing/2010/main" val="0"/>
              </a:ext>
            </a:extLst>
          </a:blip>
          <a:srcRect l="30307" t="43176" r="11939"/>
          <a:stretch/>
        </p:blipFill>
        <p:spPr bwMode="auto">
          <a:xfrm>
            <a:off x="3647249" y="5433040"/>
            <a:ext cx="1219701" cy="13636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anglo-saxon freeman"/>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0" b="58000" l="55682" r="100000">
                        <a14:foregroundMark x1="93939" y1="31333" x2="98864" y2="32333"/>
                        <a14:foregroundMark x1="83333" y1="7333" x2="83333" y2="7333"/>
                        <a14:backgroundMark x1="59848" y1="48000" x2="59470" y2="58667"/>
                        <a14:backgroundMark x1="57197" y1="52000" x2="63636" y2="53000"/>
                      </a14:backgroundRemoval>
                    </a14:imgEffect>
                  </a14:imgLayer>
                </a14:imgProps>
              </a:ext>
              <a:ext uri="{28A0092B-C50C-407E-A947-70E740481C1C}">
                <a14:useLocalDpi xmlns:a14="http://schemas.microsoft.com/office/drawing/2010/main" val="0"/>
              </a:ext>
            </a:extLst>
          </a:blip>
          <a:srcRect l="58084" t="-2959" r="-3921" b="37334"/>
          <a:stretch/>
        </p:blipFill>
        <p:spPr bwMode="auto">
          <a:xfrm flipH="1">
            <a:off x="6235978" y="5375688"/>
            <a:ext cx="1023706" cy="16655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anglo-saxon freeman"/>
          <p:cNvPicPr>
            <a:picLocks noChangeAspect="1" noChangeArrowheads="1"/>
          </p:cNvPicPr>
          <p:nvPr/>
        </p:nvPicPr>
        <p:blipFill rotWithShape="1">
          <a:blip r:embed="rId23">
            <a:extLst>
              <a:ext uri="{BEBA8EAE-BF5A-486C-A8C5-ECC9F3942E4B}">
                <a14:imgProps xmlns:a14="http://schemas.microsoft.com/office/drawing/2010/main">
                  <a14:imgLayer r:embed="rId22">
                    <a14:imgEffect>
                      <a14:backgroundRemoval t="5667" b="73333" l="758" r="49242"/>
                    </a14:imgEffect>
                  </a14:imgLayer>
                </a14:imgProps>
              </a:ext>
              <a:ext uri="{28A0092B-C50C-407E-A947-70E740481C1C}">
                <a14:useLocalDpi xmlns:a14="http://schemas.microsoft.com/office/drawing/2010/main" val="0"/>
              </a:ext>
            </a:extLst>
          </a:blip>
          <a:srcRect t="11081" r="47664" b="29311"/>
          <a:stretch/>
        </p:blipFill>
        <p:spPr bwMode="auto">
          <a:xfrm flipH="1">
            <a:off x="5716478" y="5433039"/>
            <a:ext cx="1107912" cy="14339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Image result for anglo-saxon freeman"/>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000" b="100000" l="9848" r="94697"/>
                    </a14:imgEffect>
                  </a14:imgLayer>
                </a14:imgProps>
              </a:ext>
              <a:ext uri="{28A0092B-C50C-407E-A947-70E740481C1C}">
                <a14:useLocalDpi xmlns:a14="http://schemas.microsoft.com/office/drawing/2010/main" val="0"/>
              </a:ext>
            </a:extLst>
          </a:blip>
          <a:srcRect l="30307" t="43176" r="11939"/>
          <a:stretch/>
        </p:blipFill>
        <p:spPr bwMode="auto">
          <a:xfrm flipH="1">
            <a:off x="5148541" y="5433040"/>
            <a:ext cx="1219701" cy="13636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19123214">
            <a:off x="5741650" y="2244853"/>
            <a:ext cx="747764" cy="4206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2476786" flipH="1">
            <a:off x="4414418" y="2272081"/>
            <a:ext cx="747764" cy="4206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2476786" flipH="1">
            <a:off x="4280194" y="3903729"/>
            <a:ext cx="747764" cy="4206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19123214">
            <a:off x="5854605" y="3884290"/>
            <a:ext cx="747764" cy="4206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19123214">
            <a:off x="6060217" y="5119016"/>
            <a:ext cx="747764" cy="4206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Image result for arrow"/>
          <p:cNvPicPr>
            <a:picLocks noChangeAspect="1" noChangeArrowheads="1"/>
          </p:cNvPicPr>
          <p:nvPr/>
        </p:nvPicPr>
        <p:blipFill>
          <a:blip r:embed="rId25"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2476786" flipH="1">
            <a:off x="4145827" y="5241803"/>
            <a:ext cx="747764" cy="4206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00822" y="2371235"/>
            <a:ext cx="744501" cy="307777"/>
          </a:xfrm>
          <a:prstGeom prst="rect">
            <a:avLst/>
          </a:prstGeom>
          <a:solidFill>
            <a:schemeClr val="bg1">
              <a:lumMod val="95000"/>
            </a:schemeClr>
          </a:solidFill>
          <a:effectLst>
            <a:softEdge rad="63500"/>
          </a:effectLst>
        </p:spPr>
        <p:txBody>
          <a:bodyPr wrap="square" rtlCol="0">
            <a:spAutoFit/>
          </a:bodyPr>
          <a:lstStyle/>
          <a:p>
            <a:pPr algn="ctr"/>
            <a:r>
              <a:rPr lang="en-GB" sz="1400" b="1" dirty="0"/>
              <a:t>KING</a:t>
            </a:r>
          </a:p>
        </p:txBody>
      </p:sp>
      <p:sp>
        <p:nvSpPr>
          <p:cNvPr id="32" name="TextBox 31"/>
          <p:cNvSpPr txBox="1"/>
          <p:nvPr/>
        </p:nvSpPr>
        <p:spPr>
          <a:xfrm>
            <a:off x="5047590" y="3170562"/>
            <a:ext cx="843337" cy="307777"/>
          </a:xfrm>
          <a:prstGeom prst="rect">
            <a:avLst/>
          </a:prstGeom>
          <a:solidFill>
            <a:schemeClr val="bg1">
              <a:lumMod val="95000"/>
            </a:schemeClr>
          </a:solidFill>
          <a:effectLst>
            <a:softEdge rad="63500"/>
          </a:effectLst>
        </p:spPr>
        <p:txBody>
          <a:bodyPr wrap="square" rtlCol="0">
            <a:spAutoFit/>
          </a:bodyPr>
          <a:lstStyle/>
          <a:p>
            <a:pPr algn="ctr"/>
            <a:r>
              <a:rPr lang="en-GB" sz="1400" b="1" dirty="0"/>
              <a:t>NOBLES</a:t>
            </a:r>
          </a:p>
        </p:txBody>
      </p:sp>
      <p:sp>
        <p:nvSpPr>
          <p:cNvPr id="33" name="TextBox 32"/>
          <p:cNvSpPr txBox="1"/>
          <p:nvPr/>
        </p:nvSpPr>
        <p:spPr>
          <a:xfrm>
            <a:off x="5038012" y="4863454"/>
            <a:ext cx="916433" cy="307777"/>
          </a:xfrm>
          <a:prstGeom prst="rect">
            <a:avLst/>
          </a:prstGeom>
          <a:solidFill>
            <a:schemeClr val="bg1">
              <a:lumMod val="95000"/>
            </a:schemeClr>
          </a:solidFill>
          <a:effectLst>
            <a:softEdge rad="63500"/>
          </a:effectLst>
        </p:spPr>
        <p:txBody>
          <a:bodyPr wrap="square" rtlCol="0">
            <a:spAutoFit/>
          </a:bodyPr>
          <a:lstStyle/>
          <a:p>
            <a:pPr algn="ctr"/>
            <a:r>
              <a:rPr lang="en-GB" sz="1400" b="1" dirty="0"/>
              <a:t>FREEMEN</a:t>
            </a:r>
          </a:p>
        </p:txBody>
      </p:sp>
      <p:sp>
        <p:nvSpPr>
          <p:cNvPr id="34" name="TextBox 33"/>
          <p:cNvSpPr txBox="1"/>
          <p:nvPr/>
        </p:nvSpPr>
        <p:spPr>
          <a:xfrm>
            <a:off x="5047590" y="6422203"/>
            <a:ext cx="916433" cy="307777"/>
          </a:xfrm>
          <a:prstGeom prst="rect">
            <a:avLst/>
          </a:prstGeom>
          <a:solidFill>
            <a:schemeClr val="bg1">
              <a:lumMod val="95000"/>
            </a:schemeClr>
          </a:solidFill>
          <a:effectLst>
            <a:softEdge rad="63500"/>
          </a:effectLst>
        </p:spPr>
        <p:txBody>
          <a:bodyPr wrap="square" rtlCol="0">
            <a:spAutoFit/>
          </a:bodyPr>
          <a:lstStyle/>
          <a:p>
            <a:pPr algn="ctr"/>
            <a:r>
              <a:rPr lang="en-GB" sz="1400" b="1" dirty="0"/>
              <a:t>SERFS</a:t>
            </a:r>
          </a:p>
        </p:txBody>
      </p:sp>
    </p:spTree>
    <p:extLst>
      <p:ext uri="{BB962C8B-B14F-4D97-AF65-F5344CB8AC3E}">
        <p14:creationId xmlns:p14="http://schemas.microsoft.com/office/powerpoint/2010/main" val="21469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 y="41954"/>
            <a:ext cx="5934456" cy="2492990"/>
          </a:xfrm>
          <a:prstGeom prst="rect">
            <a:avLst/>
          </a:prstGeom>
          <a:noFill/>
          <a:ln w="38100">
            <a:solidFill>
              <a:schemeClr val="tx1"/>
            </a:solidFill>
          </a:ln>
        </p:spPr>
        <p:txBody>
          <a:bodyPr wrap="square" rtlCol="0">
            <a:spAutoFit/>
          </a:bodyPr>
          <a:lstStyle/>
          <a:p>
            <a:pPr algn="ctr"/>
            <a:r>
              <a:rPr lang="en-GB" sz="1200" b="1" dirty="0"/>
              <a:t>HOMOPHOBIC CRIME</a:t>
            </a:r>
          </a:p>
          <a:p>
            <a:r>
              <a:rPr lang="en-GB" sz="1200" b="1" dirty="0"/>
              <a:t>Definition</a:t>
            </a:r>
          </a:p>
          <a:p>
            <a:r>
              <a:rPr lang="en-GB" sz="1200" dirty="0"/>
              <a:t>An act of violence, prejudice or discrimination against a </a:t>
            </a:r>
          </a:p>
          <a:p>
            <a:r>
              <a:rPr lang="en-GB" sz="1200" dirty="0"/>
              <a:t>homosexual person. </a:t>
            </a:r>
          </a:p>
          <a:p>
            <a:r>
              <a:rPr lang="en-GB" sz="1200" b="1" dirty="0"/>
              <a:t>Crime reversed!</a:t>
            </a:r>
          </a:p>
          <a:p>
            <a:pPr marL="171450" indent="-171450">
              <a:buFont typeface="Wingdings" panose="05000000000000000000" pitchFamily="2" charset="2"/>
              <a:buChar char="§"/>
            </a:pPr>
            <a:r>
              <a:rPr lang="en-GB" sz="1200" dirty="0"/>
              <a:t>Until 1967, homosexuality was illegal in the UK and men could be sent to prison.  </a:t>
            </a:r>
          </a:p>
          <a:p>
            <a:pPr marL="171450" indent="-171450">
              <a:buFont typeface="Wingdings" panose="05000000000000000000" pitchFamily="2" charset="2"/>
              <a:buChar char="§"/>
            </a:pPr>
            <a:r>
              <a:rPr lang="en-GB" sz="1200" b="1" dirty="0"/>
              <a:t>What caused its decriminalisation?</a:t>
            </a:r>
          </a:p>
          <a:p>
            <a:r>
              <a:rPr lang="en-GB" sz="1200" dirty="0"/>
              <a:t>Protests in the 1960s onwards in the UK and the USA raised awareness of gay rights.  The first gay pride festival in the UK was held in 1972 which made homosexuality more acceptable and helped change attitudes.</a:t>
            </a:r>
          </a:p>
          <a:p>
            <a:r>
              <a:rPr lang="en-GB" sz="1200" b="1" dirty="0"/>
              <a:t>The law</a:t>
            </a:r>
          </a:p>
          <a:p>
            <a:pPr marL="171450" indent="-171450">
              <a:buFont typeface="Wingdings" panose="05000000000000000000" pitchFamily="2" charset="2"/>
              <a:buChar char="§"/>
            </a:pPr>
            <a:r>
              <a:rPr lang="en-GB" sz="1200" b="1" dirty="0">
                <a:solidFill>
                  <a:srgbClr val="FF0000"/>
                </a:solidFill>
              </a:rPr>
              <a:t>The Sexual Offences Act (1967) </a:t>
            </a:r>
            <a:r>
              <a:rPr lang="en-GB" sz="1200" dirty="0"/>
              <a:t>decriminalised homosexuality for men over the age of 21.</a:t>
            </a:r>
          </a:p>
          <a:p>
            <a:pPr marL="171450" indent="-171450">
              <a:buFont typeface="Wingdings" panose="05000000000000000000" pitchFamily="2" charset="2"/>
              <a:buChar char="§"/>
            </a:pPr>
            <a:r>
              <a:rPr lang="en-GB" sz="1200" b="1" dirty="0">
                <a:solidFill>
                  <a:srgbClr val="FF0000"/>
                </a:solidFill>
              </a:rPr>
              <a:t>The Criminal Justice Act (2005) </a:t>
            </a:r>
            <a:r>
              <a:rPr lang="en-GB" sz="1200" dirty="0"/>
              <a:t>made the punishment for homophobia even harsher.</a:t>
            </a:r>
          </a:p>
        </p:txBody>
      </p:sp>
      <p:sp>
        <p:nvSpPr>
          <p:cNvPr id="7" name="TextBox 6"/>
          <p:cNvSpPr txBox="1"/>
          <p:nvPr/>
        </p:nvSpPr>
        <p:spPr>
          <a:xfrm>
            <a:off x="6144768" y="41954"/>
            <a:ext cx="5888736" cy="2708434"/>
          </a:xfrm>
          <a:prstGeom prst="rect">
            <a:avLst/>
          </a:prstGeom>
          <a:noFill/>
          <a:ln w="38100">
            <a:solidFill>
              <a:schemeClr val="tx1"/>
            </a:solidFill>
          </a:ln>
        </p:spPr>
        <p:txBody>
          <a:bodyPr wrap="square" rtlCol="0">
            <a:spAutoFit/>
          </a:bodyPr>
          <a:lstStyle/>
          <a:p>
            <a:pPr algn="ctr"/>
            <a:r>
              <a:rPr lang="en-GB" sz="1400" b="1" dirty="0"/>
              <a:t>RACE CRIME</a:t>
            </a:r>
          </a:p>
          <a:p>
            <a:r>
              <a:rPr lang="en-GB" sz="1200" b="1" dirty="0"/>
              <a:t>Definition</a:t>
            </a:r>
          </a:p>
          <a:p>
            <a:r>
              <a:rPr lang="en-GB" sz="1200" dirty="0"/>
              <a:t>A crime motivated by prejudice against a person’s race.</a:t>
            </a:r>
          </a:p>
          <a:p>
            <a:r>
              <a:rPr lang="en-GB" sz="1200" b="1" dirty="0"/>
              <a:t>New definition of a crime</a:t>
            </a:r>
          </a:p>
          <a:p>
            <a:r>
              <a:rPr lang="en-GB" sz="1200" dirty="0"/>
              <a:t>After the Second World War, many people immigrated to Britain to work and help Britain recover from the war. Immigrants came from India, Pakistan, The Caribbean. Some immigrants came to escape discrimination in their own country.  E.g. Uganda and Kenya in Africa.  As more  immigrants settled in Britain, attitudes towards them changed and a growing racism developed in the 1960s.</a:t>
            </a:r>
          </a:p>
          <a:p>
            <a:r>
              <a:rPr lang="en-GB" sz="1200" b="1" dirty="0"/>
              <a:t>The Law: </a:t>
            </a:r>
          </a:p>
          <a:p>
            <a:r>
              <a:rPr lang="en-GB" sz="1200" b="1" dirty="0">
                <a:solidFill>
                  <a:srgbClr val="FF0000"/>
                </a:solidFill>
              </a:rPr>
              <a:t>The Race Relations Act 1968</a:t>
            </a:r>
            <a:r>
              <a:rPr lang="en-GB" sz="1200" dirty="0"/>
              <a:t>.  Made it illegal to refuse a job, housing or public service to anyone based on their race or country of origin.  </a:t>
            </a:r>
          </a:p>
          <a:p>
            <a:r>
              <a:rPr lang="en-GB" sz="1200" b="1" dirty="0">
                <a:solidFill>
                  <a:srgbClr val="FF0000"/>
                </a:solidFill>
              </a:rPr>
              <a:t>The Race Relations Act 2006: </a:t>
            </a:r>
            <a:r>
              <a:rPr lang="en-GB" sz="1200" dirty="0"/>
              <a:t>The law also took account discrimination on the basis of religious belief as well as racial background.</a:t>
            </a:r>
          </a:p>
        </p:txBody>
      </p:sp>
      <p:sp>
        <p:nvSpPr>
          <p:cNvPr id="8" name="TextBox 7"/>
          <p:cNvSpPr txBox="1"/>
          <p:nvPr/>
        </p:nvSpPr>
        <p:spPr>
          <a:xfrm>
            <a:off x="109728" y="2698337"/>
            <a:ext cx="5934456" cy="3847207"/>
          </a:xfrm>
          <a:prstGeom prst="rect">
            <a:avLst/>
          </a:prstGeom>
          <a:noFill/>
          <a:ln w="38100">
            <a:solidFill>
              <a:schemeClr val="tx1"/>
            </a:solidFill>
          </a:ln>
        </p:spPr>
        <p:txBody>
          <a:bodyPr wrap="square" rtlCol="0">
            <a:spAutoFit/>
          </a:bodyPr>
          <a:lstStyle/>
          <a:p>
            <a:pPr algn="ctr"/>
            <a:r>
              <a:rPr lang="en-GB" sz="1600" b="1" dirty="0"/>
              <a:t>DOMESTIC VIOLENCE</a:t>
            </a:r>
          </a:p>
          <a:p>
            <a:r>
              <a:rPr lang="en-GB" sz="1200" b="1" dirty="0"/>
              <a:t>Definition</a:t>
            </a:r>
          </a:p>
          <a:p>
            <a:r>
              <a:rPr lang="en-GB" sz="1200" dirty="0"/>
              <a:t>Violence or intimidation between a couple in a relationship.</a:t>
            </a:r>
          </a:p>
          <a:p>
            <a:r>
              <a:rPr lang="en-GB" sz="1200" b="1" dirty="0"/>
              <a:t>New definition of a crime</a:t>
            </a:r>
          </a:p>
          <a:p>
            <a:r>
              <a:rPr lang="en-GB" sz="1200" dirty="0"/>
              <a:t>Domestic violence has always existed for both genders but before the 1950s, </a:t>
            </a:r>
          </a:p>
          <a:p>
            <a:r>
              <a:rPr lang="en-GB" sz="1200" dirty="0"/>
              <a:t>it was ignored and accepted by many that violence happened in some relationships and it would be seen as ‘personal and private’ business of the couple rather than something that needed reporting as a crime. Rape within marriage was not seen as a criminal offense as women were expected to accept the dominance of the man.</a:t>
            </a:r>
          </a:p>
          <a:p>
            <a:r>
              <a:rPr lang="en-GB" sz="1200" b="1" dirty="0"/>
              <a:t>What changed?</a:t>
            </a:r>
          </a:p>
          <a:p>
            <a:r>
              <a:rPr lang="en-GB" sz="1200" dirty="0"/>
              <a:t>The campaign for </a:t>
            </a:r>
            <a:r>
              <a:rPr lang="en-GB" sz="1200" b="1" dirty="0"/>
              <a:t>women’s votes</a:t>
            </a:r>
            <a:r>
              <a:rPr lang="en-GB" sz="1200" dirty="0"/>
              <a:t>, the role of women during the </a:t>
            </a:r>
            <a:r>
              <a:rPr lang="en-GB" sz="1200" b="1" dirty="0"/>
              <a:t>wars </a:t>
            </a:r>
            <a:r>
              <a:rPr lang="en-GB" sz="1200" dirty="0"/>
              <a:t>and the </a:t>
            </a:r>
            <a:r>
              <a:rPr lang="en-GB" sz="1200" b="1" dirty="0"/>
              <a:t>feminist campaigns </a:t>
            </a:r>
            <a:r>
              <a:rPr lang="en-GB" sz="1200" dirty="0"/>
              <a:t>of the 1960s and 1970s influenced social attitudes towards domestic violence and equality.</a:t>
            </a:r>
          </a:p>
          <a:p>
            <a:r>
              <a:rPr lang="en-GB" sz="1200" b="1" dirty="0"/>
              <a:t>The Law: </a:t>
            </a:r>
          </a:p>
          <a:p>
            <a:r>
              <a:rPr lang="en-GB" sz="1200" b="1" dirty="0">
                <a:solidFill>
                  <a:srgbClr val="FF0000"/>
                </a:solidFill>
              </a:rPr>
              <a:t>Domestic Violence Act 1976: </a:t>
            </a:r>
            <a:r>
              <a:rPr lang="en-GB" sz="1200" dirty="0"/>
              <a:t>Gave the victim of domestic violence the right to ask for an injunction (instructions to stay away from the victim). </a:t>
            </a:r>
          </a:p>
          <a:p>
            <a:r>
              <a:rPr lang="en-GB" sz="1200" b="1" dirty="0">
                <a:solidFill>
                  <a:srgbClr val="FF0000"/>
                </a:solidFill>
              </a:rPr>
              <a:t>Rape in marriage 1991</a:t>
            </a:r>
            <a:r>
              <a:rPr lang="en-GB" sz="1200" b="1" dirty="0"/>
              <a:t>: </a:t>
            </a:r>
            <a:r>
              <a:rPr lang="en-GB" sz="1200" dirty="0"/>
              <a:t>The law now stated it was possible to prosecute a husband for raping his wife in marriage.</a:t>
            </a:r>
            <a:endParaRPr lang="en-GB" sz="1200" b="1" dirty="0"/>
          </a:p>
          <a:p>
            <a:r>
              <a:rPr lang="en-GB" sz="1200" b="1" dirty="0">
                <a:solidFill>
                  <a:srgbClr val="FF0000"/>
                </a:solidFill>
              </a:rPr>
              <a:t>Domestic Violence Act 2014</a:t>
            </a:r>
            <a:r>
              <a:rPr lang="en-GB" sz="1200" dirty="0"/>
              <a:t>: Controlling or intimidating behaviour towards a partner was made a crime.   E.g. stopping access to money, access to phones etc.</a:t>
            </a:r>
            <a:endParaRPr lang="en-GB" sz="1400" dirty="0"/>
          </a:p>
        </p:txBody>
      </p:sp>
      <p:sp>
        <p:nvSpPr>
          <p:cNvPr id="9" name="TextBox 8"/>
          <p:cNvSpPr txBox="1"/>
          <p:nvPr/>
        </p:nvSpPr>
        <p:spPr>
          <a:xfrm>
            <a:off x="6144768" y="2906654"/>
            <a:ext cx="5888736" cy="3139321"/>
          </a:xfrm>
          <a:prstGeom prst="rect">
            <a:avLst/>
          </a:prstGeom>
          <a:noFill/>
          <a:ln w="38100">
            <a:solidFill>
              <a:schemeClr val="tx1"/>
            </a:solidFill>
          </a:ln>
        </p:spPr>
        <p:txBody>
          <a:bodyPr wrap="square" rtlCol="0">
            <a:spAutoFit/>
          </a:bodyPr>
          <a:lstStyle/>
          <a:p>
            <a:pPr algn="ctr"/>
            <a:r>
              <a:rPr lang="en-GB" b="1" dirty="0"/>
              <a:t>ABORTION</a:t>
            </a:r>
          </a:p>
          <a:p>
            <a:r>
              <a:rPr lang="en-GB" sz="1200" b="1" dirty="0"/>
              <a:t>Definition</a:t>
            </a:r>
          </a:p>
          <a:p>
            <a:r>
              <a:rPr lang="en-GB" sz="1200" dirty="0"/>
              <a:t>The ending/terminating of a pregnancy before a baby is born.</a:t>
            </a:r>
          </a:p>
          <a:p>
            <a:r>
              <a:rPr lang="en-GB" sz="1200" b="1" dirty="0"/>
              <a:t>Crime reversed!</a:t>
            </a:r>
          </a:p>
          <a:p>
            <a:r>
              <a:rPr lang="en-GB" sz="1200" dirty="0"/>
              <a:t>In </a:t>
            </a:r>
            <a:r>
              <a:rPr lang="en-GB" sz="1200" b="1" dirty="0"/>
              <a:t>1868</a:t>
            </a:r>
            <a:r>
              <a:rPr lang="en-GB" sz="1200" dirty="0"/>
              <a:t>, a woman could be sent to prison for 3 years if she was known to have had an abortion. </a:t>
            </a:r>
            <a:r>
              <a:rPr lang="en-GB" sz="1200" b="1" dirty="0"/>
              <a:t>Until 1967</a:t>
            </a:r>
            <a:r>
              <a:rPr lang="en-GB" sz="1200" dirty="0"/>
              <a:t>, it was illegal to terminate a pregnancy (have an abortion) apart from very strict medical reasons. Women turned to dangerous ‘</a:t>
            </a:r>
            <a:r>
              <a:rPr lang="en-GB" sz="1200" b="1" dirty="0"/>
              <a:t>backstreet abortions</a:t>
            </a:r>
            <a:r>
              <a:rPr lang="en-GB" sz="1200" dirty="0"/>
              <a:t>’ which would be carried out by someone with no medical training using dangerous techniques which led to severe damage to the mother. </a:t>
            </a:r>
          </a:p>
          <a:p>
            <a:r>
              <a:rPr lang="en-GB" sz="1200" b="1" dirty="0"/>
              <a:t>What changed?</a:t>
            </a:r>
          </a:p>
          <a:p>
            <a:r>
              <a:rPr lang="en-GB" sz="1200" dirty="0"/>
              <a:t>A </a:t>
            </a:r>
            <a:r>
              <a:rPr lang="en-GB" sz="1200" b="1" dirty="0"/>
              <a:t>growing liberal attitude </a:t>
            </a:r>
            <a:r>
              <a:rPr lang="en-GB" sz="1200" dirty="0"/>
              <a:t>in the 1960s led to large protests from some who believed the law should be changed.  The belief was that by making abortion legal would be safer for women.</a:t>
            </a:r>
          </a:p>
          <a:p>
            <a:r>
              <a:rPr lang="en-GB" sz="1200" b="1" dirty="0"/>
              <a:t>The Law: </a:t>
            </a:r>
          </a:p>
          <a:p>
            <a:r>
              <a:rPr lang="en-GB" sz="1200" b="1" dirty="0">
                <a:solidFill>
                  <a:srgbClr val="FF0000"/>
                </a:solidFill>
              </a:rPr>
              <a:t>1967 Abortion Act.  </a:t>
            </a:r>
            <a:r>
              <a:rPr lang="en-GB" sz="1200" dirty="0"/>
              <a:t>Legalised abortion when there was a risk of a child having a severe disability or the mother being at risk from harm. </a:t>
            </a:r>
          </a:p>
        </p:txBody>
      </p:sp>
      <p:pic>
        <p:nvPicPr>
          <p:cNvPr id="10" name="Picture 2" descr="Image result for RACISM"/>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4256"/>
          <a:stretch/>
        </p:blipFill>
        <p:spPr bwMode="auto">
          <a:xfrm>
            <a:off x="9798775" y="73364"/>
            <a:ext cx="2074131" cy="786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GAY R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954" y="90996"/>
            <a:ext cx="2121215" cy="924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DOMESTIC VIOL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8986" y="2699497"/>
            <a:ext cx="1405782" cy="10691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ABORTI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04120" y="2941336"/>
            <a:ext cx="1929384" cy="83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05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771" y="30871"/>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25: </a:t>
            </a:r>
            <a:r>
              <a:rPr lang="en-GB" dirty="0">
                <a:latin typeface="Berlin Sans FB Demi" panose="020E0802020502020306" pitchFamily="34" charset="0"/>
              </a:rPr>
              <a:t>1900-Present Day – Law Enforcement with the development of policing.</a:t>
            </a:r>
          </a:p>
        </p:txBody>
      </p:sp>
      <p:sp>
        <p:nvSpPr>
          <p:cNvPr id="5" name="TextBox 4"/>
          <p:cNvSpPr txBox="1"/>
          <p:nvPr/>
        </p:nvSpPr>
        <p:spPr>
          <a:xfrm>
            <a:off x="104771" y="463602"/>
            <a:ext cx="11119042" cy="1046440"/>
          </a:xfrm>
          <a:prstGeom prst="rect">
            <a:avLst/>
          </a:prstGeom>
          <a:noFill/>
          <a:ln w="19050">
            <a:solidFill>
              <a:schemeClr val="tx1"/>
            </a:solidFill>
          </a:ln>
        </p:spPr>
        <p:txBody>
          <a:bodyPr wrap="square" rtlCol="0">
            <a:spAutoFit/>
          </a:bodyPr>
          <a:lstStyle/>
          <a:p>
            <a:r>
              <a:rPr lang="en-GB" sz="1400" b="1" dirty="0"/>
              <a:t>Background information:</a:t>
            </a:r>
          </a:p>
          <a:p>
            <a:r>
              <a:rPr lang="en-GB" sz="1200" dirty="0"/>
              <a:t>We have already found out how the police developed in the 1800s into a national police force with rules setting out what was expected of them and the methods which they could use.  From the starting point of the Bow Street Runners in 1748, to the creation of the Metropolitan Police in 1829 and then the 1856 Police Act which recommended that all parts of the country had a government led police force; the police developed even more after 1900 to become the main method of law enforcement in the country. You will not be expected to remember all of the many dates and events given to you on this sheet.  However, try to remember a few and think more about the impact they will have had.</a:t>
            </a:r>
          </a:p>
        </p:txBody>
      </p:sp>
      <p:sp>
        <p:nvSpPr>
          <p:cNvPr id="7" name="TextBox 6"/>
          <p:cNvSpPr txBox="1"/>
          <p:nvPr/>
        </p:nvSpPr>
        <p:spPr>
          <a:xfrm>
            <a:off x="104770" y="1547063"/>
            <a:ext cx="6053982" cy="2277547"/>
          </a:xfrm>
          <a:prstGeom prst="rect">
            <a:avLst/>
          </a:prstGeom>
          <a:solidFill>
            <a:schemeClr val="bg1"/>
          </a:solidFill>
          <a:ln w="19050">
            <a:solidFill>
              <a:schemeClr val="tx1"/>
            </a:solidFill>
          </a:ln>
        </p:spPr>
        <p:txBody>
          <a:bodyPr wrap="square" rtlCol="0">
            <a:spAutoFit/>
          </a:bodyPr>
          <a:lstStyle/>
          <a:p>
            <a:pPr algn="ctr"/>
            <a:r>
              <a:rPr lang="en-GB" sz="1400" b="1" dirty="0"/>
              <a:t>AT THE START OF THE 1900S</a:t>
            </a:r>
          </a:p>
          <a:p>
            <a:r>
              <a:rPr lang="en-GB" sz="1200" b="1" u="sng" dirty="0"/>
              <a:t>Positives:</a:t>
            </a:r>
          </a:p>
          <a:p>
            <a:pPr marL="285750" indent="-285750">
              <a:buFont typeface="Arial" panose="020B0604020202020204" pitchFamily="34" charset="0"/>
              <a:buChar char="•"/>
            </a:pPr>
            <a:r>
              <a:rPr lang="en-GB" sz="1400" b="1" dirty="0"/>
              <a:t>Every area </a:t>
            </a:r>
            <a:r>
              <a:rPr lang="en-GB" sz="1200" dirty="0"/>
              <a:t>in the UK had its own police force.</a:t>
            </a:r>
          </a:p>
          <a:p>
            <a:pPr marL="285750" indent="-285750">
              <a:buFont typeface="Arial" panose="020B0604020202020204" pitchFamily="34" charset="0"/>
              <a:buChar char="•"/>
            </a:pPr>
            <a:r>
              <a:rPr lang="en-GB" sz="1200" dirty="0"/>
              <a:t>Most officers were being </a:t>
            </a:r>
            <a:r>
              <a:rPr lang="en-GB" sz="1400" b="1" dirty="0"/>
              <a:t>paid</a:t>
            </a:r>
            <a:r>
              <a:rPr lang="en-GB" sz="1200" b="1" dirty="0"/>
              <a:t> f</a:t>
            </a:r>
            <a:r>
              <a:rPr lang="en-GB" sz="1200" dirty="0"/>
              <a:t>or their work.</a:t>
            </a:r>
          </a:p>
          <a:p>
            <a:pPr marL="285750" indent="-285750">
              <a:buFont typeface="Arial" panose="020B0604020202020204" pitchFamily="34" charset="0"/>
              <a:buChar char="•"/>
            </a:pPr>
            <a:r>
              <a:rPr lang="en-GB" sz="1200" dirty="0"/>
              <a:t>A standardised </a:t>
            </a:r>
            <a:r>
              <a:rPr lang="en-GB" sz="1400" b="1" dirty="0"/>
              <a:t>dark blue uniform </a:t>
            </a:r>
            <a:r>
              <a:rPr lang="en-GB" sz="1200" dirty="0"/>
              <a:t>was used to easily identify the police.</a:t>
            </a:r>
          </a:p>
          <a:p>
            <a:pPr marL="285750" indent="-285750">
              <a:buFont typeface="Arial" panose="020B0604020202020204" pitchFamily="34" charset="0"/>
              <a:buChar char="•"/>
            </a:pPr>
            <a:r>
              <a:rPr lang="en-GB" sz="1200" dirty="0"/>
              <a:t>Police were starting to gain the </a:t>
            </a:r>
            <a:r>
              <a:rPr lang="en-GB" sz="1400" b="1" dirty="0"/>
              <a:t>respect</a:t>
            </a:r>
            <a:r>
              <a:rPr lang="en-GB" sz="1200" dirty="0"/>
              <a:t> of most people.</a:t>
            </a:r>
          </a:p>
          <a:p>
            <a:r>
              <a:rPr lang="en-GB" sz="1200" b="1" u="sng" dirty="0"/>
              <a:t>Negatives:</a:t>
            </a:r>
          </a:p>
          <a:p>
            <a:pPr marL="285750" indent="-285750">
              <a:buFont typeface="Arial" panose="020B0604020202020204" pitchFamily="34" charset="0"/>
              <a:buChar char="•"/>
            </a:pPr>
            <a:r>
              <a:rPr lang="en-GB" sz="1200" dirty="0"/>
              <a:t>The </a:t>
            </a:r>
            <a:r>
              <a:rPr lang="en-GB" sz="1200" b="1" dirty="0"/>
              <a:t>200 separate forces </a:t>
            </a:r>
            <a:r>
              <a:rPr lang="en-GB" sz="1200" dirty="0"/>
              <a:t>had </a:t>
            </a:r>
            <a:r>
              <a:rPr lang="en-GB" sz="1200" b="1" dirty="0"/>
              <a:t>no central records </a:t>
            </a:r>
            <a:r>
              <a:rPr lang="en-GB" sz="1200" dirty="0"/>
              <a:t>(details of all crimes committed in the UK. </a:t>
            </a:r>
          </a:p>
          <a:p>
            <a:pPr marL="285750" indent="-285750">
              <a:buFont typeface="Arial" panose="020B0604020202020204" pitchFamily="34" charset="0"/>
              <a:buChar char="•"/>
            </a:pPr>
            <a:r>
              <a:rPr lang="en-GB" sz="1200" dirty="0"/>
              <a:t>Police forces </a:t>
            </a:r>
            <a:r>
              <a:rPr lang="en-GB" sz="1200" b="1" dirty="0"/>
              <a:t>rarely shared </a:t>
            </a:r>
            <a:r>
              <a:rPr lang="en-GB" sz="1200" dirty="0"/>
              <a:t>information with each other or worked together.</a:t>
            </a:r>
          </a:p>
          <a:p>
            <a:pPr marL="285750" indent="-285750">
              <a:buFont typeface="Arial" panose="020B0604020202020204" pitchFamily="34" charset="0"/>
              <a:buChar char="•"/>
            </a:pPr>
            <a:r>
              <a:rPr lang="en-GB" sz="1200" dirty="0"/>
              <a:t>Police officers patrolled local areas on </a:t>
            </a:r>
            <a:r>
              <a:rPr lang="en-GB" sz="1200" b="1" dirty="0"/>
              <a:t>foot</a:t>
            </a:r>
            <a:r>
              <a:rPr lang="en-GB" sz="1200" dirty="0"/>
              <a:t> ‘walking the beat’.</a:t>
            </a:r>
          </a:p>
          <a:p>
            <a:pPr marL="285750" indent="-285750">
              <a:buFont typeface="Arial" panose="020B0604020202020204" pitchFamily="34" charset="0"/>
              <a:buChar char="•"/>
            </a:pPr>
            <a:r>
              <a:rPr lang="en-GB" sz="1200" dirty="0"/>
              <a:t>Police only had a </a:t>
            </a:r>
            <a:r>
              <a:rPr lang="en-GB" sz="1200" b="1" dirty="0"/>
              <a:t>whistle</a:t>
            </a:r>
            <a:r>
              <a:rPr lang="en-GB" sz="1200" dirty="0"/>
              <a:t> to call for help or raise the alarm. </a:t>
            </a:r>
          </a:p>
        </p:txBody>
      </p:sp>
      <p:sp>
        <p:nvSpPr>
          <p:cNvPr id="8" name="TextBox 7"/>
          <p:cNvSpPr txBox="1"/>
          <p:nvPr/>
        </p:nvSpPr>
        <p:spPr>
          <a:xfrm>
            <a:off x="104770" y="3870543"/>
            <a:ext cx="6053982" cy="1169551"/>
          </a:xfrm>
          <a:prstGeom prst="rect">
            <a:avLst/>
          </a:prstGeom>
          <a:solidFill>
            <a:schemeClr val="bg1"/>
          </a:solidFill>
          <a:ln w="19050">
            <a:solidFill>
              <a:schemeClr val="tx1"/>
            </a:solidFill>
          </a:ln>
        </p:spPr>
        <p:txBody>
          <a:bodyPr wrap="square" rtlCol="0">
            <a:spAutoFit/>
          </a:bodyPr>
          <a:lstStyle/>
          <a:p>
            <a:pPr algn="ctr"/>
            <a:r>
              <a:rPr lang="en-GB" sz="1400" b="1" dirty="0"/>
              <a:t>THE OVERALL CHANGES DURING THE 1900S:</a:t>
            </a:r>
          </a:p>
          <a:p>
            <a:pPr marL="171450" indent="-171450">
              <a:buFont typeface="Arial" panose="020B0604020202020204" pitchFamily="34" charset="0"/>
              <a:buChar char="•"/>
            </a:pPr>
            <a:r>
              <a:rPr lang="en-GB" sz="1200" dirty="0"/>
              <a:t>An increasing use of </a:t>
            </a:r>
            <a:r>
              <a:rPr lang="en-GB" sz="1400" b="1" dirty="0"/>
              <a:t>science and technology </a:t>
            </a:r>
            <a:r>
              <a:rPr lang="en-GB" sz="1200" dirty="0"/>
              <a:t>to help police methods.</a:t>
            </a:r>
          </a:p>
          <a:p>
            <a:pPr marL="171450" indent="-171450">
              <a:buFont typeface="Arial" panose="020B0604020202020204" pitchFamily="34" charset="0"/>
              <a:buChar char="•"/>
            </a:pPr>
            <a:r>
              <a:rPr lang="en-GB" sz="1200" dirty="0"/>
              <a:t>More specific roles given to police officers in separate </a:t>
            </a:r>
            <a:r>
              <a:rPr lang="en-GB" sz="1400" b="1" dirty="0"/>
              <a:t>specialist units</a:t>
            </a:r>
            <a:r>
              <a:rPr lang="en-GB" sz="1200" dirty="0"/>
              <a:t>.</a:t>
            </a:r>
          </a:p>
          <a:p>
            <a:pPr marL="171450" indent="-171450">
              <a:buFont typeface="Arial" panose="020B0604020202020204" pitchFamily="34" charset="0"/>
              <a:buChar char="•"/>
            </a:pPr>
            <a:r>
              <a:rPr lang="en-GB" sz="1200" dirty="0"/>
              <a:t>A greater move towards </a:t>
            </a:r>
            <a:r>
              <a:rPr lang="en-GB" sz="1400" b="1" dirty="0"/>
              <a:t>crime prevention, education and rehabilitation</a:t>
            </a:r>
            <a:r>
              <a:rPr lang="en-GB" sz="1200" b="1" dirty="0"/>
              <a:t>.</a:t>
            </a:r>
            <a:endParaRPr lang="en-GB" sz="1200" dirty="0"/>
          </a:p>
          <a:p>
            <a:pPr marL="171450" indent="-171450">
              <a:buFont typeface="Arial" panose="020B0604020202020204" pitchFamily="34" charset="0"/>
              <a:buChar char="•"/>
            </a:pPr>
            <a:r>
              <a:rPr lang="en-GB" sz="1200" dirty="0"/>
              <a:t>The </a:t>
            </a:r>
            <a:r>
              <a:rPr lang="en-GB" sz="1400" b="1" dirty="0"/>
              <a:t>cost</a:t>
            </a:r>
            <a:r>
              <a:rPr lang="en-GB" sz="1200" dirty="0"/>
              <a:t> of all of these changes increased due to the higher demand of the police service.</a:t>
            </a:r>
          </a:p>
        </p:txBody>
      </p:sp>
      <p:sp>
        <p:nvSpPr>
          <p:cNvPr id="9" name="TextBox 8"/>
          <p:cNvSpPr txBox="1"/>
          <p:nvPr/>
        </p:nvSpPr>
        <p:spPr>
          <a:xfrm>
            <a:off x="6230471" y="1547063"/>
            <a:ext cx="5894852" cy="5355312"/>
          </a:xfrm>
          <a:prstGeom prst="rect">
            <a:avLst/>
          </a:prstGeom>
          <a:solidFill>
            <a:schemeClr val="bg1"/>
          </a:solidFill>
          <a:ln w="19050">
            <a:solidFill>
              <a:schemeClr val="tx1"/>
            </a:solidFill>
          </a:ln>
        </p:spPr>
        <p:txBody>
          <a:bodyPr wrap="square" rtlCol="0">
            <a:spAutoFit/>
          </a:bodyPr>
          <a:lstStyle/>
          <a:p>
            <a:r>
              <a:rPr lang="en-GB" sz="1400" b="1" dirty="0"/>
              <a:t>1900</a:t>
            </a:r>
            <a:r>
              <a:rPr lang="en-GB" sz="1200" b="1" dirty="0"/>
              <a:t>: </a:t>
            </a:r>
            <a:r>
              <a:rPr lang="en-GB" sz="1400" b="1" dirty="0"/>
              <a:t>Photographs</a:t>
            </a:r>
            <a:r>
              <a:rPr lang="en-GB" sz="1200" dirty="0"/>
              <a:t> were being used to identify criminals.  Police would display a ‘</a:t>
            </a:r>
            <a:r>
              <a:rPr lang="en-GB" sz="1200" b="1" dirty="0"/>
              <a:t>Rogues Gallery</a:t>
            </a:r>
            <a:r>
              <a:rPr lang="en-GB" sz="1200" dirty="0"/>
              <a:t>’ of local criminals.</a:t>
            </a:r>
          </a:p>
          <a:p>
            <a:r>
              <a:rPr lang="en-GB" sz="1400" b="1" dirty="0"/>
              <a:t>1901</a:t>
            </a:r>
            <a:r>
              <a:rPr lang="en-GB" sz="1200" b="1" dirty="0"/>
              <a:t>:</a:t>
            </a:r>
            <a:r>
              <a:rPr lang="en-GB" sz="1200" dirty="0"/>
              <a:t> </a:t>
            </a:r>
            <a:r>
              <a:rPr lang="en-GB" sz="1400" b="1" dirty="0"/>
              <a:t>Fingerprinting</a:t>
            </a:r>
            <a:r>
              <a:rPr lang="en-GB" sz="1400" dirty="0"/>
              <a:t> </a:t>
            </a:r>
            <a:r>
              <a:rPr lang="en-GB" sz="1200" dirty="0"/>
              <a:t>first used by the Metropolitan Police.  A national fingerprint system still keeps a record of every fingerprint and is part of a nationwide central system.</a:t>
            </a:r>
          </a:p>
          <a:p>
            <a:r>
              <a:rPr lang="en-GB" sz="1400" b="1" dirty="0"/>
              <a:t>1901</a:t>
            </a:r>
            <a:r>
              <a:rPr lang="en-GB" sz="1200" b="1" dirty="0"/>
              <a:t>:</a:t>
            </a:r>
            <a:r>
              <a:rPr lang="en-GB" sz="1200" dirty="0"/>
              <a:t> </a:t>
            </a:r>
            <a:r>
              <a:rPr lang="en-GB" sz="1400" b="1" dirty="0"/>
              <a:t>Blood types </a:t>
            </a:r>
            <a:r>
              <a:rPr lang="en-GB" sz="1200" dirty="0"/>
              <a:t>start to be used to identify victims and criminals.</a:t>
            </a:r>
          </a:p>
          <a:p>
            <a:r>
              <a:rPr lang="en-GB" sz="1400" b="1" dirty="0"/>
              <a:t>1909</a:t>
            </a:r>
            <a:r>
              <a:rPr lang="en-GB" sz="1200" b="1" dirty="0"/>
              <a:t>:</a:t>
            </a:r>
            <a:r>
              <a:rPr lang="en-GB" sz="1200" dirty="0"/>
              <a:t> </a:t>
            </a:r>
            <a:r>
              <a:rPr lang="en-GB" sz="1400" b="1" dirty="0"/>
              <a:t>Bicycles</a:t>
            </a:r>
            <a:r>
              <a:rPr lang="en-GB" sz="1200" dirty="0"/>
              <a:t> allowed officers to move around a large area and catch criminals quickly.</a:t>
            </a:r>
          </a:p>
          <a:p>
            <a:r>
              <a:rPr lang="en-GB" sz="1400" b="1" dirty="0"/>
              <a:t>1920:</a:t>
            </a:r>
            <a:r>
              <a:rPr lang="en-GB" sz="1200" dirty="0"/>
              <a:t> </a:t>
            </a:r>
            <a:r>
              <a:rPr lang="en-GB" sz="1400" b="1" dirty="0"/>
              <a:t>Women</a:t>
            </a:r>
            <a:r>
              <a:rPr lang="en-GB" sz="1200" dirty="0"/>
              <a:t> recruited into the police.  At first to work with female victims or criminals.</a:t>
            </a:r>
          </a:p>
          <a:p>
            <a:r>
              <a:rPr lang="en-GB" sz="1400" b="1" dirty="0"/>
              <a:t>1930s: Police</a:t>
            </a:r>
            <a:r>
              <a:rPr lang="en-GB" sz="1400" dirty="0"/>
              <a:t> </a:t>
            </a:r>
            <a:r>
              <a:rPr lang="en-GB" sz="1400" b="1" dirty="0"/>
              <a:t>cars</a:t>
            </a:r>
            <a:r>
              <a:rPr lang="en-GB" sz="1400" dirty="0"/>
              <a:t> </a:t>
            </a:r>
            <a:r>
              <a:rPr lang="en-GB" sz="1200" dirty="0"/>
              <a:t>now common.  </a:t>
            </a:r>
          </a:p>
          <a:p>
            <a:r>
              <a:rPr lang="en-GB" sz="1400" b="1" dirty="0"/>
              <a:t>1930s: Two way radios </a:t>
            </a:r>
            <a:r>
              <a:rPr lang="en-GB" sz="1200" dirty="0"/>
              <a:t>(so an officers could talk with each other) were used in cars.</a:t>
            </a:r>
          </a:p>
          <a:p>
            <a:r>
              <a:rPr lang="en-GB" sz="1400" b="1" dirty="0"/>
              <a:t>1937</a:t>
            </a:r>
            <a:r>
              <a:rPr lang="en-GB" sz="1400" dirty="0"/>
              <a:t>: </a:t>
            </a:r>
            <a:r>
              <a:rPr lang="en-GB" sz="1400" b="1" dirty="0"/>
              <a:t>The Police Phone Box </a:t>
            </a:r>
            <a:r>
              <a:rPr lang="en-GB" sz="1200" dirty="0"/>
              <a:t>(Dr Who style) to save officers on the beat needing to return to the station to report information.</a:t>
            </a:r>
          </a:p>
          <a:p>
            <a:r>
              <a:rPr lang="en-GB" sz="1400" b="1" dirty="0"/>
              <a:t>1937:</a:t>
            </a:r>
            <a:r>
              <a:rPr lang="en-GB" sz="1200" dirty="0"/>
              <a:t> </a:t>
            </a:r>
            <a:r>
              <a:rPr lang="en-GB" sz="1400" b="1" dirty="0"/>
              <a:t>999</a:t>
            </a:r>
            <a:r>
              <a:rPr lang="en-GB" sz="1200" b="1" dirty="0"/>
              <a:t> </a:t>
            </a:r>
            <a:r>
              <a:rPr lang="en-GB" sz="1200" dirty="0"/>
              <a:t>emergency telephone number started for the Metropolitan Police.</a:t>
            </a:r>
          </a:p>
          <a:p>
            <a:r>
              <a:rPr lang="en-GB" sz="1400" b="1" dirty="0"/>
              <a:t>1947</a:t>
            </a:r>
            <a:r>
              <a:rPr lang="en-GB" sz="1400" dirty="0"/>
              <a:t> </a:t>
            </a:r>
            <a:r>
              <a:rPr lang="en-GB" sz="1200" dirty="0"/>
              <a:t>– </a:t>
            </a:r>
            <a:r>
              <a:rPr lang="en-GB" sz="1400" b="1" dirty="0"/>
              <a:t>Police Training College </a:t>
            </a:r>
            <a:r>
              <a:rPr lang="en-GB" sz="1200" dirty="0"/>
              <a:t>was created to give formal training.</a:t>
            </a:r>
          </a:p>
          <a:p>
            <a:r>
              <a:rPr lang="en-GB" sz="1400" b="1" dirty="0"/>
              <a:t>1965:</a:t>
            </a:r>
            <a:r>
              <a:rPr lang="en-GB" sz="1200" dirty="0"/>
              <a:t> </a:t>
            </a:r>
            <a:r>
              <a:rPr lang="en-GB" sz="1400" b="1" dirty="0"/>
              <a:t>Tear gas </a:t>
            </a:r>
            <a:r>
              <a:rPr lang="en-GB" sz="1200" dirty="0"/>
              <a:t>allowed to be used by the police to break up riots. </a:t>
            </a:r>
          </a:p>
          <a:p>
            <a:r>
              <a:rPr lang="en-GB" sz="1400" b="1" dirty="0"/>
              <a:t>1967:</a:t>
            </a:r>
            <a:r>
              <a:rPr lang="en-GB" sz="1400" dirty="0"/>
              <a:t> </a:t>
            </a:r>
            <a:r>
              <a:rPr lang="en-GB" sz="1400" b="1" dirty="0"/>
              <a:t>Breathalyser</a:t>
            </a:r>
            <a:r>
              <a:rPr lang="en-GB" sz="1200" b="1" dirty="0"/>
              <a:t>s</a:t>
            </a:r>
            <a:r>
              <a:rPr lang="en-GB" sz="1200" dirty="0"/>
              <a:t> used for the first time to deal with motor crime.</a:t>
            </a:r>
          </a:p>
          <a:p>
            <a:r>
              <a:rPr lang="en-GB" sz="1400" b="1" dirty="0"/>
              <a:t>1969:</a:t>
            </a:r>
            <a:r>
              <a:rPr lang="en-GB" sz="1400" dirty="0"/>
              <a:t> </a:t>
            </a:r>
            <a:r>
              <a:rPr lang="en-GB" sz="1400" b="1" dirty="0"/>
              <a:t>Police two-way radio </a:t>
            </a:r>
            <a:r>
              <a:rPr lang="en-GB" sz="1200" dirty="0"/>
              <a:t>now attached to the uniform.</a:t>
            </a:r>
          </a:p>
          <a:p>
            <a:r>
              <a:rPr lang="en-GB" sz="1400" b="1" dirty="0"/>
              <a:t>1970s:</a:t>
            </a:r>
            <a:r>
              <a:rPr lang="en-GB" sz="1200" dirty="0"/>
              <a:t> </a:t>
            </a:r>
            <a:r>
              <a:rPr lang="en-GB" sz="1400" b="1" dirty="0"/>
              <a:t>CCTV</a:t>
            </a:r>
            <a:r>
              <a:rPr lang="en-GB" sz="1200" b="1" dirty="0"/>
              <a:t> </a:t>
            </a:r>
            <a:r>
              <a:rPr lang="en-GB" sz="1200" dirty="0"/>
              <a:t>developed for the first time to monitor public behaviour. </a:t>
            </a:r>
          </a:p>
          <a:p>
            <a:r>
              <a:rPr lang="en-GB" sz="1400" b="1" dirty="0"/>
              <a:t>1980: The</a:t>
            </a:r>
            <a:r>
              <a:rPr lang="en-GB" sz="1400" dirty="0"/>
              <a:t> </a:t>
            </a:r>
            <a:r>
              <a:rPr lang="en-GB" sz="1400" b="1" dirty="0"/>
              <a:t>National Police Computer </a:t>
            </a:r>
            <a:r>
              <a:rPr lang="en-GB" sz="1200" dirty="0"/>
              <a:t>launched which was able to hold records of 25 million individuals (amazing for the time).</a:t>
            </a:r>
          </a:p>
          <a:p>
            <a:r>
              <a:rPr lang="en-GB" sz="1400" b="1" dirty="0"/>
              <a:t>1982:</a:t>
            </a:r>
            <a:r>
              <a:rPr lang="en-GB" sz="1400" dirty="0"/>
              <a:t> </a:t>
            </a:r>
            <a:r>
              <a:rPr lang="en-GB" sz="1400" b="1" dirty="0"/>
              <a:t>The Neighbourhood Watch </a:t>
            </a:r>
            <a:r>
              <a:rPr lang="en-GB" sz="1200" dirty="0"/>
              <a:t>scheme.                                                                                    Proof of continued Collective Responsibility.</a:t>
            </a:r>
          </a:p>
          <a:p>
            <a:r>
              <a:rPr lang="en-GB" sz="1400" b="1" dirty="0"/>
              <a:t>1988: DNA</a:t>
            </a:r>
            <a:r>
              <a:rPr lang="en-GB" sz="1200" b="1" dirty="0"/>
              <a:t> </a:t>
            </a:r>
            <a:r>
              <a:rPr lang="en-GB" sz="1200" dirty="0"/>
              <a:t>used to convict a murderer for the first time. </a:t>
            </a:r>
          </a:p>
          <a:p>
            <a:r>
              <a:rPr lang="en-GB" sz="1400" b="1" dirty="0"/>
              <a:t>1992:</a:t>
            </a:r>
            <a:r>
              <a:rPr lang="en-GB" sz="1400" dirty="0"/>
              <a:t> </a:t>
            </a:r>
            <a:r>
              <a:rPr lang="en-GB" sz="1600" b="1" dirty="0"/>
              <a:t>Speed </a:t>
            </a:r>
            <a:r>
              <a:rPr lang="en-GB" sz="1400" b="1" dirty="0"/>
              <a:t>cameras </a:t>
            </a:r>
            <a:r>
              <a:rPr lang="en-GB" sz="1200" dirty="0"/>
              <a:t>introduced to act as a deterrent and catch speeding cars.</a:t>
            </a:r>
          </a:p>
          <a:p>
            <a:r>
              <a:rPr lang="en-GB" sz="1400" b="1" dirty="0"/>
              <a:t>1995:</a:t>
            </a:r>
            <a:r>
              <a:rPr lang="en-GB" sz="1200" dirty="0"/>
              <a:t> </a:t>
            </a:r>
            <a:r>
              <a:rPr lang="en-GB" sz="1400" b="1" dirty="0"/>
              <a:t>National DNA and fingerprinting </a:t>
            </a:r>
            <a:r>
              <a:rPr lang="en-GB" sz="1200" b="1" dirty="0"/>
              <a:t>databases </a:t>
            </a:r>
            <a:r>
              <a:rPr lang="en-GB" sz="1200" dirty="0"/>
              <a:t>introduced.</a:t>
            </a:r>
          </a:p>
          <a:p>
            <a:r>
              <a:rPr lang="en-GB" sz="1400" b="1" dirty="0"/>
              <a:t>2007:</a:t>
            </a:r>
            <a:r>
              <a:rPr lang="en-GB" sz="1400" dirty="0"/>
              <a:t> </a:t>
            </a:r>
            <a:r>
              <a:rPr lang="en-GB" sz="1400" b="1" dirty="0"/>
              <a:t>The Neighbourhood Watch</a:t>
            </a:r>
            <a:r>
              <a:rPr lang="en-GB" sz="1400" dirty="0"/>
              <a:t> </a:t>
            </a:r>
            <a:r>
              <a:rPr lang="en-GB" sz="1200" dirty="0"/>
              <a:t>became a national network.</a:t>
            </a:r>
          </a:p>
        </p:txBody>
      </p:sp>
      <p:sp>
        <p:nvSpPr>
          <p:cNvPr id="10" name="TextBox 9"/>
          <p:cNvSpPr txBox="1"/>
          <p:nvPr/>
        </p:nvSpPr>
        <p:spPr>
          <a:xfrm>
            <a:off x="104771" y="5134017"/>
            <a:ext cx="6053981" cy="1677382"/>
          </a:xfrm>
          <a:prstGeom prst="rect">
            <a:avLst/>
          </a:prstGeom>
          <a:solidFill>
            <a:schemeClr val="bg1"/>
          </a:solidFill>
          <a:ln w="19050">
            <a:solidFill>
              <a:schemeClr val="tx1"/>
            </a:solidFill>
          </a:ln>
        </p:spPr>
        <p:txBody>
          <a:bodyPr wrap="square" rtlCol="0">
            <a:spAutoFit/>
          </a:bodyPr>
          <a:lstStyle/>
          <a:p>
            <a:pPr algn="ctr"/>
            <a:r>
              <a:rPr lang="en-GB" sz="1400" b="1" dirty="0"/>
              <a:t>AN EMPHASIS ON CRIME PREVENTION:</a:t>
            </a:r>
          </a:p>
          <a:p>
            <a:pPr marL="171450" indent="-171450">
              <a:buFont typeface="Arial" panose="020B0604020202020204" pitchFamily="34" charset="0"/>
              <a:buChar char="•"/>
            </a:pPr>
            <a:r>
              <a:rPr lang="en-GB" sz="1100" dirty="0"/>
              <a:t>Every force now employs </a:t>
            </a:r>
            <a:r>
              <a:rPr lang="en-GB" sz="1400" b="1" dirty="0"/>
              <a:t>Crime Prevention Officers </a:t>
            </a:r>
            <a:r>
              <a:rPr lang="en-GB" sz="1100" dirty="0"/>
              <a:t>(CPOs).                                                                      They advise local people about preventing crime on issues such as fitting locks and alarms properly.</a:t>
            </a:r>
          </a:p>
          <a:p>
            <a:pPr marL="171450" indent="-171450">
              <a:buFont typeface="Arial" panose="020B0604020202020204" pitchFamily="34" charset="0"/>
              <a:buChar char="•"/>
            </a:pPr>
            <a:r>
              <a:rPr lang="en-GB" sz="1100" dirty="0"/>
              <a:t>There is greater emphasis on </a:t>
            </a:r>
            <a:r>
              <a:rPr lang="en-GB" sz="1400" b="1" dirty="0"/>
              <a:t>catching young offenders early </a:t>
            </a:r>
            <a:r>
              <a:rPr lang="en-GB" sz="1100" dirty="0"/>
              <a:t>to prevent them from continuing with a life involving crime.</a:t>
            </a:r>
          </a:p>
          <a:p>
            <a:pPr marL="171450" indent="-171450">
              <a:buFont typeface="Arial" panose="020B0604020202020204" pitchFamily="34" charset="0"/>
              <a:buChar char="•"/>
            </a:pPr>
            <a:r>
              <a:rPr lang="en-GB" sz="1100" dirty="0"/>
              <a:t>The </a:t>
            </a:r>
            <a:r>
              <a:rPr lang="en-GB" sz="1400" b="1" dirty="0"/>
              <a:t>Neighbourhood Watch </a:t>
            </a:r>
            <a:r>
              <a:rPr lang="en-GB" sz="1100" dirty="0"/>
              <a:t>began in 1982 where members of a community report crime to the police who can then follow it up.  In 2007, Neighbourhood Watch became a national network.  This still uses the similar idea of </a:t>
            </a:r>
            <a:r>
              <a:rPr lang="en-GB" sz="1400" b="1" dirty="0"/>
              <a:t>collective responsibility </a:t>
            </a:r>
            <a:r>
              <a:rPr lang="en-GB" sz="1100" dirty="0"/>
              <a:t>for crime.</a:t>
            </a:r>
          </a:p>
        </p:txBody>
      </p:sp>
      <p:pic>
        <p:nvPicPr>
          <p:cNvPr id="2050" name="Picture 2" descr="Image result for finger prin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3859" y="96440"/>
            <a:ext cx="1739151" cy="14136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dern uk polic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90000">
                        <a14:foregroundMark x1="652" y1="22222" x2="652" y2="22222"/>
                        <a14:foregroundMark x1="9348" y1="20486" x2="50435" y2="29514"/>
                        <a14:foregroundMark x1="23043" y1="1042" x2="23043" y2="1042"/>
                        <a14:foregroundMark x1="36739" y1="81944" x2="56522" y2="79167"/>
                        <a14:backgroundMark x1="34783" y1="32292" x2="82391" y2="48958"/>
                        <a14:backgroundMark x1="49130" y1="56944" x2="81739" y2="62500"/>
                        <a14:backgroundMark x1="46087" y1="92361" x2="90870" y2="92014"/>
                        <a14:backgroundMark x1="49348" y1="63542" x2="72609" y2="70139"/>
                        <a14:backgroundMark x1="12609" y1="31250" x2="4348" y2="36458"/>
                        <a14:backgroundMark x1="2609" y1="36458" x2="2391" y2="56597"/>
                        <a14:backgroundMark x1="3478" y1="14583" x2="11087" y2="28819"/>
                        <a14:backgroundMark x1="3043" y1="15278" x2="2174" y2="30903"/>
                        <a14:backgroundMark x1="10435" y1="10764" x2="13261" y2="23611"/>
                        <a14:backgroundMark x1="33913" y1="25000" x2="47826" y2="28125"/>
                        <a14:backgroundMark x1="31957" y1="30903" x2="53043" y2="29514"/>
                      </a14:backgroundRemoval>
                    </a14:imgEffect>
                  </a14:imgLayer>
                </a14:imgProps>
              </a:ext>
              <a:ext uri="{28A0092B-C50C-407E-A947-70E740481C1C}">
                <a14:useLocalDpi xmlns:a14="http://schemas.microsoft.com/office/drawing/2010/main" val="0"/>
              </a:ext>
            </a:extLst>
          </a:blip>
          <a:srcRect r="48382"/>
          <a:stretch/>
        </p:blipFill>
        <p:spPr bwMode="auto">
          <a:xfrm>
            <a:off x="10990730" y="3666295"/>
            <a:ext cx="1150560" cy="14677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peed camera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7176" y="5360894"/>
            <a:ext cx="856918" cy="8123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eighbourhood wa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9889" y="5360894"/>
            <a:ext cx="955568" cy="8261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csos"/>
          <p:cNvPicPr>
            <a:picLocks noChangeAspect="1" noChangeArrowheads="1"/>
          </p:cNvPicPr>
          <p:nvPr/>
        </p:nvPicPr>
        <p:blipFill rotWithShape="1">
          <a:blip r:embed="rId7">
            <a:extLst>
              <a:ext uri="{28A0092B-C50C-407E-A947-70E740481C1C}">
                <a14:useLocalDpi xmlns:a14="http://schemas.microsoft.com/office/drawing/2010/main" val="0"/>
              </a:ext>
            </a:extLst>
          </a:blip>
          <a:srcRect t="36749"/>
          <a:stretch/>
        </p:blipFill>
        <p:spPr bwMode="auto">
          <a:xfrm>
            <a:off x="4626203" y="4992510"/>
            <a:ext cx="1444580" cy="63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61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3356"/>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26: </a:t>
            </a:r>
            <a:r>
              <a:rPr lang="en-GB" dirty="0">
                <a:latin typeface="Berlin Sans FB Demi" panose="020E0802020502020306" pitchFamily="34" charset="0"/>
              </a:rPr>
              <a:t>1900-Present Day – Law Enforcement with the specialisation of the police.</a:t>
            </a:r>
          </a:p>
        </p:txBody>
      </p:sp>
      <p:sp>
        <p:nvSpPr>
          <p:cNvPr id="5" name="TextBox 4"/>
          <p:cNvSpPr txBox="1"/>
          <p:nvPr/>
        </p:nvSpPr>
        <p:spPr>
          <a:xfrm>
            <a:off x="81040" y="373966"/>
            <a:ext cx="11949953" cy="1046440"/>
          </a:xfrm>
          <a:prstGeom prst="rect">
            <a:avLst/>
          </a:prstGeom>
          <a:noFill/>
          <a:ln w="19050">
            <a:solidFill>
              <a:schemeClr val="tx1"/>
            </a:solidFill>
          </a:ln>
        </p:spPr>
        <p:txBody>
          <a:bodyPr wrap="square" rtlCol="0">
            <a:spAutoFit/>
          </a:bodyPr>
          <a:lstStyle/>
          <a:p>
            <a:r>
              <a:rPr lang="en-GB" sz="1400" b="1" dirty="0"/>
              <a:t>Background information: </a:t>
            </a:r>
          </a:p>
          <a:p>
            <a:r>
              <a:rPr lang="en-GB" sz="1200" dirty="0"/>
              <a:t>One key change with law enforcement after 1900 was the increasing specialisation of the police force.  The police had started to specialise very early in the 1900s with the creation of the Criminal Investigation Department and the Special Branch.  However, due to increasing amounts and types of crime that developed throughout this time, the police have responded by training staff in specialist areas. The cause of this specialisation is often a response to an increase in a particular type of crime.  For example, the Bomb Squad were set up in 1971 s a direct response to the IRA terrorist bombings at this time. The Hi-tech Crime Unit was set up in 2001 to tackle the increasing amount of internet crime.  </a:t>
            </a:r>
          </a:p>
        </p:txBody>
      </p:sp>
      <p:sp>
        <p:nvSpPr>
          <p:cNvPr id="8" name="TextBox 7"/>
          <p:cNvSpPr txBox="1"/>
          <p:nvPr/>
        </p:nvSpPr>
        <p:spPr>
          <a:xfrm>
            <a:off x="4446494" y="2445985"/>
            <a:ext cx="3245224" cy="1862048"/>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u="sng" dirty="0"/>
              <a:t>The Fraud Squad (1946)</a:t>
            </a:r>
          </a:p>
          <a:p>
            <a:r>
              <a:rPr lang="en-GB" sz="1100" b="1" dirty="0"/>
              <a:t>Aim: </a:t>
            </a:r>
          </a:p>
          <a:p>
            <a:r>
              <a:rPr lang="en-GB" sz="1100" dirty="0"/>
              <a:t>To tackle crime in business and </a:t>
            </a:r>
          </a:p>
          <a:p>
            <a:r>
              <a:rPr lang="en-GB" sz="1100" dirty="0"/>
              <a:t>finance and money. </a:t>
            </a:r>
          </a:p>
          <a:p>
            <a:r>
              <a:rPr lang="en-GB" sz="1100" b="1" dirty="0"/>
              <a:t>Specialism: </a:t>
            </a:r>
          </a:p>
          <a:p>
            <a:r>
              <a:rPr lang="en-GB" sz="1100" dirty="0"/>
              <a:t>Officers have expert knowledge in </a:t>
            </a:r>
          </a:p>
          <a:p>
            <a:r>
              <a:rPr lang="en-GB" sz="1100" dirty="0"/>
              <a:t>finance, business, internet fraud and art theft.</a:t>
            </a:r>
          </a:p>
          <a:p>
            <a:r>
              <a:rPr lang="en-GB" sz="1100" b="1" dirty="0"/>
              <a:t>Similarity/difference?</a:t>
            </a:r>
          </a:p>
          <a:p>
            <a:r>
              <a:rPr lang="en-GB" sz="1100" dirty="0"/>
              <a:t>A new type of squad set up in reaction to the varied number of fraud cases.</a:t>
            </a:r>
          </a:p>
        </p:txBody>
      </p:sp>
      <p:sp>
        <p:nvSpPr>
          <p:cNvPr id="9" name="TextBox 8"/>
          <p:cNvSpPr txBox="1"/>
          <p:nvPr/>
        </p:nvSpPr>
        <p:spPr>
          <a:xfrm>
            <a:off x="81040" y="4726856"/>
            <a:ext cx="4286209" cy="203132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u="sng" dirty="0"/>
              <a:t>National Crime Agency &amp; Drug Units (1971)</a:t>
            </a:r>
          </a:p>
          <a:p>
            <a:r>
              <a:rPr lang="en-GB" sz="1100" b="1" dirty="0"/>
              <a:t>Aim: </a:t>
            </a:r>
          </a:p>
          <a:p>
            <a:r>
              <a:rPr lang="en-GB" sz="1100" dirty="0"/>
              <a:t>To reduce the use, transportation, making and dealing of illegal drugs. </a:t>
            </a:r>
          </a:p>
          <a:p>
            <a:r>
              <a:rPr lang="en-GB" sz="1100" b="1" dirty="0"/>
              <a:t>Specialism: </a:t>
            </a:r>
          </a:p>
          <a:p>
            <a:r>
              <a:rPr lang="en-GB" sz="1100" dirty="0"/>
              <a:t>They have the power to carry out drugs raids, monitor drugs gangs and dealers.  They are also trained to prevent further spread of drug use through education and rehabilitation.</a:t>
            </a:r>
          </a:p>
          <a:p>
            <a:r>
              <a:rPr lang="en-GB" sz="1100" b="1" dirty="0"/>
              <a:t>Similarity/difference?</a:t>
            </a:r>
          </a:p>
          <a:p>
            <a:r>
              <a:rPr lang="en-GB" sz="1100" dirty="0"/>
              <a:t>It was only created by the 1971 Misuse of Drugs Act which made drugs illegal like heroin, cocaine and cannabis.  A unit was needed to enforce this new law. All police forces in the UK have specialist drug units. </a:t>
            </a:r>
          </a:p>
        </p:txBody>
      </p:sp>
      <p:sp>
        <p:nvSpPr>
          <p:cNvPr id="10" name="TextBox 9"/>
          <p:cNvSpPr txBox="1"/>
          <p:nvPr/>
        </p:nvSpPr>
        <p:spPr>
          <a:xfrm>
            <a:off x="7772400" y="2447876"/>
            <a:ext cx="4286209" cy="2369880"/>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u="sng" dirty="0"/>
              <a:t>Dog Handling Units (1946)</a:t>
            </a:r>
          </a:p>
          <a:p>
            <a:r>
              <a:rPr lang="en-GB" sz="1100" b="1" dirty="0"/>
              <a:t>Aim: </a:t>
            </a:r>
            <a:r>
              <a:rPr lang="en-GB" sz="1100" dirty="0"/>
              <a:t>To accompany officers as they patrolled the                                            streets as a deterrent and a way to catch criminals. </a:t>
            </a:r>
          </a:p>
          <a:p>
            <a:r>
              <a:rPr lang="en-GB" sz="1100" b="1" dirty="0"/>
              <a:t>Specialism:</a:t>
            </a:r>
            <a:r>
              <a:rPr lang="en-GB" sz="1100" dirty="0"/>
              <a:t> </a:t>
            </a:r>
          </a:p>
          <a:p>
            <a:r>
              <a:rPr lang="en-GB" sz="1100" dirty="0"/>
              <a:t>Dogs handlers and their dogs used :</a:t>
            </a:r>
          </a:p>
          <a:p>
            <a:pPr marL="171450" indent="-171450">
              <a:buFont typeface="Wingdings" panose="05000000000000000000" pitchFamily="2" charset="2"/>
              <a:buChar char="q"/>
            </a:pPr>
            <a:r>
              <a:rPr lang="en-GB" sz="1100" dirty="0"/>
              <a:t>To sniff out illegal drugs and find explosives</a:t>
            </a:r>
          </a:p>
          <a:p>
            <a:pPr marL="171450" indent="-171450">
              <a:buFont typeface="Wingdings" panose="05000000000000000000" pitchFamily="2" charset="2"/>
              <a:buChar char="q"/>
            </a:pPr>
            <a:r>
              <a:rPr lang="en-GB" sz="1100" dirty="0"/>
              <a:t>To track and catch criminals or search and rescue people in trouble.</a:t>
            </a:r>
          </a:p>
          <a:p>
            <a:pPr marL="171450" indent="-171450">
              <a:buFont typeface="Wingdings" panose="05000000000000000000" pitchFamily="2" charset="2"/>
              <a:buChar char="q"/>
            </a:pPr>
            <a:r>
              <a:rPr lang="en-GB" sz="1100" dirty="0"/>
              <a:t>To act as a deterrent and to strengthen police presence at major events.</a:t>
            </a:r>
          </a:p>
          <a:p>
            <a:r>
              <a:rPr lang="en-GB" sz="1100" b="1" dirty="0"/>
              <a:t>Similarity/difference?</a:t>
            </a:r>
          </a:p>
          <a:p>
            <a:r>
              <a:rPr lang="en-GB" sz="1100" dirty="0"/>
              <a:t>Remember that the Metropolitan Police aimed to use sniffer dogs to try and catch Jack the Ripper (even though this failed). The first units were set up by the Met. Police in 1946 and by 1950 most forces used dogs. </a:t>
            </a:r>
          </a:p>
        </p:txBody>
      </p:sp>
      <p:sp>
        <p:nvSpPr>
          <p:cNvPr id="11" name="TextBox 10"/>
          <p:cNvSpPr txBox="1"/>
          <p:nvPr/>
        </p:nvSpPr>
        <p:spPr>
          <a:xfrm>
            <a:off x="81040" y="2447876"/>
            <a:ext cx="4286209" cy="2200602"/>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u="sng" dirty="0"/>
              <a:t>Special Branch (1883)</a:t>
            </a:r>
          </a:p>
          <a:p>
            <a:r>
              <a:rPr lang="en-GB" sz="1100" b="1" dirty="0"/>
              <a:t>Aim: </a:t>
            </a:r>
          </a:p>
          <a:p>
            <a:r>
              <a:rPr lang="en-GB" sz="1100" dirty="0"/>
              <a:t>To tackle threats to national security &amp; terrorism. A                responsibility to protect the royal family &amp; VIPs from danger.</a:t>
            </a:r>
          </a:p>
          <a:p>
            <a:r>
              <a:rPr lang="en-GB" sz="1100" b="1" dirty="0"/>
              <a:t>Specialism: </a:t>
            </a:r>
          </a:p>
          <a:p>
            <a:r>
              <a:rPr lang="en-GB" sz="1100" dirty="0"/>
              <a:t>Trained to work with the security forces such as MI5 and </a:t>
            </a:r>
          </a:p>
          <a:p>
            <a:r>
              <a:rPr lang="en-GB" sz="1100" dirty="0"/>
              <a:t>MI6 to prevent terrorist attacks.  Under cover officers </a:t>
            </a:r>
          </a:p>
          <a:p>
            <a:r>
              <a:rPr lang="en-GB" sz="1100" dirty="0"/>
              <a:t>use specialist surveillance &amp; ‘intelligence’ technology.</a:t>
            </a:r>
          </a:p>
          <a:p>
            <a:r>
              <a:rPr lang="en-GB" sz="1100" b="1" dirty="0"/>
              <a:t>Similarity/difference?</a:t>
            </a:r>
          </a:p>
          <a:p>
            <a:r>
              <a:rPr lang="en-GB" sz="1100" dirty="0"/>
              <a:t>They were first created in 1883 in London to protect the movement of the royal family and other VIPs.  Now, every part of the country has its own Special Branch.</a:t>
            </a:r>
          </a:p>
        </p:txBody>
      </p:sp>
      <p:sp>
        <p:nvSpPr>
          <p:cNvPr id="12" name="TextBox 11"/>
          <p:cNvSpPr txBox="1"/>
          <p:nvPr/>
        </p:nvSpPr>
        <p:spPr>
          <a:xfrm>
            <a:off x="7772399" y="4896133"/>
            <a:ext cx="4286209" cy="1862048"/>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600" b="1" u="sng" dirty="0"/>
              <a:t>Police Community Support Officer (2002)</a:t>
            </a:r>
            <a:endParaRPr lang="en-GB" sz="1200" b="1" u="sng" dirty="0"/>
          </a:p>
          <a:p>
            <a:r>
              <a:rPr lang="en-GB" sz="1100" b="1" dirty="0"/>
              <a:t>Aim: </a:t>
            </a:r>
          </a:p>
          <a:p>
            <a:r>
              <a:rPr lang="en-GB" sz="1100" dirty="0"/>
              <a:t>Set up by the Met. Police at first to reduce local, anti-social behaviour. </a:t>
            </a:r>
            <a:r>
              <a:rPr lang="en-GB" sz="1100" b="1" dirty="0"/>
              <a:t>Specialism: Trained to deal with local communities. Increased time </a:t>
            </a:r>
            <a:r>
              <a:rPr lang="en-GB" sz="1100" dirty="0"/>
              <a:t>‘walking the beat’ on foot to be visible to the public. They only have a limited responsibility to arrest individuals but can confiscate alcohol, drugs and items seen as weapons.</a:t>
            </a:r>
          </a:p>
          <a:p>
            <a:r>
              <a:rPr lang="en-GB" sz="1100" b="1" dirty="0"/>
              <a:t>Similarity/difference?</a:t>
            </a:r>
          </a:p>
          <a:p>
            <a:r>
              <a:rPr lang="en-GB" sz="1100" dirty="0"/>
              <a:t>Police are visible in uniform ‘walking the beat’ as a deterrent, similar to the aim of the police when they were created in 1829. </a:t>
            </a:r>
          </a:p>
        </p:txBody>
      </p:sp>
      <p:sp>
        <p:nvSpPr>
          <p:cNvPr id="2" name="TextBox 1"/>
          <p:cNvSpPr txBox="1"/>
          <p:nvPr/>
        </p:nvSpPr>
        <p:spPr>
          <a:xfrm>
            <a:off x="81040" y="1698869"/>
            <a:ext cx="2025666"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Increase in a specific type of crime. E.g. terrorism, drug dealing, internet fraud.</a:t>
            </a:r>
          </a:p>
        </p:txBody>
      </p:sp>
      <p:sp>
        <p:nvSpPr>
          <p:cNvPr id="13" name="TextBox 12"/>
          <p:cNvSpPr txBox="1"/>
          <p:nvPr/>
        </p:nvSpPr>
        <p:spPr>
          <a:xfrm>
            <a:off x="2206212" y="1715646"/>
            <a:ext cx="1761208"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Media present the crime via radio, TV, newspapers, internet.</a:t>
            </a:r>
          </a:p>
        </p:txBody>
      </p:sp>
      <p:sp>
        <p:nvSpPr>
          <p:cNvPr id="14" name="TextBox 13"/>
          <p:cNvSpPr txBox="1"/>
          <p:nvPr/>
        </p:nvSpPr>
        <p:spPr>
          <a:xfrm>
            <a:off x="4091658" y="1719004"/>
            <a:ext cx="1964358"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Public concern increases and attitudes against the crime change.</a:t>
            </a:r>
          </a:p>
        </p:txBody>
      </p:sp>
      <p:sp>
        <p:nvSpPr>
          <p:cNvPr id="15" name="TextBox 14"/>
          <p:cNvSpPr txBox="1"/>
          <p:nvPr/>
        </p:nvSpPr>
        <p:spPr>
          <a:xfrm>
            <a:off x="6186782" y="1723168"/>
            <a:ext cx="2671183"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The public pressure the government to make harsher laws and methods of law enforcement to prevent the crime.</a:t>
            </a:r>
          </a:p>
        </p:txBody>
      </p:sp>
      <p:sp>
        <p:nvSpPr>
          <p:cNvPr id="16" name="TextBox 15"/>
          <p:cNvSpPr txBox="1"/>
          <p:nvPr/>
        </p:nvSpPr>
        <p:spPr>
          <a:xfrm>
            <a:off x="8962543" y="1723168"/>
            <a:ext cx="1481936"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Government respond with new laws.</a:t>
            </a:r>
          </a:p>
        </p:txBody>
      </p:sp>
      <p:sp>
        <p:nvSpPr>
          <p:cNvPr id="17" name="TextBox 16"/>
          <p:cNvSpPr txBox="1"/>
          <p:nvPr/>
        </p:nvSpPr>
        <p:spPr>
          <a:xfrm>
            <a:off x="10549057" y="1715646"/>
            <a:ext cx="1481936" cy="646331"/>
          </a:xfrm>
          <a:prstGeom prst="rect">
            <a:avLst/>
          </a:prstGeom>
          <a:solidFill>
            <a:schemeClr val="bg1">
              <a:lumMod val="95000"/>
            </a:schemeClr>
          </a:solidFill>
          <a:ln w="28575">
            <a:solidFill>
              <a:schemeClr val="tx1"/>
            </a:solidFill>
          </a:ln>
        </p:spPr>
        <p:txBody>
          <a:bodyPr wrap="square" rtlCol="0">
            <a:spAutoFit/>
          </a:bodyPr>
          <a:lstStyle/>
          <a:p>
            <a:r>
              <a:rPr lang="en-GB" sz="1200" dirty="0"/>
              <a:t>The police develop a specialist unit to enforce this law.</a:t>
            </a:r>
          </a:p>
        </p:txBody>
      </p:sp>
      <p:pic>
        <p:nvPicPr>
          <p:cNvPr id="18"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894961" y="1838846"/>
            <a:ext cx="374025" cy="3999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800067" y="1823587"/>
            <a:ext cx="374025" cy="3999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903944" y="1822069"/>
            <a:ext cx="374025" cy="3999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723241" y="1838846"/>
            <a:ext cx="331111" cy="3999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257466" y="1846368"/>
            <a:ext cx="374025" cy="3999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2934" y="1391137"/>
            <a:ext cx="8086164" cy="369332"/>
          </a:xfrm>
          <a:prstGeom prst="rect">
            <a:avLst/>
          </a:prstGeom>
          <a:noFill/>
        </p:spPr>
        <p:txBody>
          <a:bodyPr wrap="square" rtlCol="0">
            <a:spAutoFit/>
          </a:bodyPr>
          <a:lstStyle/>
          <a:p>
            <a:pPr algn="ctr"/>
            <a:r>
              <a:rPr lang="en-GB" dirty="0"/>
              <a:t>FACTORS WHICH LEAD TO INCREASE THE NUMBER OF SPECIALIST POLICE UNITS</a:t>
            </a:r>
          </a:p>
        </p:txBody>
      </p:sp>
      <p:pic>
        <p:nvPicPr>
          <p:cNvPr id="23" name="Picture 12"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a:off x="5744112" y="4175274"/>
            <a:ext cx="587396" cy="4184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60215" flipH="1">
            <a:off x="7223016" y="4608512"/>
            <a:ext cx="644363" cy="4184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639785">
            <a:off x="4208243" y="4497795"/>
            <a:ext cx="644363" cy="4184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189817" y="5006963"/>
            <a:ext cx="644363" cy="4184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7247321" y="5047479"/>
            <a:ext cx="644363" cy="4184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OLICE DOG CLIPA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70221" y="2369499"/>
            <a:ext cx="1160773" cy="1244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AUD SQUAD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4281" y="2561889"/>
            <a:ext cx="1443714" cy="10521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3528643" y="2283467"/>
            <a:ext cx="1025485" cy="1854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029"/>
          <a:stretch/>
        </p:blipFill>
        <p:spPr bwMode="auto">
          <a:xfrm>
            <a:off x="4158755" y="5142135"/>
            <a:ext cx="1827835" cy="16160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007" y1="74088" x2="43066" y2="70438"/>
                        <a14:foregroundMark x1="31022" y1="25365" x2="73723" y2="24270"/>
                        <a14:foregroundMark x1="20985" y1="66423" x2="39234" y2="73723"/>
                        <a14:foregroundMark x1="2920" y1="74088" x2="23175" y2="97628"/>
                        <a14:foregroundMark x1="6934" y1="98723" x2="35036" y2="99453"/>
                        <a14:foregroundMark x1="64599" y1="94526" x2="89051" y2="98723"/>
                        <a14:foregroundMark x1="83394" y1="58759" x2="88686" y2="76825"/>
                        <a14:foregroundMark x1="79015" y1="85584" x2="84854" y2="92883"/>
                        <a14:foregroundMark x1="34124" y1="69161" x2="34124" y2="69161"/>
                      </a14:backgroundRemoval>
                    </a14:imgEffect>
                  </a14:imgLayer>
                </a14:imgProps>
              </a:ext>
              <a:ext uri="{28A0092B-C50C-407E-A947-70E740481C1C}">
                <a14:useLocalDpi xmlns:a14="http://schemas.microsoft.com/office/drawing/2010/main" val="0"/>
              </a:ext>
            </a:extLst>
          </a:blip>
          <a:srcRect/>
          <a:stretch>
            <a:fillRect/>
          </a:stretch>
        </p:blipFill>
        <p:spPr bwMode="auto">
          <a:xfrm>
            <a:off x="6318884" y="5307336"/>
            <a:ext cx="1610162" cy="1450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0185" y="4508024"/>
            <a:ext cx="2617694" cy="1384995"/>
          </a:xfrm>
          <a:prstGeom prst="rect">
            <a:avLst/>
          </a:prstGeom>
          <a:noFill/>
        </p:spPr>
        <p:txBody>
          <a:bodyPr wrap="square" rtlCol="0">
            <a:spAutoFit/>
          </a:bodyPr>
          <a:lstStyle/>
          <a:p>
            <a:pPr algn="ctr"/>
            <a:r>
              <a:rPr lang="en-GB" sz="2800" b="1" dirty="0"/>
              <a:t>EXAMPLES OF SPECIALIST UNITS</a:t>
            </a:r>
          </a:p>
        </p:txBody>
      </p:sp>
    </p:spTree>
    <p:extLst>
      <p:ext uri="{BB962C8B-B14F-4D97-AF65-F5344CB8AC3E}">
        <p14:creationId xmlns:p14="http://schemas.microsoft.com/office/powerpoint/2010/main" val="3009828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118"/>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27: </a:t>
            </a:r>
            <a:r>
              <a:rPr lang="en-GB" dirty="0">
                <a:latin typeface="Berlin Sans FB Demi" panose="020E0802020502020306" pitchFamily="34" charset="0"/>
              </a:rPr>
              <a:t>1900-Present Day: Punishments &amp; the abolition of the death penalty in 1969</a:t>
            </a:r>
          </a:p>
        </p:txBody>
      </p:sp>
      <p:sp>
        <p:nvSpPr>
          <p:cNvPr id="5" name="TextBox 4"/>
          <p:cNvSpPr txBox="1"/>
          <p:nvPr/>
        </p:nvSpPr>
        <p:spPr>
          <a:xfrm>
            <a:off x="94804" y="351501"/>
            <a:ext cx="11012468" cy="815608"/>
          </a:xfrm>
          <a:prstGeom prst="rect">
            <a:avLst/>
          </a:prstGeom>
          <a:noFill/>
          <a:ln w="19050">
            <a:solidFill>
              <a:schemeClr val="tx1"/>
            </a:solidFill>
          </a:ln>
        </p:spPr>
        <p:txBody>
          <a:bodyPr wrap="square" rtlCol="0">
            <a:spAutoFit/>
          </a:bodyPr>
          <a:lstStyle/>
          <a:p>
            <a:r>
              <a:rPr lang="en-GB" sz="1400" b="1" dirty="0"/>
              <a:t>Background information: </a:t>
            </a:r>
            <a:r>
              <a:rPr lang="en-GB" sz="1100" dirty="0"/>
              <a:t>Hanging as a capital punishment was used since Anglo-Saxon times.  It peaked in the 1700s with the idea of the Bloody Code.  Since the 1800s, due to alternative punishments its use declined and then by the 1830s, murder and treason were the only crime punished with the death penalty. By 1869, public hangings were stopped and the few criminals punished in this way were hanged privately in prisons.  By 1957, the number of hangings reduced to roughly 4 people per year. So why was the death penalty abolished by 1969? The factors below have been categorised for you, but think about how they will relate to each other.  Can there be one overall factor as the most significant to promote this change?</a:t>
            </a:r>
          </a:p>
        </p:txBody>
      </p:sp>
      <p:sp>
        <p:nvSpPr>
          <p:cNvPr id="7" name="TextBox 6"/>
          <p:cNvSpPr txBox="1"/>
          <p:nvPr/>
        </p:nvSpPr>
        <p:spPr>
          <a:xfrm>
            <a:off x="93112" y="1216059"/>
            <a:ext cx="2103242" cy="2077492"/>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ONE</a:t>
            </a:r>
          </a:p>
          <a:p>
            <a:r>
              <a:rPr lang="en-GB" sz="1200" b="1" dirty="0"/>
              <a:t>POLITICAL - Roy Jenkins</a:t>
            </a:r>
          </a:p>
          <a:p>
            <a:pPr marL="171450" indent="-171450">
              <a:buFont typeface="Wingdings" panose="05000000000000000000" pitchFamily="2" charset="2"/>
              <a:buChar char="q"/>
            </a:pPr>
            <a:r>
              <a:rPr lang="en-GB" sz="1050" dirty="0"/>
              <a:t>Although there was some politicians who wanted to keep the death penalty, the </a:t>
            </a:r>
            <a:r>
              <a:rPr lang="en-GB" sz="1050" b="1" dirty="0"/>
              <a:t>Home Secretary, Roy Jenkins</a:t>
            </a:r>
            <a:r>
              <a:rPr lang="en-GB" sz="1050" dirty="0"/>
              <a:t> influenced enough MPs to first vote in a law against it in 1956.</a:t>
            </a:r>
          </a:p>
          <a:p>
            <a:pPr marL="171450" indent="-171450">
              <a:buFont typeface="Wingdings" panose="05000000000000000000" pitchFamily="2" charset="2"/>
              <a:buChar char="q"/>
            </a:pPr>
            <a:r>
              <a:rPr lang="en-GB" sz="1050" dirty="0"/>
              <a:t>MPs will have listened to the attitudes of the people they represented in order to decide to abolish the death penalty.</a:t>
            </a:r>
          </a:p>
        </p:txBody>
      </p:sp>
      <p:sp>
        <p:nvSpPr>
          <p:cNvPr id="9" name="TextBox 8"/>
          <p:cNvSpPr txBox="1"/>
          <p:nvPr/>
        </p:nvSpPr>
        <p:spPr>
          <a:xfrm>
            <a:off x="5480597" y="1198828"/>
            <a:ext cx="2722110" cy="2100575"/>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THREE</a:t>
            </a:r>
          </a:p>
          <a:p>
            <a:r>
              <a:rPr lang="en-GB" sz="1200" b="1" dirty="0"/>
              <a:t>POLITICAL/SOCIAL ATTITUDE - The Impact of World War Two</a:t>
            </a:r>
          </a:p>
          <a:p>
            <a:pPr marL="171450" indent="-171450">
              <a:buFont typeface="Wingdings" panose="05000000000000000000" pitchFamily="2" charset="2"/>
              <a:buChar char="q"/>
            </a:pPr>
            <a:r>
              <a:rPr lang="en-GB" sz="1050" dirty="0"/>
              <a:t>People were more aware of </a:t>
            </a:r>
            <a:r>
              <a:rPr lang="en-GB" sz="1050" b="1" dirty="0"/>
              <a:t>bloodshed</a:t>
            </a:r>
            <a:r>
              <a:rPr lang="en-GB" sz="1050" dirty="0"/>
              <a:t>, death and the horrors of war such as the Holocaust. Attitudes changed to believe that execution was barbaric and un-Christian. </a:t>
            </a:r>
          </a:p>
          <a:p>
            <a:pPr marL="228600" indent="-228600">
              <a:buFont typeface="Wingdings" panose="05000000000000000000" pitchFamily="2" charset="2"/>
              <a:buChar char="q"/>
            </a:pPr>
            <a:r>
              <a:rPr lang="en-GB" sz="1050" dirty="0"/>
              <a:t>After finding out how the Nazis treated the Jews through the media, it seemed wrong to continue with the death penalty as people linked executions with Hitler.</a:t>
            </a:r>
          </a:p>
        </p:txBody>
      </p:sp>
      <p:sp>
        <p:nvSpPr>
          <p:cNvPr id="10" name="TextBox 9"/>
          <p:cNvSpPr txBox="1"/>
          <p:nvPr/>
        </p:nvSpPr>
        <p:spPr>
          <a:xfrm>
            <a:off x="2264912" y="1216059"/>
            <a:ext cx="3139349" cy="2077492"/>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TWO</a:t>
            </a:r>
          </a:p>
          <a:p>
            <a:r>
              <a:rPr lang="en-GB" sz="1200" b="1" dirty="0"/>
              <a:t>POLITICAL – The Declaration of Human Rights.</a:t>
            </a:r>
          </a:p>
          <a:p>
            <a:pPr marL="171450" indent="-171450">
              <a:buFont typeface="Wingdings" panose="05000000000000000000" pitchFamily="2" charset="2"/>
              <a:buChar char="q"/>
            </a:pPr>
            <a:r>
              <a:rPr lang="en-GB" sz="1050" dirty="0"/>
              <a:t>In 1948, after the atrocities of the Nazis in the Second World War, the United Nations (a group of leading countries) issued its Declaration of Human Rights.  It said ‘Everyone should have the right to life, liberty and security of person’.  It also said ‘No one shall be subjected to torture or to cruel inhumane punishment’. </a:t>
            </a:r>
          </a:p>
          <a:p>
            <a:pPr marL="171450" indent="-171450">
              <a:buFont typeface="Wingdings" panose="05000000000000000000" pitchFamily="2" charset="2"/>
              <a:buChar char="q"/>
            </a:pPr>
            <a:r>
              <a:rPr lang="en-GB" sz="1050" dirty="0"/>
              <a:t>This led the public and government to believe that the death penalty went against the Human Rights Declaration and so must be abolished.</a:t>
            </a:r>
          </a:p>
        </p:txBody>
      </p:sp>
      <p:sp>
        <p:nvSpPr>
          <p:cNvPr id="13" name="TextBox 12"/>
          <p:cNvSpPr txBox="1"/>
          <p:nvPr/>
        </p:nvSpPr>
        <p:spPr>
          <a:xfrm>
            <a:off x="7309036" y="3365584"/>
            <a:ext cx="2687172" cy="2723823"/>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SIX</a:t>
            </a:r>
          </a:p>
          <a:p>
            <a:r>
              <a:rPr lang="en-GB" sz="1200" b="1" dirty="0"/>
              <a:t>MEDIA -  Newspapers, radio and TV.</a:t>
            </a:r>
          </a:p>
          <a:p>
            <a:pPr marL="171450" indent="-171450">
              <a:buFont typeface="Wingdings" panose="05000000000000000000" pitchFamily="2" charset="2"/>
              <a:buChar char="q"/>
            </a:pPr>
            <a:r>
              <a:rPr lang="en-GB" sz="1050" dirty="0"/>
              <a:t>Many attitudes changed due to the sensationalised stories about the death penalty in local and national newspapers.  This increased the public awareness of the punishment which had so far been hidden.  </a:t>
            </a:r>
          </a:p>
          <a:p>
            <a:pPr marL="171450" indent="-171450">
              <a:buFont typeface="Wingdings" panose="05000000000000000000" pitchFamily="2" charset="2"/>
              <a:buChar char="q"/>
            </a:pPr>
            <a:r>
              <a:rPr lang="en-GB" sz="1050" dirty="0"/>
              <a:t>The horrors of the Second World War were shown in newspapers and the public linked death with the Nazis – not something which should happen in Britain.</a:t>
            </a:r>
          </a:p>
          <a:p>
            <a:pPr marL="171450" indent="-171450">
              <a:buFont typeface="Wingdings" panose="05000000000000000000" pitchFamily="2" charset="2"/>
              <a:buChar char="q"/>
            </a:pPr>
            <a:r>
              <a:rPr lang="en-GB" sz="1050" dirty="0"/>
              <a:t>This was especially true when the newspapers made huge stories out of individuals who were executed when they were innocent and it created public sympathy.</a:t>
            </a:r>
          </a:p>
        </p:txBody>
      </p:sp>
      <p:sp>
        <p:nvSpPr>
          <p:cNvPr id="14" name="TextBox 13"/>
          <p:cNvSpPr txBox="1"/>
          <p:nvPr/>
        </p:nvSpPr>
        <p:spPr>
          <a:xfrm>
            <a:off x="5340611" y="3335443"/>
            <a:ext cx="1968425" cy="830997"/>
          </a:xfrm>
          <a:prstGeom prst="rect">
            <a:avLst/>
          </a:prstGeom>
          <a:solidFill>
            <a:schemeClr val="bg1"/>
          </a:solidFill>
        </p:spPr>
        <p:txBody>
          <a:bodyPr wrap="square" rtlCol="0">
            <a:spAutoFit/>
          </a:bodyPr>
          <a:lstStyle/>
          <a:p>
            <a:pPr algn="ctr"/>
            <a:r>
              <a:rPr lang="en-GB" sz="1600" b="1" dirty="0"/>
              <a:t>Factors to explain the end of the death penalty.</a:t>
            </a:r>
          </a:p>
        </p:txBody>
      </p:sp>
      <p:sp>
        <p:nvSpPr>
          <p:cNvPr id="15" name="TextBox 14"/>
          <p:cNvSpPr txBox="1"/>
          <p:nvPr/>
        </p:nvSpPr>
        <p:spPr>
          <a:xfrm>
            <a:off x="10112188" y="3371222"/>
            <a:ext cx="1975519" cy="2746906"/>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FIVE</a:t>
            </a:r>
          </a:p>
          <a:p>
            <a:r>
              <a:rPr lang="en-GB" sz="1200" b="1" dirty="0"/>
              <a:t>SOCIAL ATTITUDES – 1960s Liberal ideas.</a:t>
            </a:r>
          </a:p>
          <a:p>
            <a:pPr marL="171450" indent="-171450">
              <a:buFont typeface="Wingdings" panose="05000000000000000000" pitchFamily="2" charset="2"/>
              <a:buChar char="q"/>
            </a:pPr>
            <a:r>
              <a:rPr lang="en-GB" sz="1050" dirty="0"/>
              <a:t>During the 1960s, attitudes in society become more ‘liberal’.  This means that people were willing to be fairer and have a more open mind about all aspects of life.  </a:t>
            </a:r>
          </a:p>
          <a:p>
            <a:pPr marL="171450" indent="-171450">
              <a:buFont typeface="Wingdings" panose="05000000000000000000" pitchFamily="2" charset="2"/>
              <a:buChar char="q"/>
            </a:pPr>
            <a:r>
              <a:rPr lang="en-GB" sz="1050" dirty="0"/>
              <a:t>The media and popular culture inspired this more liberal way of thinking. This liberal attitude from the public, put pressure on the government to make changes to punishments.</a:t>
            </a:r>
          </a:p>
        </p:txBody>
      </p:sp>
      <p:sp>
        <p:nvSpPr>
          <p:cNvPr id="23" name="TextBox 22"/>
          <p:cNvSpPr txBox="1"/>
          <p:nvPr/>
        </p:nvSpPr>
        <p:spPr>
          <a:xfrm>
            <a:off x="93111" y="6188615"/>
            <a:ext cx="1041145" cy="646331"/>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b="1" dirty="0"/>
              <a:t>Key Dates</a:t>
            </a:r>
          </a:p>
        </p:txBody>
      </p:sp>
      <p:sp>
        <p:nvSpPr>
          <p:cNvPr id="24" name="TextBox 23"/>
          <p:cNvSpPr txBox="1"/>
          <p:nvPr/>
        </p:nvSpPr>
        <p:spPr>
          <a:xfrm>
            <a:off x="8279044" y="1202726"/>
            <a:ext cx="2828228" cy="2077492"/>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FOUR</a:t>
            </a:r>
          </a:p>
          <a:p>
            <a:r>
              <a:rPr lang="en-GB" sz="1200" b="1" dirty="0"/>
              <a:t>SCIENCE – Human development</a:t>
            </a:r>
          </a:p>
          <a:p>
            <a:pPr marL="171450" indent="-171450">
              <a:buFont typeface="Wingdings" panose="05000000000000000000" pitchFamily="2" charset="2"/>
              <a:buChar char="q"/>
            </a:pPr>
            <a:r>
              <a:rPr lang="en-GB" sz="1050" dirty="0"/>
              <a:t>More scientists and psychologists believed that children in particular should not be punished in the same way as adults as their ability to understand the difference between right and wrong was not yet developed.  </a:t>
            </a:r>
          </a:p>
          <a:p>
            <a:pPr marL="171450" indent="-171450">
              <a:buFont typeface="Wingdings" panose="05000000000000000000" pitchFamily="2" charset="2"/>
              <a:buChar char="q"/>
            </a:pPr>
            <a:r>
              <a:rPr lang="en-GB" sz="1050" dirty="0"/>
              <a:t>As a response, the government ended hanging of children under 16 in 1908, then under 18 in 1933.  It also introduced an ‘age of criminal responsibility’ of 10 years old in 1963.  </a:t>
            </a:r>
          </a:p>
        </p:txBody>
      </p:sp>
      <p:sp>
        <p:nvSpPr>
          <p:cNvPr id="25" name="TextBox 24"/>
          <p:cNvSpPr txBox="1"/>
          <p:nvPr/>
        </p:nvSpPr>
        <p:spPr>
          <a:xfrm>
            <a:off x="9045411" y="6203494"/>
            <a:ext cx="3042296" cy="600164"/>
          </a:xfrm>
          <a:prstGeom prst="rect">
            <a:avLst/>
          </a:prstGeom>
          <a:solidFill>
            <a:schemeClr val="bg1"/>
          </a:solidFill>
          <a:ln w="28575">
            <a:solidFill>
              <a:schemeClr val="tx1"/>
            </a:solidFill>
          </a:ln>
        </p:spPr>
        <p:txBody>
          <a:bodyPr wrap="square" rtlCol="0">
            <a:spAutoFit/>
          </a:bodyPr>
          <a:lstStyle/>
          <a:p>
            <a:r>
              <a:rPr lang="en-GB" sz="1100" b="1" dirty="0">
                <a:solidFill>
                  <a:srgbClr val="C00000"/>
                </a:solidFill>
              </a:rPr>
              <a:t>1969</a:t>
            </a:r>
            <a:r>
              <a:rPr lang="en-GB" sz="1100" b="1" dirty="0"/>
              <a:t>: Murder Act </a:t>
            </a:r>
            <a:r>
              <a:rPr lang="en-GB" sz="1100" dirty="0"/>
              <a:t>– Death Penalty ends for all crimes apart from treason</a:t>
            </a:r>
          </a:p>
          <a:p>
            <a:r>
              <a:rPr lang="en-GB" sz="1100" b="1" dirty="0">
                <a:solidFill>
                  <a:srgbClr val="C00000"/>
                </a:solidFill>
              </a:rPr>
              <a:t>1999</a:t>
            </a:r>
            <a:r>
              <a:rPr lang="en-GB" sz="1100" dirty="0"/>
              <a:t> – End of the death penalty for any crime.</a:t>
            </a:r>
          </a:p>
        </p:txBody>
      </p:sp>
      <p:sp>
        <p:nvSpPr>
          <p:cNvPr id="26" name="TextBox 25"/>
          <p:cNvSpPr txBox="1"/>
          <p:nvPr/>
        </p:nvSpPr>
        <p:spPr>
          <a:xfrm>
            <a:off x="5631209" y="6205906"/>
            <a:ext cx="3361715" cy="600164"/>
          </a:xfrm>
          <a:prstGeom prst="rect">
            <a:avLst/>
          </a:prstGeom>
          <a:solidFill>
            <a:schemeClr val="bg1"/>
          </a:solidFill>
          <a:ln w="28575">
            <a:solidFill>
              <a:schemeClr val="tx1"/>
            </a:solidFill>
          </a:ln>
        </p:spPr>
        <p:txBody>
          <a:bodyPr wrap="square" rtlCol="0">
            <a:spAutoFit/>
          </a:bodyPr>
          <a:lstStyle/>
          <a:p>
            <a:r>
              <a:rPr lang="en-GB" sz="1100" b="1" dirty="0">
                <a:solidFill>
                  <a:srgbClr val="C00000"/>
                </a:solidFill>
              </a:rPr>
              <a:t>1933</a:t>
            </a:r>
            <a:r>
              <a:rPr lang="en-GB" sz="1100" b="1" dirty="0"/>
              <a:t>: Young Person’s Act </a:t>
            </a:r>
            <a:r>
              <a:rPr lang="en-GB" sz="1100" dirty="0"/>
              <a:t>– Hanging of under 18s ends.</a:t>
            </a:r>
          </a:p>
          <a:p>
            <a:r>
              <a:rPr lang="en-GB" sz="1100" b="1" dirty="0">
                <a:solidFill>
                  <a:srgbClr val="C00000"/>
                </a:solidFill>
              </a:rPr>
              <a:t>1956</a:t>
            </a:r>
            <a:r>
              <a:rPr lang="en-GB" sz="1100" b="1" dirty="0"/>
              <a:t>: Homicide Act </a:t>
            </a:r>
            <a:r>
              <a:rPr lang="en-GB" sz="1100" dirty="0"/>
              <a:t>– Limits the death sentence to certain types of murder. </a:t>
            </a:r>
          </a:p>
        </p:txBody>
      </p:sp>
      <p:sp>
        <p:nvSpPr>
          <p:cNvPr id="27" name="TextBox 26"/>
          <p:cNvSpPr txBox="1"/>
          <p:nvPr/>
        </p:nvSpPr>
        <p:spPr>
          <a:xfrm>
            <a:off x="1186743" y="6194447"/>
            <a:ext cx="4391979" cy="600164"/>
          </a:xfrm>
          <a:prstGeom prst="rect">
            <a:avLst/>
          </a:prstGeom>
          <a:solidFill>
            <a:schemeClr val="bg1"/>
          </a:solidFill>
          <a:ln w="28575">
            <a:solidFill>
              <a:schemeClr val="tx1"/>
            </a:solidFill>
          </a:ln>
        </p:spPr>
        <p:txBody>
          <a:bodyPr wrap="square" rtlCol="0">
            <a:spAutoFit/>
          </a:bodyPr>
          <a:lstStyle/>
          <a:p>
            <a:r>
              <a:rPr lang="en-GB" sz="1100" b="1" dirty="0">
                <a:solidFill>
                  <a:srgbClr val="C00000"/>
                </a:solidFill>
              </a:rPr>
              <a:t>1908</a:t>
            </a:r>
            <a:r>
              <a:rPr lang="en-GB" sz="1100" b="1" dirty="0"/>
              <a:t>: Children's Act </a:t>
            </a:r>
            <a:r>
              <a:rPr lang="en-GB" sz="1100" dirty="0"/>
              <a:t>– Ends the hanging of children under 16.</a:t>
            </a:r>
          </a:p>
          <a:p>
            <a:r>
              <a:rPr lang="en-GB" sz="1100" b="1" dirty="0">
                <a:solidFill>
                  <a:srgbClr val="C00000"/>
                </a:solidFill>
              </a:rPr>
              <a:t>1922</a:t>
            </a:r>
            <a:r>
              <a:rPr lang="en-GB" sz="1100" b="1" dirty="0"/>
              <a:t>: Infanticide Act </a:t>
            </a:r>
            <a:r>
              <a:rPr lang="en-GB" sz="1100" dirty="0"/>
              <a:t>– mothers who kill newly born babies will no longer have the death penalty due to the effects of hormones after birth.</a:t>
            </a:r>
          </a:p>
        </p:txBody>
      </p:sp>
      <p:sp>
        <p:nvSpPr>
          <p:cNvPr id="11" name="TextBox 10"/>
          <p:cNvSpPr txBox="1"/>
          <p:nvPr/>
        </p:nvSpPr>
        <p:spPr>
          <a:xfrm>
            <a:off x="5404261" y="4150415"/>
            <a:ext cx="1841127" cy="1938992"/>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FACTOR SEVEN</a:t>
            </a:r>
          </a:p>
          <a:p>
            <a:r>
              <a:rPr lang="en-GB" sz="1200" b="1" dirty="0"/>
              <a:t>RELIGION - Christian attitudes</a:t>
            </a:r>
          </a:p>
          <a:p>
            <a:pPr marL="171450" indent="-171450">
              <a:buFont typeface="Wingdings" panose="05000000000000000000" pitchFamily="2" charset="2"/>
              <a:buChar char="q"/>
            </a:pPr>
            <a:r>
              <a:rPr lang="en-GB" sz="1050" dirty="0"/>
              <a:t>More people believed that the death penalty was not Christian and was unmoral. </a:t>
            </a:r>
          </a:p>
          <a:p>
            <a:pPr marL="171450" indent="-171450">
              <a:buFont typeface="Wingdings" panose="05000000000000000000" pitchFamily="2" charset="2"/>
              <a:buChar char="q"/>
            </a:pPr>
            <a:r>
              <a:rPr lang="en-GB" sz="1050" dirty="0"/>
              <a:t>Christian groups argued for criminals to be reforms and rehabilitated rather than punished using a form of deterrent.</a:t>
            </a:r>
          </a:p>
        </p:txBody>
      </p:sp>
      <p:sp>
        <p:nvSpPr>
          <p:cNvPr id="12" name="TextBox 11"/>
          <p:cNvSpPr txBox="1"/>
          <p:nvPr/>
        </p:nvSpPr>
        <p:spPr>
          <a:xfrm>
            <a:off x="93111" y="3342501"/>
            <a:ext cx="5247500" cy="2754600"/>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400" b="1" dirty="0"/>
              <a:t>FACTOR EIGHT</a:t>
            </a:r>
          </a:p>
          <a:p>
            <a:r>
              <a:rPr lang="en-GB" sz="1200" b="1" dirty="0"/>
              <a:t>SOCIETY</a:t>
            </a:r>
            <a:r>
              <a:rPr lang="en-GB" sz="1100" b="1" dirty="0"/>
              <a:t> High profile cases of wrongly convicted criminals.</a:t>
            </a:r>
          </a:p>
          <a:p>
            <a:pPr marL="171450" indent="-171450">
              <a:buFont typeface="Wingdings" panose="05000000000000000000" pitchFamily="2" charset="2"/>
              <a:buChar char="q"/>
            </a:pPr>
            <a:r>
              <a:rPr lang="en-GB" sz="1050" b="1" dirty="0"/>
              <a:t>Timothy Evans was hanged in </a:t>
            </a:r>
            <a:r>
              <a:rPr lang="en-GB" sz="1050" b="1" dirty="0">
                <a:solidFill>
                  <a:srgbClr val="C00000"/>
                </a:solidFill>
              </a:rPr>
              <a:t>1950</a:t>
            </a:r>
          </a:p>
          <a:p>
            <a:r>
              <a:rPr lang="en-GB" sz="1050" dirty="0"/>
              <a:t>Timothy Evans lived in the same house as a serial killer called John Christy.  John Christy murdered Timothy Evan’s wife. In confusion and a fit of guilt, Timothy Evans admitted to killing his wife. Timothy Evans was given the death penalty despite being innocent.  The police later admitted to knowing about the behaviour of John Christie. </a:t>
            </a:r>
          </a:p>
          <a:p>
            <a:pPr marL="171450" indent="-171450">
              <a:buFont typeface="Wingdings" panose="05000000000000000000" pitchFamily="2" charset="2"/>
              <a:buChar char="q"/>
            </a:pPr>
            <a:r>
              <a:rPr lang="en-GB" sz="1050" b="1" dirty="0"/>
              <a:t>Derek Bentley was hanged in </a:t>
            </a:r>
            <a:r>
              <a:rPr lang="en-GB" sz="1050" b="1" dirty="0">
                <a:solidFill>
                  <a:srgbClr val="C00000"/>
                </a:solidFill>
              </a:rPr>
              <a:t>1950</a:t>
            </a:r>
          </a:p>
          <a:p>
            <a:r>
              <a:rPr lang="en-GB" sz="1050" dirty="0"/>
              <a:t>The case of Derek Bentley also caused a huge public pressure for change as many saw him as innocent of murder.  The public outcry of his execution was a clear contribution to the arguments against the death penalty. (See the Derek Bentley Case Study on the next page)</a:t>
            </a:r>
          </a:p>
          <a:p>
            <a:pPr marL="171450" indent="-171450">
              <a:buFont typeface="Wingdings" panose="05000000000000000000" pitchFamily="2" charset="2"/>
              <a:buChar char="q"/>
            </a:pPr>
            <a:r>
              <a:rPr lang="en-GB" sz="1050" b="1" dirty="0"/>
              <a:t>Ruth Ellis was hanged in </a:t>
            </a:r>
            <a:r>
              <a:rPr lang="en-GB" sz="1050" b="1" dirty="0">
                <a:solidFill>
                  <a:srgbClr val="C00000"/>
                </a:solidFill>
              </a:rPr>
              <a:t>1956</a:t>
            </a:r>
          </a:p>
          <a:p>
            <a:r>
              <a:rPr lang="en-GB" sz="1050" dirty="0"/>
              <a:t>Ruth Ellis was guilty of shooting her ‘lover’ in a ‘crime of passion’.  It was known that this was an abusive relationship in which she was often beaten.  Nobody questioned that she was guilty, but there was a huge amount of public sympathy for her in the newspapers knowing that she was trying to defend herself from her husband</a:t>
            </a:r>
            <a:r>
              <a:rPr lang="en-GB" sz="1000" dirty="0"/>
              <a:t>.</a:t>
            </a:r>
          </a:p>
        </p:txBody>
      </p:sp>
      <p:pic>
        <p:nvPicPr>
          <p:cNvPr id="1026"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750" b="90000" l="43875" r="84250">
                        <a14:foregroundMark x1="46250" y1="4875" x2="53750" y2="5750"/>
                        <a14:foregroundMark x1="48875" y1="6000" x2="48750" y2="21125"/>
                        <a14:foregroundMark x1="48875" y1="21125" x2="48750" y2="24500"/>
                        <a14:foregroundMark x1="47875" y1="24750" x2="47875" y2="24750"/>
                        <a14:foregroundMark x1="47750" y1="25125" x2="45500" y2="27875"/>
                        <a14:foregroundMark x1="45750" y1="28000" x2="44500" y2="29500"/>
                        <a14:foregroundMark x1="44500" y1="29750" x2="44250" y2="31250"/>
                        <a14:foregroundMark x1="44375" y1="31250" x2="45250" y2="33000"/>
                        <a14:foregroundMark x1="45125" y1="33125" x2="46500" y2="34125"/>
                        <a14:foregroundMark x1="46250" y1="34250" x2="49125" y2="34250"/>
                        <a14:foregroundMark x1="49250" y1="34125" x2="50625" y2="33000"/>
                        <a14:foregroundMark x1="50625" y1="33000" x2="51625" y2="30625"/>
                        <a14:foregroundMark x1="51250" y1="30375" x2="50875" y2="28875"/>
                        <a14:foregroundMark x1="50625" y1="28875" x2="49375" y2="27250"/>
                        <a14:foregroundMark x1="61250" y1="76375" x2="69125" y2="75375"/>
                        <a14:foregroundMark x1="62250" y1="79000" x2="71250" y2="79500"/>
                        <a14:foregroundMark x1="62500" y1="83500" x2="71875" y2="82125"/>
                        <a14:foregroundMark x1="61875" y1="86750" x2="72500" y2="86125"/>
                      </a14:backgroundRemoval>
                    </a14:imgEffect>
                  </a14:imgLayer>
                </a14:imgProps>
              </a:ext>
              <a:ext uri="{28A0092B-C50C-407E-A947-70E740481C1C}">
                <a14:useLocalDpi xmlns:a14="http://schemas.microsoft.com/office/drawing/2010/main" val="0"/>
              </a:ext>
            </a:extLst>
          </a:blip>
          <a:srcRect l="43370" r="15689"/>
          <a:stretch/>
        </p:blipFill>
        <p:spPr bwMode="auto">
          <a:xfrm>
            <a:off x="10981765" y="14181"/>
            <a:ext cx="1210235" cy="355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85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06" y="-33658"/>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28: </a:t>
            </a:r>
            <a:r>
              <a:rPr lang="en-GB" dirty="0">
                <a:latin typeface="Berlin Sans FB Demi" panose="020E0802020502020306" pitchFamily="34" charset="0"/>
              </a:rPr>
              <a:t>1900-Present Day – Case Study of Derek Bentley. </a:t>
            </a:r>
            <a:r>
              <a:rPr lang="en-GB" b="1" dirty="0">
                <a:latin typeface="Arial" panose="020B0604020202020204" pitchFamily="34" charset="0"/>
                <a:cs typeface="Arial" panose="020B0604020202020204" pitchFamily="34" charset="0"/>
              </a:rPr>
              <a:t>‘</a:t>
            </a:r>
            <a:r>
              <a:rPr lang="en-GB" b="1" i="1" dirty="0">
                <a:latin typeface="Arial" panose="020B0604020202020204" pitchFamily="34" charset="0"/>
                <a:cs typeface="Arial" panose="020B0604020202020204" pitchFamily="34" charset="0"/>
              </a:rPr>
              <a:t>Let him have it, Chris</a:t>
            </a:r>
            <a:r>
              <a:rPr lang="en-GB" b="1" dirty="0">
                <a:latin typeface="Arial" panose="020B0604020202020204" pitchFamily="34" charset="0"/>
                <a:cs typeface="Arial" panose="020B0604020202020204" pitchFamily="34" charset="0"/>
              </a:rPr>
              <a:t>’</a:t>
            </a:r>
            <a:r>
              <a:rPr lang="en-GB" sz="2000" b="1" dirty="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a:t>
            </a:r>
            <a:endParaRPr lang="en-GB" dirty="0">
              <a:latin typeface="Berlin Sans FB Demi" panose="020E0802020502020306" pitchFamily="34" charset="0"/>
            </a:endParaRPr>
          </a:p>
        </p:txBody>
      </p:sp>
      <p:sp>
        <p:nvSpPr>
          <p:cNvPr id="5" name="TextBox 4"/>
          <p:cNvSpPr txBox="1"/>
          <p:nvPr/>
        </p:nvSpPr>
        <p:spPr>
          <a:xfrm>
            <a:off x="125506" y="395688"/>
            <a:ext cx="10664413" cy="861774"/>
          </a:xfrm>
          <a:prstGeom prst="rect">
            <a:avLst/>
          </a:prstGeom>
          <a:solidFill>
            <a:schemeClr val="bg1"/>
          </a:solidFill>
          <a:ln w="19050">
            <a:solidFill>
              <a:schemeClr val="tx1"/>
            </a:solidFill>
          </a:ln>
        </p:spPr>
        <p:txBody>
          <a:bodyPr wrap="square" rtlCol="0">
            <a:spAutoFit/>
          </a:bodyPr>
          <a:lstStyle/>
          <a:p>
            <a:r>
              <a:rPr lang="en-GB" sz="1400" b="1" dirty="0"/>
              <a:t>Background information:  </a:t>
            </a:r>
            <a:r>
              <a:rPr lang="en-GB" sz="1200" dirty="0"/>
              <a:t>One case in particular helped change public opinion about the use of the death penalty.  Derek Bentley was charged with killing a police officer and was executed by hanging for this crime in January 1953.  The newspapers at the time in particular helped form public opinion about the case, which in turn led to angry scenes outside the prison where Bentley was hanged.  This case certainly played a significant role in influencing the government to abolish the death penalty in 1969. Below are the events that led to his hanging – think why it was so controversial at the time.</a:t>
            </a:r>
          </a:p>
        </p:txBody>
      </p:sp>
      <p:sp>
        <p:nvSpPr>
          <p:cNvPr id="6" name="TextBox 5"/>
          <p:cNvSpPr txBox="1"/>
          <p:nvPr/>
        </p:nvSpPr>
        <p:spPr>
          <a:xfrm>
            <a:off x="6499412" y="5125476"/>
            <a:ext cx="5572613" cy="1708160"/>
          </a:xfrm>
          <a:prstGeom prst="rect">
            <a:avLst/>
          </a:prstGeom>
          <a:noFill/>
          <a:ln w="28575">
            <a:solidFill>
              <a:schemeClr val="tx1"/>
            </a:solidFill>
          </a:ln>
        </p:spPr>
        <p:txBody>
          <a:bodyPr wrap="square" rtlCol="0">
            <a:spAutoFit/>
          </a:bodyPr>
          <a:lstStyle/>
          <a:p>
            <a:r>
              <a:rPr lang="en-GB" sz="1050" b="1" dirty="0"/>
              <a:t>Reasons why the case was controversial:</a:t>
            </a:r>
          </a:p>
          <a:p>
            <a:pPr marL="174625" indent="-174625">
              <a:buAutoNum type="arabicParenR"/>
            </a:pPr>
            <a:r>
              <a:rPr lang="en-GB" sz="1050" dirty="0"/>
              <a:t>The words ‘</a:t>
            </a:r>
            <a:r>
              <a:rPr lang="en-GB" sz="1050" b="1" dirty="0"/>
              <a:t>Let him have it, Chris</a:t>
            </a:r>
            <a:r>
              <a:rPr lang="en-GB" sz="1050" dirty="0"/>
              <a:t>’ have two different meanings.  The prosecution argued that Bentley instructed Craig to shoot the police, the defence argued that Bentley was instructing Craig to give up his gun.</a:t>
            </a:r>
          </a:p>
          <a:p>
            <a:pPr marL="174625" indent="-174625">
              <a:buAutoNum type="arabicParenR"/>
            </a:pPr>
            <a:r>
              <a:rPr lang="en-GB" sz="1050" dirty="0"/>
              <a:t>Bentley did not shoot PC Sidney Miles.  It was only because of the law stating that he was acting in ‘</a:t>
            </a:r>
            <a:r>
              <a:rPr lang="en-GB" sz="1050" b="1" dirty="0"/>
              <a:t>Joint Enterprise</a:t>
            </a:r>
            <a:r>
              <a:rPr lang="en-GB" sz="1050" dirty="0"/>
              <a:t>’ that he was found guilty of murder.</a:t>
            </a:r>
          </a:p>
          <a:p>
            <a:pPr marL="174625" indent="-174625">
              <a:buAutoNum type="arabicParenR"/>
            </a:pPr>
            <a:r>
              <a:rPr lang="en-GB" sz="1050" dirty="0"/>
              <a:t>Bentley had a mental age of 10 with severe learning difficulties.  Doctors confirmed this at the trial.  However, he was still given a punishment which was for an adult.</a:t>
            </a:r>
          </a:p>
          <a:p>
            <a:pPr marL="174625" indent="-174625">
              <a:buAutoNum type="arabicParenR"/>
            </a:pPr>
            <a:r>
              <a:rPr lang="en-GB" sz="1050" dirty="0"/>
              <a:t>There were riots and 4 police officers were shot in  1952.  Many believed the Judge and the Home Secretary wanted to hang Bentley as an harsh example to others to deter this behaviour. </a:t>
            </a:r>
          </a:p>
        </p:txBody>
      </p:sp>
      <p:sp>
        <p:nvSpPr>
          <p:cNvPr id="7" name="TextBox 6"/>
          <p:cNvSpPr txBox="1"/>
          <p:nvPr/>
        </p:nvSpPr>
        <p:spPr>
          <a:xfrm>
            <a:off x="125506" y="4981428"/>
            <a:ext cx="4679576" cy="1754326"/>
          </a:xfrm>
          <a:prstGeom prst="rect">
            <a:avLst/>
          </a:prstGeom>
          <a:noFill/>
          <a:ln w="28575">
            <a:solidFill>
              <a:schemeClr val="tx1"/>
            </a:solidFill>
          </a:ln>
        </p:spPr>
        <p:txBody>
          <a:bodyPr wrap="square" rtlCol="0">
            <a:spAutoFit/>
          </a:bodyPr>
          <a:lstStyle/>
          <a:p>
            <a:pPr algn="ctr"/>
            <a:r>
              <a:rPr lang="en-GB" sz="1200" b="1" dirty="0"/>
              <a:t>Influence of the Derek Bentley case.</a:t>
            </a:r>
          </a:p>
          <a:p>
            <a:pPr marL="174625" indent="-174625">
              <a:buFont typeface="Wingdings" panose="05000000000000000000" pitchFamily="2" charset="2"/>
              <a:buChar char="q"/>
            </a:pPr>
            <a:r>
              <a:rPr lang="en-GB" sz="1200" dirty="0"/>
              <a:t>The role of the press, songs and films strongly influenced critical public opinion about the death penalty. </a:t>
            </a:r>
          </a:p>
          <a:p>
            <a:pPr marL="174625" indent="-174625">
              <a:buFont typeface="Wingdings" panose="05000000000000000000" pitchFamily="2" charset="2"/>
              <a:buChar char="q"/>
            </a:pPr>
            <a:r>
              <a:rPr lang="en-GB" sz="1200" dirty="0"/>
              <a:t>The controversy of the case started huge debates around the country about the use of the death penalty.  It increased the awareness of it and influenced the government to abolish hanging.</a:t>
            </a:r>
          </a:p>
          <a:p>
            <a:pPr marL="174625" indent="-174625">
              <a:buFont typeface="Wingdings" panose="05000000000000000000" pitchFamily="2" charset="2"/>
              <a:buChar char="q"/>
            </a:pPr>
            <a:r>
              <a:rPr lang="en-GB" sz="1200" dirty="0"/>
              <a:t>It led to a new law, the 1957 Homicide Act.  This  introduced rules for ‘diminished responsibility’.  This was for those people who were not in full control of their actions due to an illness or disability.  </a:t>
            </a:r>
          </a:p>
        </p:txBody>
      </p:sp>
      <p:pic>
        <p:nvPicPr>
          <p:cNvPr id="2050"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45" r="20712"/>
          <a:stretch/>
        </p:blipFill>
        <p:spPr bwMode="auto">
          <a:xfrm>
            <a:off x="10883792" y="80683"/>
            <a:ext cx="1188233" cy="11767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506" y="2998992"/>
            <a:ext cx="1538702" cy="1785104"/>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NINE: </a:t>
            </a:r>
          </a:p>
          <a:p>
            <a:r>
              <a:rPr lang="en-GB" sz="1100" dirty="0">
                <a:latin typeface="Arial" panose="020B0604020202020204" pitchFamily="34" charset="0"/>
                <a:cs typeface="Arial" panose="020B0604020202020204" pitchFamily="34" charset="0"/>
              </a:rPr>
              <a:t>Bentley was finally ‘pardoned’ in 1998.  The Court of Appeal ruled that the punishment was unfair and that the judge had put pressure on the jury to find Bentley guilty.</a:t>
            </a:r>
          </a:p>
        </p:txBody>
      </p:sp>
      <p:sp>
        <p:nvSpPr>
          <p:cNvPr id="10" name="TextBox 9"/>
          <p:cNvSpPr txBox="1"/>
          <p:nvPr/>
        </p:nvSpPr>
        <p:spPr>
          <a:xfrm>
            <a:off x="1746504" y="2998992"/>
            <a:ext cx="2542032" cy="1938992"/>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EIGHT:</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This and other such as Ruth Ellis and Timothy Evans were seen by the public and press as undeserving victims of the death penalty.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All three cases led to the abolition of the Death Penalty in 1965.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Songs, films and books were published about the injustice to pressure the government more.</a:t>
            </a:r>
          </a:p>
        </p:txBody>
      </p:sp>
      <p:sp>
        <p:nvSpPr>
          <p:cNvPr id="11" name="TextBox 10"/>
          <p:cNvSpPr txBox="1"/>
          <p:nvPr/>
        </p:nvSpPr>
        <p:spPr>
          <a:xfrm>
            <a:off x="4370832" y="2998992"/>
            <a:ext cx="2726870" cy="1938992"/>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SEVEN:</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There were angry scenes outside the prison where the hanging took place. </a:t>
            </a:r>
          </a:p>
          <a:p>
            <a:pPr marL="92075" indent="-92075">
              <a:buFont typeface="Arial" panose="020B0604020202020204" pitchFamily="34" charset="0"/>
              <a:buChar char="•"/>
            </a:pPr>
            <a:r>
              <a:rPr lang="en-GB" sz="1100" b="1" dirty="0">
                <a:latin typeface="Arial" panose="020B0604020202020204" pitchFamily="34" charset="0"/>
                <a:cs typeface="Arial" panose="020B0604020202020204" pitchFamily="34" charset="0"/>
              </a:rPr>
              <a:t>5,000 protestors </a:t>
            </a:r>
            <a:r>
              <a:rPr lang="en-GB" sz="1100" dirty="0">
                <a:latin typeface="Arial" panose="020B0604020202020204" pitchFamily="34" charset="0"/>
                <a:cs typeface="Arial" panose="020B0604020202020204" pitchFamily="34" charset="0"/>
              </a:rPr>
              <a:t>chanted ‘murder!’.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 newspapers all criticised the judge and Home Secretary which led to even more public outcry.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Some at the time argued that the judge was trying to make an example of Bentley to other young people who may commit a crime.</a:t>
            </a:r>
          </a:p>
        </p:txBody>
      </p:sp>
      <p:sp>
        <p:nvSpPr>
          <p:cNvPr id="12" name="TextBox 11"/>
          <p:cNvSpPr txBox="1"/>
          <p:nvPr/>
        </p:nvSpPr>
        <p:spPr>
          <a:xfrm>
            <a:off x="9537192" y="2987829"/>
            <a:ext cx="2534833" cy="2108269"/>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FIVE:</a:t>
            </a:r>
            <a:r>
              <a:rPr lang="en-GB" sz="1050" dirty="0">
                <a:latin typeface="Arial" panose="020B0604020202020204" pitchFamily="34" charset="0"/>
                <a:cs typeface="Arial" panose="020B0604020202020204" pitchFamily="34" charset="0"/>
              </a:rPr>
              <a:t>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Despite not firing the shot that killed PC Sidney Miles, Bentley was found </a:t>
            </a:r>
            <a:r>
              <a:rPr lang="en-GB" sz="1100" b="1" dirty="0">
                <a:latin typeface="Arial" panose="020B0604020202020204" pitchFamily="34" charset="0"/>
                <a:cs typeface="Arial" panose="020B0604020202020204" pitchFamily="34" charset="0"/>
              </a:rPr>
              <a:t>guilty of murder </a:t>
            </a:r>
            <a:r>
              <a:rPr lang="en-GB" sz="1100" dirty="0">
                <a:latin typeface="Arial" panose="020B0604020202020204" pitchFamily="34" charset="0"/>
                <a:cs typeface="Arial" panose="020B0604020202020204" pitchFamily="34" charset="0"/>
              </a:rPr>
              <a:t>as it was an act of ‘</a:t>
            </a:r>
            <a:r>
              <a:rPr lang="en-GB" sz="1100" b="1" dirty="0">
                <a:latin typeface="Arial" panose="020B0604020202020204" pitchFamily="34" charset="0"/>
                <a:cs typeface="Arial" panose="020B0604020202020204" pitchFamily="34" charset="0"/>
              </a:rPr>
              <a:t>Joint Enterprise</a:t>
            </a:r>
            <a:r>
              <a:rPr lang="en-GB" sz="1100" dirty="0">
                <a:latin typeface="Arial" panose="020B0604020202020204" pitchFamily="34" charset="0"/>
                <a:cs typeface="Arial" panose="020B0604020202020204" pitchFamily="34" charset="0"/>
              </a:rPr>
              <a:t>’.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He was sentenced to death by the judge -   despite the jury asking for a less harsh sentence.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Bentley’s lawyer appealed for mercy but was also turned down.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Craig was imprisoned and not released until 1963</a:t>
            </a:r>
          </a:p>
        </p:txBody>
      </p:sp>
      <p:sp>
        <p:nvSpPr>
          <p:cNvPr id="13" name="TextBox 12"/>
          <p:cNvSpPr txBox="1"/>
          <p:nvPr/>
        </p:nvSpPr>
        <p:spPr>
          <a:xfrm>
            <a:off x="8826325" y="1317125"/>
            <a:ext cx="3245700" cy="1600438"/>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FOUR:</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Bentley &amp; Craig were charged with </a:t>
            </a:r>
            <a:r>
              <a:rPr lang="en-GB" sz="1100" b="1" dirty="0">
                <a:latin typeface="Arial" panose="020B0604020202020204" pitchFamily="34" charset="0"/>
                <a:cs typeface="Arial" panose="020B0604020202020204" pitchFamily="34" charset="0"/>
              </a:rPr>
              <a:t>murder under a law called ‘Joint Enterprise’</a:t>
            </a:r>
            <a:r>
              <a:rPr lang="en-GB" sz="1100" dirty="0">
                <a:latin typeface="Arial" panose="020B0604020202020204" pitchFamily="34" charset="0"/>
                <a:cs typeface="Arial" panose="020B0604020202020204" pitchFamily="34" charset="0"/>
              </a:rPr>
              <a:t>.  Craig was under 18 and so too young to be given the death penalty.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Bentley faced death penalty, despite a doctor confirming he had a mental age of only 10.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Their lawyer argued that Craig meant </a:t>
            </a:r>
            <a:r>
              <a:rPr lang="en-GB" sz="1100" b="1" dirty="0">
                <a:latin typeface="Arial" panose="020B0604020202020204" pitchFamily="34" charset="0"/>
                <a:cs typeface="Arial" panose="020B0604020202020204" pitchFamily="34" charset="0"/>
              </a:rPr>
              <a:t>hand over the gun</a:t>
            </a:r>
            <a:r>
              <a:rPr lang="en-GB" sz="1100" dirty="0">
                <a:latin typeface="Arial" panose="020B0604020202020204" pitchFamily="34" charset="0"/>
                <a:cs typeface="Arial" panose="020B0604020202020204" pitchFamily="34" charset="0"/>
              </a:rPr>
              <a:t> not shoot the police officer. </a:t>
            </a:r>
          </a:p>
        </p:txBody>
      </p:sp>
      <p:sp>
        <p:nvSpPr>
          <p:cNvPr id="14" name="TextBox 13"/>
          <p:cNvSpPr txBox="1"/>
          <p:nvPr/>
        </p:nvSpPr>
        <p:spPr>
          <a:xfrm>
            <a:off x="5070506" y="1317125"/>
            <a:ext cx="3671158" cy="1615827"/>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THREE:</a:t>
            </a:r>
            <a:r>
              <a:rPr lang="en-GB" sz="1100" dirty="0">
                <a:latin typeface="Arial" panose="020B0604020202020204" pitchFamily="34" charset="0"/>
                <a:cs typeface="Arial" panose="020B0604020202020204" pitchFamily="34" charset="0"/>
              </a:rPr>
              <a:t>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DS Fairfax asked Craig to hand over the gun. Bentley apparently then shouted, </a:t>
            </a:r>
            <a:r>
              <a:rPr lang="en-GB" sz="1100" b="1" dirty="0">
                <a:latin typeface="Arial" panose="020B0604020202020204" pitchFamily="34" charset="0"/>
                <a:cs typeface="Arial" panose="020B0604020202020204" pitchFamily="34" charset="0"/>
              </a:rPr>
              <a:t>‘Let him have it, Chris’</a:t>
            </a:r>
            <a:r>
              <a:rPr lang="en-GB" sz="1200" b="1" dirty="0">
                <a:latin typeface="Arial" panose="020B0604020202020204" pitchFamily="34" charset="0"/>
                <a:cs typeface="Arial" panose="020B0604020202020204" pitchFamily="34" charset="0"/>
              </a:rPr>
              <a:t>.</a:t>
            </a:r>
            <a:r>
              <a:rPr lang="en-GB" sz="120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Craig fired, injuring the Fairfax.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Bentley did not use his knife and made no attempt to escape from DS Fairfax.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More officers climbed onto the roof.  </a:t>
            </a:r>
            <a:r>
              <a:rPr lang="en-GB" sz="1100" b="1" dirty="0">
                <a:latin typeface="Arial" panose="020B0604020202020204" pitchFamily="34" charset="0"/>
                <a:cs typeface="Arial" panose="020B0604020202020204" pitchFamily="34" charset="0"/>
              </a:rPr>
              <a:t>PC Sidney Miles </a:t>
            </a:r>
            <a:r>
              <a:rPr lang="en-GB" sz="1100" dirty="0">
                <a:latin typeface="Arial" panose="020B0604020202020204" pitchFamily="34" charset="0"/>
                <a:cs typeface="Arial" panose="020B0604020202020204" pitchFamily="34" charset="0"/>
              </a:rPr>
              <a:t>was then shot by Craig in the head and killed. Craig then jumped from the roof, fell and fractured his spine. </a:t>
            </a:r>
          </a:p>
        </p:txBody>
      </p:sp>
      <p:sp>
        <p:nvSpPr>
          <p:cNvPr id="15" name="TextBox 14"/>
          <p:cNvSpPr txBox="1"/>
          <p:nvPr/>
        </p:nvSpPr>
        <p:spPr>
          <a:xfrm>
            <a:off x="2434670" y="1317125"/>
            <a:ext cx="2551175" cy="1600438"/>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TWO: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In 1952, Bentley, with a 16 year old friend, </a:t>
            </a:r>
            <a:r>
              <a:rPr lang="en-GB" sz="1100" b="1" dirty="0">
                <a:latin typeface="Arial" panose="020B0604020202020204" pitchFamily="34" charset="0"/>
                <a:cs typeface="Arial" panose="020B0604020202020204" pitchFamily="34" charset="0"/>
              </a:rPr>
              <a:t>Christopher Craig</a:t>
            </a:r>
            <a:r>
              <a:rPr lang="en-GB" sz="1100">
                <a:latin typeface="Arial" panose="020B0604020202020204" pitchFamily="34" charset="0"/>
                <a:cs typeface="Arial" panose="020B0604020202020204" pitchFamily="34" charset="0"/>
              </a:rPr>
              <a:t>, burgled </a:t>
            </a:r>
            <a:r>
              <a:rPr lang="en-GB" sz="1100" dirty="0">
                <a:latin typeface="Arial" panose="020B0604020202020204" pitchFamily="34" charset="0"/>
                <a:cs typeface="Arial" panose="020B0604020202020204" pitchFamily="34" charset="0"/>
              </a:rPr>
              <a:t>a warehouse in London.  Christopher Craig had a gun and he gave Bentley a knife to carry.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 police arrived while Bentley &amp; Craig were on the roof.  DS Fairfax climbed up &amp; captured Bentley.  </a:t>
            </a:r>
          </a:p>
        </p:txBody>
      </p:sp>
      <p:sp>
        <p:nvSpPr>
          <p:cNvPr id="16" name="TextBox 15"/>
          <p:cNvSpPr txBox="1"/>
          <p:nvPr/>
        </p:nvSpPr>
        <p:spPr>
          <a:xfrm>
            <a:off x="125507" y="1317125"/>
            <a:ext cx="2224502" cy="1600438"/>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ONE: </a:t>
            </a:r>
          </a:p>
          <a:p>
            <a:pPr marL="92075" indent="-92075">
              <a:buFont typeface="Arial" panose="020B0604020202020204" pitchFamily="34" charset="0"/>
              <a:buChar char="•"/>
            </a:pPr>
            <a:r>
              <a:rPr lang="en-GB" sz="1100" b="1" dirty="0">
                <a:latin typeface="Arial" panose="020B0604020202020204" pitchFamily="34" charset="0"/>
                <a:cs typeface="Arial" panose="020B0604020202020204" pitchFamily="34" charset="0"/>
              </a:rPr>
              <a:t>Derek Bentley </a:t>
            </a:r>
            <a:r>
              <a:rPr lang="en-GB" sz="1100" dirty="0">
                <a:latin typeface="Arial" panose="020B0604020202020204" pitchFamily="34" charset="0"/>
                <a:cs typeface="Arial" panose="020B0604020202020204" pitchFamily="34" charset="0"/>
              </a:rPr>
              <a:t>was 18 and had severe learning difficulties.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He had epilepsy and doctors proved he had a mental age of 10.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He struggled to keep a job and make friends.  His family had a history of crime.  </a:t>
            </a:r>
          </a:p>
        </p:txBody>
      </p:sp>
      <p:sp>
        <p:nvSpPr>
          <p:cNvPr id="17" name="TextBox 16"/>
          <p:cNvSpPr txBox="1"/>
          <p:nvPr/>
        </p:nvSpPr>
        <p:spPr>
          <a:xfrm>
            <a:off x="7179998" y="2987829"/>
            <a:ext cx="2274898" cy="1862048"/>
          </a:xfrm>
          <a:prstGeom prst="rect">
            <a:avLst/>
          </a:prstGeom>
          <a:solidFill>
            <a:schemeClr val="bg1"/>
          </a:solidFill>
          <a:ln w="28575">
            <a:solidFill>
              <a:schemeClr val="tx1"/>
            </a:solidFill>
          </a:ln>
        </p:spPr>
        <p:txBody>
          <a:bodyPr wrap="square" rtlCol="0">
            <a:spAutoFit/>
          </a:bodyPr>
          <a:lstStyle/>
          <a:p>
            <a:r>
              <a:rPr lang="en-GB" sz="1100" b="1" dirty="0">
                <a:latin typeface="Arial" panose="020B0604020202020204" pitchFamily="34" charset="0"/>
                <a:cs typeface="Arial" panose="020B0604020202020204" pitchFamily="34" charset="0"/>
              </a:rPr>
              <a:t>SIX:</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There was </a:t>
            </a:r>
            <a:r>
              <a:rPr lang="en-GB" sz="1100" b="1" dirty="0">
                <a:latin typeface="Arial" panose="020B0604020202020204" pitchFamily="34" charset="0"/>
                <a:cs typeface="Arial" panose="020B0604020202020204" pitchFamily="34" charset="0"/>
              </a:rPr>
              <a:t>public outcry. </a:t>
            </a:r>
          </a:p>
          <a:p>
            <a:pPr marL="92075" indent="-92075">
              <a:buFont typeface="Arial" panose="020B0604020202020204" pitchFamily="34" charset="0"/>
              <a:buChar char="•"/>
            </a:pPr>
            <a:r>
              <a:rPr lang="en-GB" sz="1100" b="1" dirty="0">
                <a:latin typeface="Arial" panose="020B0604020202020204" pitchFamily="34" charset="0"/>
                <a:cs typeface="Arial" panose="020B0604020202020204" pitchFamily="34" charset="0"/>
              </a:rPr>
              <a:t>200 MPs</a:t>
            </a:r>
            <a:r>
              <a:rPr lang="en-GB" sz="1100" dirty="0">
                <a:latin typeface="Arial" panose="020B0604020202020204" pitchFamily="34" charset="0"/>
                <a:cs typeface="Arial" panose="020B0604020202020204" pitchFamily="34" charset="0"/>
              </a:rPr>
              <a:t> signed a petition asking the Home Secretary to cancel the execution.  This had already happened in over 50% of the cases they had reviewed. </a:t>
            </a:r>
          </a:p>
          <a:p>
            <a:pPr marL="92075" indent="-92075">
              <a:buFont typeface="Arial" panose="020B0604020202020204" pitchFamily="34" charset="0"/>
              <a:buChar char="•"/>
            </a:pPr>
            <a:r>
              <a:rPr lang="en-GB" sz="1100" dirty="0">
                <a:latin typeface="Arial" panose="020B0604020202020204" pitchFamily="34" charset="0"/>
                <a:cs typeface="Arial" panose="020B0604020202020204" pitchFamily="34" charset="0"/>
              </a:rPr>
              <a:t>The Home Secretary refused, and on </a:t>
            </a:r>
            <a:r>
              <a:rPr lang="en-GB" sz="1400" b="1" dirty="0">
                <a:latin typeface="Arial" panose="020B0604020202020204" pitchFamily="34" charset="0"/>
                <a:cs typeface="Arial" panose="020B0604020202020204" pitchFamily="34" charset="0"/>
              </a:rPr>
              <a:t>28</a:t>
            </a:r>
            <a:r>
              <a:rPr lang="en-GB" sz="1400" b="1" baseline="30000" dirty="0">
                <a:latin typeface="Arial" panose="020B0604020202020204" pitchFamily="34" charset="0"/>
                <a:cs typeface="Arial" panose="020B0604020202020204" pitchFamily="34" charset="0"/>
              </a:rPr>
              <a:t>th</a:t>
            </a:r>
            <a:r>
              <a:rPr lang="en-GB" sz="1400" b="1" dirty="0">
                <a:latin typeface="Arial" panose="020B0604020202020204" pitchFamily="34" charset="0"/>
                <a:cs typeface="Arial" panose="020B0604020202020204" pitchFamily="34" charset="0"/>
              </a:rPr>
              <a:t> January, 1953 Bentley was hanged.  </a:t>
            </a:r>
          </a:p>
        </p:txBody>
      </p:sp>
      <p:pic>
        <p:nvPicPr>
          <p:cNvPr id="2052" name="Picture 4" descr="Image result for derek bentle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83155" l="0" r="51000">
                        <a14:foregroundMark x1="47800" y1="21658" x2="49200" y2="59893"/>
                        <a14:foregroundMark x1="3600" y1="62567" x2="35000" y2="76471"/>
                        <a14:foregroundMark x1="3600" y1="78877" x2="46800" y2="77807"/>
                        <a14:foregroundMark x1="49000" y1="60160" x2="50400" y2="78877"/>
                        <a14:foregroundMark x1="49200" y1="70321" x2="48800" y2="79947"/>
                        <a14:foregroundMark x1="8200" y1="81818" x2="50200" y2="80481"/>
                      </a14:backgroundRemoval>
                    </a14:imgEffect>
                  </a14:imgLayer>
                </a14:imgProps>
              </a:ext>
              <a:ext uri="{28A0092B-C50C-407E-A947-70E740481C1C}">
                <a14:useLocalDpi xmlns:a14="http://schemas.microsoft.com/office/drawing/2010/main" val="0"/>
              </a:ext>
            </a:extLst>
          </a:blip>
          <a:srcRect r="49055" b="17870"/>
          <a:stretch/>
        </p:blipFill>
        <p:spPr bwMode="auto">
          <a:xfrm>
            <a:off x="4805082" y="5051604"/>
            <a:ext cx="1757083" cy="1739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143371" y="1235696"/>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758338" y="1251085"/>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8486405" y="1235696"/>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1668213" y="2785333"/>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7040" y="2931946"/>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693" y="2910033"/>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3057" y="2931945"/>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084" y="2910033"/>
            <a:ext cx="394851" cy="38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860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prison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2510" t="3791" r="4005" b="3236"/>
          <a:stretch/>
        </p:blipFill>
        <p:spPr bwMode="auto">
          <a:xfrm>
            <a:off x="4567514" y="4034067"/>
            <a:ext cx="1086264" cy="10472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rison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9626" y="1097226"/>
            <a:ext cx="1611128" cy="18182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609" y="-54699"/>
            <a:ext cx="11932024" cy="461665"/>
          </a:xfrm>
          <a:prstGeom prst="rect">
            <a:avLst/>
          </a:prstGeom>
          <a:noFill/>
        </p:spPr>
        <p:txBody>
          <a:bodyPr wrap="square" rtlCol="0">
            <a:spAutoFit/>
          </a:bodyPr>
          <a:lstStyle/>
          <a:p>
            <a:r>
              <a:rPr lang="en-GB" sz="2400" dirty="0">
                <a:latin typeface="Berlin Sans FB Demi" panose="020E0802020502020306" pitchFamily="34" charset="0"/>
              </a:rPr>
              <a:t>Lesson 29: </a:t>
            </a:r>
            <a:r>
              <a:rPr lang="en-GB" dirty="0">
                <a:latin typeface="Berlin Sans FB Demi" panose="020E0802020502020306" pitchFamily="34" charset="0"/>
              </a:rPr>
              <a:t>1900-Present Day – Prison Reforms (changes).</a:t>
            </a:r>
          </a:p>
        </p:txBody>
      </p:sp>
      <p:sp>
        <p:nvSpPr>
          <p:cNvPr id="5" name="TextBox 4"/>
          <p:cNvSpPr txBox="1"/>
          <p:nvPr/>
        </p:nvSpPr>
        <p:spPr>
          <a:xfrm>
            <a:off x="41609" y="360790"/>
            <a:ext cx="12112483" cy="784830"/>
          </a:xfrm>
          <a:prstGeom prst="rect">
            <a:avLst/>
          </a:prstGeom>
          <a:noFill/>
          <a:ln w="19050">
            <a:solidFill>
              <a:schemeClr val="tx1"/>
            </a:solidFill>
          </a:ln>
        </p:spPr>
        <p:txBody>
          <a:bodyPr wrap="square" rtlCol="0">
            <a:spAutoFit/>
          </a:bodyPr>
          <a:lstStyle/>
          <a:p>
            <a:r>
              <a:rPr lang="en-GB" sz="1200" b="1" dirty="0"/>
              <a:t>Background information:  </a:t>
            </a:r>
            <a:r>
              <a:rPr lang="en-GB" sz="1100" dirty="0"/>
              <a:t>When we last looked at the use of prisons as a punishment, prisons were still very harsh with their disciplined treatment of prisoners.  For example with hard labour, the separate system and the silent system in Pentonville Prison in particular.  However, pressure from Humanitarian thinkers such as Elizabeth Fry and John Howard, had led Robert Peel to make prisons healthier and more dignified for prisoners.  There was still the idea of a deterrent by making prison life tough.  However, there was a new theory of prisoner reform and rehabilitation, especially with the use of religious teachings.  Let’s look at how the prison system developed and specialised for a wider group of social groups after 1900 to the present day.</a:t>
            </a:r>
          </a:p>
        </p:txBody>
      </p:sp>
      <p:sp>
        <p:nvSpPr>
          <p:cNvPr id="10" name="TextBox 9"/>
          <p:cNvSpPr txBox="1"/>
          <p:nvPr/>
        </p:nvSpPr>
        <p:spPr>
          <a:xfrm>
            <a:off x="3860560" y="5411078"/>
            <a:ext cx="1735568" cy="1446550"/>
          </a:xfrm>
          <a:prstGeom prst="rect">
            <a:avLst/>
          </a:prstGeom>
          <a:solidFill>
            <a:schemeClr val="accent1">
              <a:lumMod val="20000"/>
              <a:lumOff val="80000"/>
            </a:schemeClr>
          </a:solidFill>
          <a:ln w="28575">
            <a:solidFill>
              <a:schemeClr val="tx1"/>
            </a:solidFill>
            <a:prstDash val="sysDash"/>
          </a:ln>
        </p:spPr>
        <p:txBody>
          <a:bodyPr wrap="square" rtlCol="0">
            <a:spAutoFit/>
          </a:bodyPr>
          <a:lstStyle/>
          <a:p>
            <a:r>
              <a:rPr lang="en-GB" sz="1100" b="1" dirty="0"/>
              <a:t>3. Science and technology. </a:t>
            </a:r>
          </a:p>
          <a:p>
            <a:r>
              <a:rPr lang="en-GB" sz="1100" dirty="0"/>
              <a:t>New technological developments to monitor prisoners more carefully were invented and so used as alternatives to a prison sentence or to make prisons even more secure.</a:t>
            </a:r>
          </a:p>
        </p:txBody>
      </p:sp>
      <p:sp>
        <p:nvSpPr>
          <p:cNvPr id="12" name="TextBox 11"/>
          <p:cNvSpPr txBox="1"/>
          <p:nvPr/>
        </p:nvSpPr>
        <p:spPr>
          <a:xfrm>
            <a:off x="6156218" y="1201421"/>
            <a:ext cx="3659690" cy="1646605"/>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1200" b="1" dirty="0"/>
              <a:t>Why did the number of prisoners increase after the 1950s?</a:t>
            </a:r>
          </a:p>
          <a:p>
            <a:pPr marL="228600" indent="-228600">
              <a:buFont typeface="+mj-lt"/>
              <a:buAutoNum type="arabicPeriod"/>
            </a:pPr>
            <a:r>
              <a:rPr lang="en-GB" sz="1100" dirty="0"/>
              <a:t>The government want to be seen as tougher on crime so increased the time given to prisoners in jail.</a:t>
            </a:r>
          </a:p>
          <a:p>
            <a:pPr marL="228600" indent="-228600">
              <a:buFont typeface="+mj-lt"/>
              <a:buAutoNum type="arabicPeriod"/>
            </a:pPr>
            <a:r>
              <a:rPr lang="en-GB" sz="1100" b="1" dirty="0"/>
              <a:t>New types of crime have been </a:t>
            </a:r>
            <a:r>
              <a:rPr lang="en-GB" sz="1100" dirty="0"/>
              <a:t>defined which were not crimes before the 1950s.  – E.g. sexual crimes, drugs crimes, internet related crimes.  </a:t>
            </a:r>
          </a:p>
          <a:p>
            <a:pPr marL="228600" indent="-228600">
              <a:buFont typeface="+mj-lt"/>
              <a:buAutoNum type="arabicPeriod"/>
            </a:pPr>
            <a:r>
              <a:rPr lang="en-GB" sz="1100" dirty="0"/>
              <a:t>The </a:t>
            </a:r>
            <a:r>
              <a:rPr lang="en-GB" sz="1100" b="1" dirty="0"/>
              <a:t>population</a:t>
            </a:r>
            <a:r>
              <a:rPr lang="en-GB" sz="1100" dirty="0"/>
              <a:t> of the UK has also increased dramatically in recent years.</a:t>
            </a:r>
          </a:p>
        </p:txBody>
      </p:sp>
      <p:sp>
        <p:nvSpPr>
          <p:cNvPr id="15" name="TextBox 14"/>
          <p:cNvSpPr txBox="1"/>
          <p:nvPr/>
        </p:nvSpPr>
        <p:spPr>
          <a:xfrm>
            <a:off x="56977" y="3248753"/>
            <a:ext cx="1434126" cy="954107"/>
          </a:xfrm>
          <a:prstGeom prst="rect">
            <a:avLst/>
          </a:prstGeom>
          <a:noFill/>
          <a:ln w="28575">
            <a:solidFill>
              <a:schemeClr val="tx1"/>
            </a:solidFill>
          </a:ln>
        </p:spPr>
        <p:txBody>
          <a:bodyPr wrap="square" rtlCol="0">
            <a:spAutoFit/>
          </a:bodyPr>
          <a:lstStyle/>
          <a:p>
            <a:pPr algn="ctr"/>
            <a:r>
              <a:rPr lang="en-GB" sz="1200" b="1" u="sng" dirty="0"/>
              <a:t>1900: Mentally ill </a:t>
            </a:r>
          </a:p>
          <a:p>
            <a:r>
              <a:rPr lang="en-GB" sz="1100" dirty="0"/>
              <a:t>Prisoners moved to separate prisons. E.g. </a:t>
            </a:r>
            <a:r>
              <a:rPr lang="en-GB" sz="1100" b="1" dirty="0"/>
              <a:t>Broadmoor Hospital London</a:t>
            </a:r>
            <a:r>
              <a:rPr lang="en-GB" sz="1100" dirty="0"/>
              <a:t>.</a:t>
            </a:r>
          </a:p>
        </p:txBody>
      </p:sp>
      <p:sp>
        <p:nvSpPr>
          <p:cNvPr id="16" name="TextBox 15"/>
          <p:cNvSpPr txBox="1"/>
          <p:nvPr/>
        </p:nvSpPr>
        <p:spPr>
          <a:xfrm>
            <a:off x="51950" y="4255060"/>
            <a:ext cx="1444179" cy="800219"/>
          </a:xfrm>
          <a:prstGeom prst="rect">
            <a:avLst/>
          </a:prstGeom>
          <a:noFill/>
          <a:ln w="28575">
            <a:solidFill>
              <a:schemeClr val="tx1"/>
            </a:solidFill>
          </a:ln>
        </p:spPr>
        <p:txBody>
          <a:bodyPr wrap="square" rtlCol="0">
            <a:spAutoFit/>
          </a:bodyPr>
          <a:lstStyle/>
          <a:p>
            <a:pPr algn="ctr"/>
            <a:r>
              <a:rPr lang="en-GB" sz="1200" b="1" u="sng" dirty="0"/>
              <a:t>1902: Hard labour abolished. </a:t>
            </a:r>
          </a:p>
          <a:p>
            <a:r>
              <a:rPr lang="en-GB" sz="1100" dirty="0"/>
              <a:t>The treadwheel and crank banned.</a:t>
            </a:r>
          </a:p>
        </p:txBody>
      </p:sp>
      <p:sp>
        <p:nvSpPr>
          <p:cNvPr id="17" name="TextBox 16"/>
          <p:cNvSpPr txBox="1"/>
          <p:nvPr/>
        </p:nvSpPr>
        <p:spPr>
          <a:xfrm>
            <a:off x="1558824" y="3244576"/>
            <a:ext cx="1472552" cy="1800493"/>
          </a:xfrm>
          <a:prstGeom prst="rect">
            <a:avLst/>
          </a:prstGeom>
          <a:noFill/>
          <a:ln w="28575">
            <a:solidFill>
              <a:schemeClr val="tx1"/>
            </a:solidFill>
          </a:ln>
        </p:spPr>
        <p:txBody>
          <a:bodyPr wrap="square" rtlCol="0">
            <a:spAutoFit/>
          </a:bodyPr>
          <a:lstStyle/>
          <a:p>
            <a:pPr algn="ctr"/>
            <a:r>
              <a:rPr lang="en-GB" sz="1200" b="1" u="sng" dirty="0"/>
              <a:t>1907: Probation</a:t>
            </a:r>
          </a:p>
          <a:p>
            <a:r>
              <a:rPr lang="en-GB" sz="1100" dirty="0"/>
              <a:t>Probation is the time after a prisoner has been released.  Probation officers checked on these prisoners in this time. This is meant to deter further crime </a:t>
            </a:r>
            <a:r>
              <a:rPr lang="en-GB" sz="1100" b="1" dirty="0">
                <a:solidFill>
                  <a:srgbClr val="FF0000"/>
                </a:solidFill>
              </a:rPr>
              <a:t>after </a:t>
            </a:r>
            <a:r>
              <a:rPr lang="en-GB" sz="1100" dirty="0"/>
              <a:t>the punishment.</a:t>
            </a:r>
          </a:p>
        </p:txBody>
      </p:sp>
      <p:sp>
        <p:nvSpPr>
          <p:cNvPr id="18" name="TextBox 17"/>
          <p:cNvSpPr txBox="1"/>
          <p:nvPr/>
        </p:nvSpPr>
        <p:spPr>
          <a:xfrm>
            <a:off x="3104076" y="3244577"/>
            <a:ext cx="1468865" cy="1800493"/>
          </a:xfrm>
          <a:prstGeom prst="rect">
            <a:avLst/>
          </a:prstGeom>
          <a:solidFill>
            <a:schemeClr val="bg1"/>
          </a:solidFill>
          <a:ln w="28575">
            <a:solidFill>
              <a:schemeClr val="tx1"/>
            </a:solidFill>
          </a:ln>
        </p:spPr>
        <p:txBody>
          <a:bodyPr wrap="square" rtlCol="0">
            <a:spAutoFit/>
          </a:bodyPr>
          <a:lstStyle/>
          <a:p>
            <a:pPr algn="ctr"/>
            <a:r>
              <a:rPr lang="en-GB" sz="1200" b="1" u="sng" dirty="0"/>
              <a:t>1933: Open Prisons</a:t>
            </a:r>
          </a:p>
          <a:p>
            <a:r>
              <a:rPr lang="en-GB" sz="1100" dirty="0"/>
              <a:t>Prepared prisoners for life </a:t>
            </a:r>
            <a:r>
              <a:rPr lang="en-GB" sz="1100" b="1" dirty="0">
                <a:solidFill>
                  <a:srgbClr val="FF0000"/>
                </a:solidFill>
              </a:rPr>
              <a:t>after</a:t>
            </a:r>
            <a:r>
              <a:rPr lang="en-GB" sz="1100" dirty="0"/>
              <a:t> prison.  The first Open Prison in Wakefield, Yorkshire.  Prisoners allowed out on day release to work and then expected to return in the evening.</a:t>
            </a:r>
          </a:p>
        </p:txBody>
      </p:sp>
      <p:sp>
        <p:nvSpPr>
          <p:cNvPr id="19" name="TextBox 18"/>
          <p:cNvSpPr txBox="1"/>
          <p:nvPr/>
        </p:nvSpPr>
        <p:spPr>
          <a:xfrm>
            <a:off x="4630592" y="3244576"/>
            <a:ext cx="2092478" cy="784830"/>
          </a:xfrm>
          <a:prstGeom prst="rect">
            <a:avLst/>
          </a:prstGeom>
          <a:solidFill>
            <a:schemeClr val="bg1"/>
          </a:solidFill>
          <a:ln w="28575">
            <a:solidFill>
              <a:schemeClr val="tx1"/>
            </a:solidFill>
          </a:ln>
        </p:spPr>
        <p:txBody>
          <a:bodyPr wrap="square" rtlCol="0">
            <a:spAutoFit/>
          </a:bodyPr>
          <a:lstStyle/>
          <a:p>
            <a:pPr algn="ctr"/>
            <a:r>
              <a:rPr lang="en-GB" sz="1200" b="1" u="sng" dirty="0"/>
              <a:t>1967: Parole </a:t>
            </a:r>
          </a:p>
          <a:p>
            <a:r>
              <a:rPr lang="en-GB" sz="1100" dirty="0"/>
              <a:t>Prisoners allowed to apply for an early release called ‘</a:t>
            </a:r>
            <a:r>
              <a:rPr lang="en-GB" sz="1100" b="1" dirty="0"/>
              <a:t>parole</a:t>
            </a:r>
            <a:r>
              <a:rPr lang="en-GB" sz="1100" dirty="0"/>
              <a:t>’ for good behaviour in prison.</a:t>
            </a:r>
          </a:p>
        </p:txBody>
      </p:sp>
      <p:sp>
        <p:nvSpPr>
          <p:cNvPr id="20" name="TextBox 19"/>
          <p:cNvSpPr txBox="1"/>
          <p:nvPr/>
        </p:nvSpPr>
        <p:spPr>
          <a:xfrm>
            <a:off x="6770808" y="3248375"/>
            <a:ext cx="1858273" cy="784830"/>
          </a:xfrm>
          <a:prstGeom prst="rect">
            <a:avLst/>
          </a:prstGeom>
          <a:solidFill>
            <a:schemeClr val="bg1"/>
          </a:solidFill>
          <a:ln w="28575">
            <a:solidFill>
              <a:schemeClr val="tx1"/>
            </a:solidFill>
          </a:ln>
        </p:spPr>
        <p:txBody>
          <a:bodyPr wrap="square" rtlCol="0">
            <a:spAutoFit/>
          </a:bodyPr>
          <a:lstStyle/>
          <a:p>
            <a:pPr algn="ctr"/>
            <a:r>
              <a:rPr lang="en-GB" sz="1200" b="1" u="sng" dirty="0"/>
              <a:t>1972: Community Service </a:t>
            </a:r>
          </a:p>
          <a:p>
            <a:r>
              <a:rPr lang="en-GB" sz="1100" dirty="0"/>
              <a:t>Introduced for the first time for less serious crimes to prevent a prison sentence.</a:t>
            </a:r>
          </a:p>
        </p:txBody>
      </p:sp>
      <p:sp>
        <p:nvSpPr>
          <p:cNvPr id="21" name="TextBox 20"/>
          <p:cNvSpPr txBox="1"/>
          <p:nvPr/>
        </p:nvSpPr>
        <p:spPr>
          <a:xfrm>
            <a:off x="8676819" y="3244576"/>
            <a:ext cx="1625325" cy="800219"/>
          </a:xfrm>
          <a:prstGeom prst="rect">
            <a:avLst/>
          </a:prstGeom>
          <a:solidFill>
            <a:schemeClr val="bg1"/>
          </a:solidFill>
          <a:ln w="28575">
            <a:solidFill>
              <a:schemeClr val="tx1"/>
            </a:solidFill>
          </a:ln>
        </p:spPr>
        <p:txBody>
          <a:bodyPr wrap="square" rtlCol="0">
            <a:spAutoFit/>
          </a:bodyPr>
          <a:lstStyle/>
          <a:p>
            <a:pPr algn="ctr"/>
            <a:r>
              <a:rPr lang="en-GB" sz="1200" b="1" u="sng" dirty="0"/>
              <a:t>1990: Electronic Tagging </a:t>
            </a:r>
          </a:p>
          <a:p>
            <a:r>
              <a:rPr lang="en-GB" sz="1100" dirty="0"/>
              <a:t>Introduced for prisoners released on parole.</a:t>
            </a:r>
          </a:p>
        </p:txBody>
      </p:sp>
      <p:sp>
        <p:nvSpPr>
          <p:cNvPr id="22" name="TextBox 21"/>
          <p:cNvSpPr txBox="1"/>
          <p:nvPr/>
        </p:nvSpPr>
        <p:spPr>
          <a:xfrm>
            <a:off x="2365679" y="1206089"/>
            <a:ext cx="1676500" cy="1631216"/>
          </a:xfrm>
          <a:prstGeom prst="rect">
            <a:avLst/>
          </a:prstGeom>
          <a:noFill/>
          <a:ln w="28575">
            <a:solidFill>
              <a:schemeClr val="tx1"/>
            </a:solidFill>
          </a:ln>
        </p:spPr>
        <p:txBody>
          <a:bodyPr wrap="square" rtlCol="0">
            <a:spAutoFit/>
          </a:bodyPr>
          <a:lstStyle/>
          <a:p>
            <a:pPr algn="ctr"/>
            <a:r>
              <a:rPr lang="en-GB" sz="1200" b="1" dirty="0"/>
              <a:t>1922 Prison Reform Act</a:t>
            </a:r>
          </a:p>
          <a:p>
            <a:pPr marL="87313" indent="-87313">
              <a:buFont typeface="Wingdings" panose="05000000000000000000" pitchFamily="2" charset="2"/>
              <a:buChar char="q"/>
            </a:pPr>
            <a:r>
              <a:rPr lang="en-GB" sz="1100" b="1" dirty="0"/>
              <a:t>Solitary confinement abolished.</a:t>
            </a:r>
            <a:r>
              <a:rPr lang="en-GB" sz="1100" dirty="0"/>
              <a:t> Prisoners could interact with other prisoners at set times.</a:t>
            </a:r>
          </a:p>
          <a:p>
            <a:pPr marL="87313" indent="-87313">
              <a:buFont typeface="Wingdings" panose="05000000000000000000" pitchFamily="2" charset="2"/>
              <a:buChar char="q"/>
            </a:pPr>
            <a:r>
              <a:rPr lang="en-GB" sz="1100" b="1" dirty="0"/>
              <a:t>Education</a:t>
            </a:r>
            <a:r>
              <a:rPr lang="en-GB" sz="1100" dirty="0"/>
              <a:t> for prisoners in skills to be used after their release.</a:t>
            </a:r>
          </a:p>
        </p:txBody>
      </p:sp>
      <p:sp>
        <p:nvSpPr>
          <p:cNvPr id="23" name="TextBox 22"/>
          <p:cNvSpPr txBox="1"/>
          <p:nvPr/>
        </p:nvSpPr>
        <p:spPr>
          <a:xfrm>
            <a:off x="10365222" y="3248502"/>
            <a:ext cx="1788869" cy="784830"/>
          </a:xfrm>
          <a:prstGeom prst="rect">
            <a:avLst/>
          </a:prstGeom>
          <a:solidFill>
            <a:schemeClr val="bg1"/>
          </a:solidFill>
          <a:ln w="28575">
            <a:solidFill>
              <a:schemeClr val="tx1"/>
            </a:solidFill>
          </a:ln>
        </p:spPr>
        <p:txBody>
          <a:bodyPr wrap="square" rtlCol="0">
            <a:spAutoFit/>
          </a:bodyPr>
          <a:lstStyle/>
          <a:p>
            <a:pPr algn="ctr"/>
            <a:r>
              <a:rPr lang="en-GB" sz="1200" b="1" dirty="0"/>
              <a:t>Prison Population:</a:t>
            </a:r>
          </a:p>
          <a:p>
            <a:r>
              <a:rPr lang="en-GB" sz="1100" dirty="0"/>
              <a:t>The number of people in prison has doubled between 1993 and 2015.</a:t>
            </a:r>
          </a:p>
        </p:txBody>
      </p:sp>
      <p:sp>
        <p:nvSpPr>
          <p:cNvPr id="24" name="TextBox 23"/>
          <p:cNvSpPr txBox="1"/>
          <p:nvPr/>
        </p:nvSpPr>
        <p:spPr>
          <a:xfrm>
            <a:off x="5668827" y="4086247"/>
            <a:ext cx="6462163" cy="2708434"/>
          </a:xfrm>
          <a:prstGeom prst="rect">
            <a:avLst/>
          </a:prstGeom>
          <a:solidFill>
            <a:schemeClr val="bg1">
              <a:lumMod val="95000"/>
            </a:schemeClr>
          </a:solidFill>
          <a:ln w="28575">
            <a:solidFill>
              <a:schemeClr val="tx1"/>
            </a:solidFill>
            <a:prstDash val="dash"/>
          </a:ln>
        </p:spPr>
        <p:txBody>
          <a:bodyPr wrap="square" rtlCol="0">
            <a:spAutoFit/>
          </a:bodyPr>
          <a:lstStyle/>
          <a:p>
            <a:pPr algn="ctr"/>
            <a:r>
              <a:rPr lang="en-GB" sz="1400" b="1" dirty="0"/>
              <a:t>THE MAIN CHANGES BETWEEN 1900-PRESENT</a:t>
            </a:r>
          </a:p>
          <a:p>
            <a:pPr marL="87313" indent="-87313">
              <a:buFont typeface="Arial" panose="020B0604020202020204" pitchFamily="34" charset="0"/>
              <a:buChar char="•"/>
            </a:pPr>
            <a:r>
              <a:rPr lang="en-GB" sz="1200" b="1" dirty="0">
                <a:solidFill>
                  <a:srgbClr val="FF0000"/>
                </a:solidFill>
              </a:rPr>
              <a:t>MONEY:</a:t>
            </a:r>
            <a:r>
              <a:rPr lang="en-GB" sz="1200" dirty="0"/>
              <a:t> Prisons are overcrowded due to less money from the government to build new prisons. The public becoming critical of the cost of keeping a prisoner which is £40,000 per year. Fewer educational or work related opportunities for prisoners due to cuts.</a:t>
            </a:r>
          </a:p>
          <a:p>
            <a:pPr marL="87313" indent="-87313">
              <a:buFont typeface="Arial" panose="020B0604020202020204" pitchFamily="34" charset="0"/>
              <a:buChar char="•"/>
            </a:pPr>
            <a:r>
              <a:rPr lang="en-GB" sz="1200" b="1" dirty="0">
                <a:solidFill>
                  <a:srgbClr val="FF0000"/>
                </a:solidFill>
              </a:rPr>
              <a:t>ATTITUDES:</a:t>
            </a:r>
            <a:r>
              <a:rPr lang="en-GB" sz="1200" dirty="0"/>
              <a:t> Courts believe that </a:t>
            </a:r>
            <a:r>
              <a:rPr lang="en-GB" sz="1200" b="1" dirty="0"/>
              <a:t>non-custodial sentences are better </a:t>
            </a:r>
            <a:r>
              <a:rPr lang="en-GB" sz="1200" dirty="0"/>
              <a:t>as they focus on rehabilitation and help reform the offender. Some public and media attitudes disagree.</a:t>
            </a:r>
          </a:p>
          <a:p>
            <a:pPr marL="87313" indent="-87313">
              <a:buFont typeface="Arial" panose="020B0604020202020204" pitchFamily="34" charset="0"/>
              <a:buChar char="•"/>
            </a:pPr>
            <a:r>
              <a:rPr lang="en-GB" sz="1200" b="1" dirty="0">
                <a:solidFill>
                  <a:srgbClr val="FF0000"/>
                </a:solidFill>
              </a:rPr>
              <a:t>PUBLIC ATTITUDES: </a:t>
            </a:r>
            <a:r>
              <a:rPr lang="en-GB" sz="1200" dirty="0"/>
              <a:t>Modern prisons have been criticised more for being less harsh on prisoners and have been described as a ‘</a:t>
            </a:r>
            <a:r>
              <a:rPr lang="en-GB" sz="1200" b="1" dirty="0"/>
              <a:t>Holiday Camp</a:t>
            </a:r>
            <a:r>
              <a:rPr lang="en-GB" sz="1200" dirty="0"/>
              <a:t>’ by some due to the improved conditions for prisoners.</a:t>
            </a:r>
          </a:p>
          <a:p>
            <a:pPr marL="87313" indent="-87313">
              <a:buFont typeface="Arial" panose="020B0604020202020204" pitchFamily="34" charset="0"/>
              <a:buChar char="•"/>
            </a:pPr>
            <a:r>
              <a:rPr lang="en-GB" sz="1200" b="1" dirty="0">
                <a:solidFill>
                  <a:srgbClr val="FF0000"/>
                </a:solidFill>
              </a:rPr>
              <a:t>INCREASED CRIME: </a:t>
            </a:r>
            <a:r>
              <a:rPr lang="en-GB" sz="1200" dirty="0"/>
              <a:t>The number of crimes committed in prisons such as assault &amp; drug usage risen. </a:t>
            </a:r>
          </a:p>
          <a:p>
            <a:pPr marL="87313" indent="-87313">
              <a:buFont typeface="Arial" panose="020B0604020202020204" pitchFamily="34" charset="0"/>
              <a:buChar char="•"/>
            </a:pPr>
            <a:r>
              <a:rPr lang="en-GB" sz="1200" b="1" dirty="0">
                <a:solidFill>
                  <a:srgbClr val="FF0000"/>
                </a:solidFill>
              </a:rPr>
              <a:t>AIM AND PURPOSE OF PRISON:</a:t>
            </a:r>
            <a:r>
              <a:rPr lang="en-GB" sz="1200" dirty="0"/>
              <a:t> The aim of a prison now is to stop a prisoner from re-offending by using education, teaching skills and a job like environment. It is less of a deterrent.</a:t>
            </a:r>
          </a:p>
          <a:p>
            <a:pPr marL="87313" indent="-87313">
              <a:buFont typeface="Arial" panose="020B0604020202020204" pitchFamily="34" charset="0"/>
              <a:buChar char="•"/>
            </a:pPr>
            <a:r>
              <a:rPr lang="en-GB" sz="1200" b="1" dirty="0">
                <a:solidFill>
                  <a:srgbClr val="FF0000"/>
                </a:solidFill>
              </a:rPr>
              <a:t>WOMEN:</a:t>
            </a:r>
            <a:r>
              <a:rPr lang="en-GB" sz="1200" dirty="0"/>
              <a:t> A rise in the percentage of women in prisons to 6% of all prisoners in the UK.</a:t>
            </a:r>
          </a:p>
          <a:p>
            <a:pPr marL="87313" indent="-87313">
              <a:buFont typeface="Arial" panose="020B0604020202020204" pitchFamily="34" charset="0"/>
              <a:buChar char="•"/>
            </a:pPr>
            <a:r>
              <a:rPr lang="en-GB" sz="1200" b="1" dirty="0">
                <a:solidFill>
                  <a:srgbClr val="FF0000"/>
                </a:solidFill>
              </a:rPr>
              <a:t>TYPES OF PRISONS:</a:t>
            </a:r>
            <a:r>
              <a:rPr lang="en-GB" sz="1200" dirty="0"/>
              <a:t> Different prisons for an even wider type of criminal.  E.g. ‘extreme’, ‘high security’ prisons and ‘open prisons’ for less violent prisoners who are not confined to cells.</a:t>
            </a:r>
          </a:p>
        </p:txBody>
      </p:sp>
      <p:sp>
        <p:nvSpPr>
          <p:cNvPr id="25" name="TextBox 24"/>
          <p:cNvSpPr txBox="1"/>
          <p:nvPr/>
        </p:nvSpPr>
        <p:spPr>
          <a:xfrm>
            <a:off x="10644303" y="1198453"/>
            <a:ext cx="1519620" cy="1615827"/>
          </a:xfrm>
          <a:prstGeom prst="rect">
            <a:avLst/>
          </a:prstGeom>
          <a:solidFill>
            <a:schemeClr val="bg1"/>
          </a:solidFill>
          <a:ln w="28575">
            <a:solidFill>
              <a:schemeClr val="tx1"/>
            </a:solidFill>
          </a:ln>
        </p:spPr>
        <p:txBody>
          <a:bodyPr wrap="square" rtlCol="0">
            <a:spAutoFit/>
          </a:bodyPr>
          <a:lstStyle/>
          <a:p>
            <a:pPr algn="ctr"/>
            <a:r>
              <a:rPr lang="en-GB" sz="1200" b="1" u="sng" dirty="0"/>
              <a:t>2014: Education</a:t>
            </a:r>
          </a:p>
          <a:p>
            <a:r>
              <a:rPr lang="en-GB" sz="1100" dirty="0"/>
              <a:t>In 2014, OFSTED judged over half of prisons to be ‘inadequate’ for education with 1 in 5 prisoners have severe issues with basic reading and writing.</a:t>
            </a:r>
          </a:p>
        </p:txBody>
      </p:sp>
      <p:sp>
        <p:nvSpPr>
          <p:cNvPr id="26" name="TextBox 25"/>
          <p:cNvSpPr txBox="1"/>
          <p:nvPr/>
        </p:nvSpPr>
        <p:spPr>
          <a:xfrm>
            <a:off x="37126" y="1202547"/>
            <a:ext cx="2245928" cy="1631216"/>
          </a:xfrm>
          <a:prstGeom prst="rect">
            <a:avLst/>
          </a:prstGeom>
          <a:noFill/>
          <a:ln w="28575">
            <a:solidFill>
              <a:schemeClr val="tx1"/>
            </a:solidFill>
          </a:ln>
        </p:spPr>
        <p:txBody>
          <a:bodyPr wrap="square" rtlCol="0">
            <a:spAutoFit/>
          </a:bodyPr>
          <a:lstStyle/>
          <a:p>
            <a:pPr algn="ctr"/>
            <a:r>
              <a:rPr lang="en-GB" sz="1200" b="1" u="sng" dirty="0"/>
              <a:t>1902: The Young</a:t>
            </a:r>
          </a:p>
          <a:p>
            <a:pPr marL="87313" indent="-87313">
              <a:buFont typeface="Wingdings" panose="05000000000000000000" pitchFamily="2" charset="2"/>
              <a:buChar char="q"/>
            </a:pPr>
            <a:r>
              <a:rPr lang="en-GB" sz="1100" dirty="0"/>
              <a:t>‘</a:t>
            </a:r>
            <a:r>
              <a:rPr lang="en-GB" sz="1100" b="1" dirty="0">
                <a:solidFill>
                  <a:srgbClr val="FF0000"/>
                </a:solidFill>
              </a:rPr>
              <a:t>BORSTALS</a:t>
            </a:r>
            <a:r>
              <a:rPr lang="en-GB" sz="1100" dirty="0"/>
              <a:t>’ were created for young people. They were often based in old army barracks and life was highly </a:t>
            </a:r>
            <a:r>
              <a:rPr lang="en-GB" sz="1100" b="1" dirty="0"/>
              <a:t>disciplined</a:t>
            </a:r>
            <a:r>
              <a:rPr lang="en-GB" sz="1100" dirty="0"/>
              <a:t>.</a:t>
            </a:r>
          </a:p>
          <a:p>
            <a:pPr marL="87313" indent="-87313">
              <a:buFont typeface="Wingdings" panose="05000000000000000000" pitchFamily="2" charset="2"/>
              <a:buChar char="q"/>
            </a:pPr>
            <a:r>
              <a:rPr lang="en-GB" sz="1100" dirty="0"/>
              <a:t>They promoted hard work, rehabilitation and reform to prevent young people committing crime when they were older.</a:t>
            </a:r>
          </a:p>
        </p:txBody>
      </p:sp>
      <p:sp>
        <p:nvSpPr>
          <p:cNvPr id="29" name="TextBox 28"/>
          <p:cNvSpPr txBox="1"/>
          <p:nvPr/>
        </p:nvSpPr>
        <p:spPr>
          <a:xfrm>
            <a:off x="4121221" y="1210266"/>
            <a:ext cx="1955955" cy="1646605"/>
          </a:xfrm>
          <a:prstGeom prst="rect">
            <a:avLst/>
          </a:prstGeom>
          <a:solidFill>
            <a:schemeClr val="bg1"/>
          </a:solidFill>
          <a:ln w="28575">
            <a:solidFill>
              <a:schemeClr val="tx1"/>
            </a:solidFill>
          </a:ln>
        </p:spPr>
        <p:txBody>
          <a:bodyPr wrap="square" rtlCol="0">
            <a:spAutoFit/>
          </a:bodyPr>
          <a:lstStyle/>
          <a:p>
            <a:pPr algn="ctr"/>
            <a:r>
              <a:rPr lang="en-GB" sz="1200" b="1" u="sng" dirty="0"/>
              <a:t>1948: The Criminal Justice Act</a:t>
            </a:r>
          </a:p>
          <a:p>
            <a:pPr marL="171450" indent="-171450">
              <a:buFont typeface="Wingdings" panose="05000000000000000000" pitchFamily="2" charset="2"/>
              <a:buChar char="q"/>
            </a:pPr>
            <a:r>
              <a:rPr lang="en-GB" sz="1100" b="1" dirty="0"/>
              <a:t>Abolished hard labour </a:t>
            </a:r>
            <a:r>
              <a:rPr lang="en-GB" sz="1100" dirty="0"/>
              <a:t>and corporal punishments. </a:t>
            </a:r>
          </a:p>
          <a:p>
            <a:pPr marL="171450" indent="-171450">
              <a:buFont typeface="Wingdings" panose="05000000000000000000" pitchFamily="2" charset="2"/>
              <a:buChar char="q"/>
            </a:pPr>
            <a:r>
              <a:rPr lang="en-GB" sz="1100" dirty="0"/>
              <a:t>Set out a </a:t>
            </a:r>
            <a:r>
              <a:rPr lang="en-GB" sz="1100" b="1" dirty="0"/>
              <a:t>national set of rules </a:t>
            </a:r>
            <a:r>
              <a:rPr lang="en-GB" sz="1100" dirty="0"/>
              <a:t>for prisons.  </a:t>
            </a:r>
          </a:p>
          <a:p>
            <a:pPr marL="171450" indent="-171450">
              <a:buFont typeface="Wingdings" panose="05000000000000000000" pitchFamily="2" charset="2"/>
              <a:buChar char="q"/>
            </a:pPr>
            <a:r>
              <a:rPr lang="en-GB" sz="1100" dirty="0"/>
              <a:t>Encouraged different types of prisons for </a:t>
            </a:r>
            <a:r>
              <a:rPr lang="en-GB" sz="1100" b="1" dirty="0"/>
              <a:t>different groups </a:t>
            </a:r>
            <a:r>
              <a:rPr lang="en-GB" sz="1100" dirty="0"/>
              <a:t>of prisoners. </a:t>
            </a:r>
          </a:p>
        </p:txBody>
      </p:sp>
      <p:graphicFrame>
        <p:nvGraphicFramePr>
          <p:cNvPr id="2" name="Table 1"/>
          <p:cNvGraphicFramePr>
            <a:graphicFrameLocks noGrp="1"/>
          </p:cNvGraphicFramePr>
          <p:nvPr>
            <p:extLst>
              <p:ext uri="{D42A27DB-BD31-4B8C-83A1-F6EECF244321}">
                <p14:modId xmlns:p14="http://schemas.microsoft.com/office/powerpoint/2010/main" val="4048113073"/>
              </p:ext>
            </p:extLst>
          </p:nvPr>
        </p:nvGraphicFramePr>
        <p:xfrm>
          <a:off x="49035" y="2898324"/>
          <a:ext cx="12114888" cy="304800"/>
        </p:xfrm>
        <a:graphic>
          <a:graphicData uri="http://schemas.openxmlformats.org/drawingml/2006/table">
            <a:tbl>
              <a:tblPr firstRow="1" bandRow="1">
                <a:tableStyleId>{5C22544A-7EE6-4342-B048-85BDC9FD1C3A}</a:tableStyleId>
              </a:tblPr>
              <a:tblGrid>
                <a:gridCol w="1009574">
                  <a:extLst>
                    <a:ext uri="{9D8B030D-6E8A-4147-A177-3AD203B41FA5}">
                      <a16:colId xmlns:a16="http://schemas.microsoft.com/office/drawing/2014/main" val="2697472860"/>
                    </a:ext>
                  </a:extLst>
                </a:gridCol>
                <a:gridCol w="1009574">
                  <a:extLst>
                    <a:ext uri="{9D8B030D-6E8A-4147-A177-3AD203B41FA5}">
                      <a16:colId xmlns:a16="http://schemas.microsoft.com/office/drawing/2014/main" val="2862676318"/>
                    </a:ext>
                  </a:extLst>
                </a:gridCol>
                <a:gridCol w="1009574">
                  <a:extLst>
                    <a:ext uri="{9D8B030D-6E8A-4147-A177-3AD203B41FA5}">
                      <a16:colId xmlns:a16="http://schemas.microsoft.com/office/drawing/2014/main" val="3721141156"/>
                    </a:ext>
                  </a:extLst>
                </a:gridCol>
                <a:gridCol w="1009574">
                  <a:extLst>
                    <a:ext uri="{9D8B030D-6E8A-4147-A177-3AD203B41FA5}">
                      <a16:colId xmlns:a16="http://schemas.microsoft.com/office/drawing/2014/main" val="2393197228"/>
                    </a:ext>
                  </a:extLst>
                </a:gridCol>
                <a:gridCol w="1009574">
                  <a:extLst>
                    <a:ext uri="{9D8B030D-6E8A-4147-A177-3AD203B41FA5}">
                      <a16:colId xmlns:a16="http://schemas.microsoft.com/office/drawing/2014/main" val="1900705532"/>
                    </a:ext>
                  </a:extLst>
                </a:gridCol>
                <a:gridCol w="1009574">
                  <a:extLst>
                    <a:ext uri="{9D8B030D-6E8A-4147-A177-3AD203B41FA5}">
                      <a16:colId xmlns:a16="http://schemas.microsoft.com/office/drawing/2014/main" val="1947910232"/>
                    </a:ext>
                  </a:extLst>
                </a:gridCol>
                <a:gridCol w="1009574">
                  <a:extLst>
                    <a:ext uri="{9D8B030D-6E8A-4147-A177-3AD203B41FA5}">
                      <a16:colId xmlns:a16="http://schemas.microsoft.com/office/drawing/2014/main" val="973057150"/>
                    </a:ext>
                  </a:extLst>
                </a:gridCol>
                <a:gridCol w="1009574">
                  <a:extLst>
                    <a:ext uri="{9D8B030D-6E8A-4147-A177-3AD203B41FA5}">
                      <a16:colId xmlns:a16="http://schemas.microsoft.com/office/drawing/2014/main" val="3788483919"/>
                    </a:ext>
                  </a:extLst>
                </a:gridCol>
                <a:gridCol w="1009574">
                  <a:extLst>
                    <a:ext uri="{9D8B030D-6E8A-4147-A177-3AD203B41FA5}">
                      <a16:colId xmlns:a16="http://schemas.microsoft.com/office/drawing/2014/main" val="674725251"/>
                    </a:ext>
                  </a:extLst>
                </a:gridCol>
                <a:gridCol w="1009574">
                  <a:extLst>
                    <a:ext uri="{9D8B030D-6E8A-4147-A177-3AD203B41FA5}">
                      <a16:colId xmlns:a16="http://schemas.microsoft.com/office/drawing/2014/main" val="4067374540"/>
                    </a:ext>
                  </a:extLst>
                </a:gridCol>
                <a:gridCol w="1009574">
                  <a:extLst>
                    <a:ext uri="{9D8B030D-6E8A-4147-A177-3AD203B41FA5}">
                      <a16:colId xmlns:a16="http://schemas.microsoft.com/office/drawing/2014/main" val="880641335"/>
                    </a:ext>
                  </a:extLst>
                </a:gridCol>
                <a:gridCol w="1009574">
                  <a:extLst>
                    <a:ext uri="{9D8B030D-6E8A-4147-A177-3AD203B41FA5}">
                      <a16:colId xmlns:a16="http://schemas.microsoft.com/office/drawing/2014/main" val="817466262"/>
                    </a:ext>
                  </a:extLst>
                </a:gridCol>
              </a:tblGrid>
              <a:tr h="257345">
                <a:tc>
                  <a:txBody>
                    <a:bodyPr/>
                    <a:lstStyle/>
                    <a:p>
                      <a:pPr algn="ctr"/>
                      <a:r>
                        <a:rPr lang="en-GB" sz="1400" b="1" dirty="0">
                          <a:solidFill>
                            <a:schemeClr val="tx1"/>
                          </a:solidFill>
                        </a:rPr>
                        <a:t>1900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400" b="1" dirty="0">
                          <a:solidFill>
                            <a:schemeClr val="tx1"/>
                          </a:solidFill>
                        </a:rPr>
                        <a:t>Present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9250324"/>
                  </a:ext>
                </a:extLst>
              </a:tr>
            </a:tbl>
          </a:graphicData>
        </a:graphic>
      </p:graphicFrame>
      <p:pic>
        <p:nvPicPr>
          <p:cNvPr id="35" name="Picture 6" descr="Image result for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3606" y="2729148"/>
            <a:ext cx="251154" cy="2441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241980" y="2707319"/>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778241" y="2807165"/>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559831" y="3142086"/>
            <a:ext cx="270155" cy="2441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057862" y="3100608"/>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22730" y="3189617"/>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2402" y="3150024"/>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868903" y="3165111"/>
            <a:ext cx="326263" cy="2441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134996" y="3084999"/>
            <a:ext cx="276882" cy="24411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Image result for arro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157456" y="3084974"/>
            <a:ext cx="236248" cy="24411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283054" y="5411450"/>
            <a:ext cx="1515009" cy="1446550"/>
          </a:xfrm>
          <a:prstGeom prst="rect">
            <a:avLst/>
          </a:prstGeom>
          <a:solidFill>
            <a:schemeClr val="accent1">
              <a:lumMod val="20000"/>
              <a:lumOff val="80000"/>
            </a:schemeClr>
          </a:solidFill>
          <a:ln w="28575">
            <a:solidFill>
              <a:schemeClr val="tx1"/>
            </a:solidFill>
            <a:prstDash val="sysDash"/>
          </a:ln>
        </p:spPr>
        <p:txBody>
          <a:bodyPr wrap="square" rtlCol="0">
            <a:spAutoFit/>
          </a:bodyPr>
          <a:lstStyle/>
          <a:p>
            <a:r>
              <a:rPr lang="en-GB" sz="1100" b="1" dirty="0"/>
              <a:t>2. Role of the government </a:t>
            </a:r>
          </a:p>
          <a:p>
            <a:r>
              <a:rPr lang="en-GB" sz="1100" dirty="0"/>
              <a:t>The government responded to public worries about crime so made further changes to look ‘tough on crime’.</a:t>
            </a:r>
          </a:p>
        </p:txBody>
      </p:sp>
      <p:sp>
        <p:nvSpPr>
          <p:cNvPr id="48" name="TextBox 47"/>
          <p:cNvSpPr txBox="1"/>
          <p:nvPr/>
        </p:nvSpPr>
        <p:spPr>
          <a:xfrm>
            <a:off x="56977" y="5411450"/>
            <a:ext cx="2153090" cy="1446550"/>
          </a:xfrm>
          <a:prstGeom prst="rect">
            <a:avLst/>
          </a:prstGeom>
          <a:solidFill>
            <a:schemeClr val="accent1">
              <a:lumMod val="20000"/>
              <a:lumOff val="80000"/>
            </a:schemeClr>
          </a:solidFill>
          <a:ln w="28575">
            <a:solidFill>
              <a:schemeClr val="tx1"/>
            </a:solidFill>
            <a:prstDash val="sysDash"/>
          </a:ln>
        </p:spPr>
        <p:txBody>
          <a:bodyPr wrap="square" rtlCol="0">
            <a:spAutoFit/>
          </a:bodyPr>
          <a:lstStyle/>
          <a:p>
            <a:r>
              <a:rPr lang="en-GB" sz="1100" b="1" dirty="0"/>
              <a:t>1. Changing attitudes </a:t>
            </a:r>
            <a:endParaRPr lang="en-GB" sz="1100" dirty="0"/>
          </a:p>
          <a:p>
            <a:r>
              <a:rPr lang="en-GB" sz="1100" dirty="0"/>
              <a:t>The belief that criminals can rehabilitate and reform to join society prison without committing another crime.  Educating prisoners with useful practical skills, reading and writing while in prison could help this.</a:t>
            </a:r>
          </a:p>
        </p:txBody>
      </p:sp>
      <p:sp>
        <p:nvSpPr>
          <p:cNvPr id="49" name="TextBox 48"/>
          <p:cNvSpPr txBox="1"/>
          <p:nvPr/>
        </p:nvSpPr>
        <p:spPr>
          <a:xfrm>
            <a:off x="49034" y="5097269"/>
            <a:ext cx="5547093" cy="261610"/>
          </a:xfrm>
          <a:prstGeom prst="rect">
            <a:avLst/>
          </a:prstGeom>
          <a:solidFill>
            <a:schemeClr val="accent1">
              <a:lumMod val="20000"/>
              <a:lumOff val="80000"/>
            </a:schemeClr>
          </a:solidFill>
          <a:ln w="28575">
            <a:solidFill>
              <a:schemeClr val="tx1"/>
            </a:solidFill>
            <a:prstDash val="sysDash"/>
          </a:ln>
        </p:spPr>
        <p:txBody>
          <a:bodyPr wrap="square" rtlCol="0">
            <a:spAutoFit/>
          </a:bodyPr>
          <a:lstStyle/>
          <a:p>
            <a:pPr algn="ctr"/>
            <a:r>
              <a:rPr lang="en-GB" sz="1100" b="1" dirty="0"/>
              <a:t>FACTORS INFLUENCING A CHANGE IN PRISONS</a:t>
            </a:r>
          </a:p>
        </p:txBody>
      </p:sp>
    </p:spTree>
    <p:extLst>
      <p:ext uri="{BB962C8B-B14F-4D97-AF65-F5344CB8AC3E}">
        <p14:creationId xmlns:p14="http://schemas.microsoft.com/office/powerpoint/2010/main" val="1079637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895598" y="4221302"/>
            <a:ext cx="9223527" cy="307777"/>
          </a:xfrm>
          <a:prstGeom prst="rect">
            <a:avLst/>
          </a:prstGeom>
          <a:solidFill>
            <a:schemeClr val="bg1"/>
          </a:solidFill>
          <a:ln w="28575">
            <a:solidFill>
              <a:schemeClr val="tx1"/>
            </a:solidFill>
          </a:ln>
        </p:spPr>
        <p:txBody>
          <a:bodyPr wrap="square" rtlCol="0">
            <a:spAutoFit/>
          </a:bodyPr>
          <a:lstStyle/>
          <a:p>
            <a:pPr algn="ctr"/>
            <a:r>
              <a:rPr lang="en-GB" sz="1400" b="1" dirty="0"/>
              <a:t>THE PRESENT DAY </a:t>
            </a:r>
            <a:endParaRPr lang="en-GB" sz="1100" dirty="0"/>
          </a:p>
        </p:txBody>
      </p:sp>
      <p:sp>
        <p:nvSpPr>
          <p:cNvPr id="5" name="TextBox 4"/>
          <p:cNvSpPr txBox="1"/>
          <p:nvPr/>
        </p:nvSpPr>
        <p:spPr>
          <a:xfrm>
            <a:off x="77223" y="358080"/>
            <a:ext cx="9389505" cy="984885"/>
          </a:xfrm>
          <a:prstGeom prst="rect">
            <a:avLst/>
          </a:prstGeom>
          <a:noFill/>
          <a:ln w="19050">
            <a:solidFill>
              <a:schemeClr val="tx1"/>
            </a:solidFill>
          </a:ln>
        </p:spPr>
        <p:txBody>
          <a:bodyPr wrap="square" rtlCol="0">
            <a:spAutoFit/>
          </a:bodyPr>
          <a:lstStyle/>
          <a:p>
            <a:r>
              <a:rPr lang="en-GB" sz="1400" b="1" dirty="0"/>
              <a:t>Background information: </a:t>
            </a:r>
          </a:p>
          <a:p>
            <a:r>
              <a:rPr lang="en-GB" sz="1100" dirty="0"/>
              <a:t>A major change in punishment since the 1900s has been the punishment of young people.  Before 1900, children were treated no differently to adults.  Various factors then led to a change in the attitude and treatment of teenage offenders.  There has been a growing belief that if criminal behaviour is reformed early, it will prevent crime in the future.  Rather than punishments being solely as a deterrent, the punishment of young people has developed towards reform, rehabilitation, education and crime prevention. In some cases this has led to criticism that the treatment of young criminals is now too lenient.</a:t>
            </a:r>
          </a:p>
        </p:txBody>
      </p:sp>
      <p:sp>
        <p:nvSpPr>
          <p:cNvPr id="9" name="TextBox 8"/>
          <p:cNvSpPr txBox="1"/>
          <p:nvPr/>
        </p:nvSpPr>
        <p:spPr>
          <a:xfrm>
            <a:off x="77224" y="1461801"/>
            <a:ext cx="2752540" cy="5262979"/>
          </a:xfrm>
          <a:prstGeom prst="rect">
            <a:avLst/>
          </a:prstGeom>
          <a:noFill/>
          <a:ln w="28575">
            <a:solidFill>
              <a:schemeClr val="tx1"/>
            </a:solidFill>
          </a:ln>
        </p:spPr>
        <p:txBody>
          <a:bodyPr wrap="square" rtlCol="0">
            <a:spAutoFit/>
          </a:bodyPr>
          <a:lstStyle/>
          <a:p>
            <a:pPr algn="ctr"/>
            <a:r>
              <a:rPr lang="en-GB" sz="1400" b="1" u="sng" dirty="0"/>
              <a:t>CHANGES AFTER 1900</a:t>
            </a:r>
          </a:p>
          <a:p>
            <a:pPr algn="ctr"/>
            <a:r>
              <a:rPr lang="en-GB" sz="1400" b="1" dirty="0"/>
              <a:t>Borstals</a:t>
            </a:r>
          </a:p>
          <a:p>
            <a:r>
              <a:rPr lang="en-GB" sz="1100" b="1" dirty="0"/>
              <a:t>MAIN CHANGE: </a:t>
            </a:r>
            <a:r>
              <a:rPr lang="en-GB" sz="1100" dirty="0"/>
              <a:t>Younger/teenage boys taken into to BORSTALS. </a:t>
            </a:r>
          </a:p>
          <a:p>
            <a:r>
              <a:rPr lang="en-GB" sz="1100" b="1" dirty="0"/>
              <a:t>DESCRIPTION:</a:t>
            </a:r>
          </a:p>
          <a:p>
            <a:pPr marL="171450" indent="-171450">
              <a:buFont typeface="Arial" panose="020B0604020202020204" pitchFamily="34" charset="0"/>
              <a:buChar char="•"/>
            </a:pPr>
            <a:r>
              <a:rPr lang="en-GB" sz="1100" dirty="0"/>
              <a:t>A very strict routine where inmates took part in jobs, education programmes and military style physical exercises. </a:t>
            </a:r>
          </a:p>
          <a:p>
            <a:pPr marL="171450" indent="-171450">
              <a:buFont typeface="Arial" panose="020B0604020202020204" pitchFamily="34" charset="0"/>
              <a:buChar char="•"/>
            </a:pPr>
            <a:r>
              <a:rPr lang="en-GB" sz="1100" dirty="0"/>
              <a:t>Boys were released when staff believed they had changed.</a:t>
            </a:r>
            <a:endParaRPr lang="en-GB" sz="1100" b="1" dirty="0"/>
          </a:p>
          <a:p>
            <a:r>
              <a:rPr lang="en-GB" sz="1100" b="1" dirty="0"/>
              <a:t>AIM :</a:t>
            </a:r>
          </a:p>
          <a:p>
            <a:pPr marL="171450" indent="-171450">
              <a:buFont typeface="Arial" panose="020B0604020202020204" pitchFamily="34" charset="0"/>
              <a:buChar char="•"/>
            </a:pPr>
            <a:r>
              <a:rPr lang="en-GB" sz="1100" dirty="0"/>
              <a:t>To keep young boys away from older, experienced criminals.</a:t>
            </a:r>
          </a:p>
          <a:p>
            <a:pPr marL="171450" indent="-171450">
              <a:buFont typeface="Arial" panose="020B0604020202020204" pitchFamily="34" charset="0"/>
              <a:buChar char="•"/>
            </a:pPr>
            <a:r>
              <a:rPr lang="en-GB" sz="1100" dirty="0"/>
              <a:t>To emphasise education and reform NOT punishment although the conditions were tough.</a:t>
            </a:r>
          </a:p>
          <a:p>
            <a:r>
              <a:rPr lang="en-GB" sz="1100" b="1" dirty="0"/>
              <a:t>REASON FOR  CHANGE: The belief in society that </a:t>
            </a:r>
            <a:r>
              <a:rPr lang="en-GB" sz="1100" dirty="0"/>
              <a:t>young people were ripe for change and could rehabilitate resulting in no further crime.</a:t>
            </a:r>
          </a:p>
          <a:p>
            <a:r>
              <a:rPr lang="en-GB" sz="1100" b="1" dirty="0"/>
              <a:t>SUCCESS IN 1930s:</a:t>
            </a:r>
          </a:p>
          <a:p>
            <a:pPr marL="171450" indent="-171450">
              <a:buFont typeface="Arial" panose="020B0604020202020204" pitchFamily="34" charset="0"/>
              <a:buChar char="•"/>
            </a:pPr>
            <a:r>
              <a:rPr lang="en-GB" sz="1100" dirty="0"/>
              <a:t>The number of boys who reoffended was low, about 30%.</a:t>
            </a:r>
          </a:p>
          <a:p>
            <a:r>
              <a:rPr lang="en-GB" sz="1100" b="1" dirty="0"/>
              <a:t>SUCCESS BY 1980S: </a:t>
            </a:r>
          </a:p>
          <a:p>
            <a:pPr marL="171450" indent="-171450">
              <a:buFont typeface="Arial" panose="020B0604020202020204" pitchFamily="34" charset="0"/>
              <a:buChar char="•"/>
            </a:pPr>
            <a:r>
              <a:rPr lang="en-GB" sz="1100" dirty="0"/>
              <a:t>The number of boys reoffending was higher, about 60%</a:t>
            </a:r>
          </a:p>
          <a:p>
            <a:r>
              <a:rPr lang="en-GB" sz="1100" b="1" dirty="0"/>
              <a:t>ABOLISHED:</a:t>
            </a:r>
          </a:p>
          <a:p>
            <a:pPr marL="171450" indent="-171450">
              <a:buFont typeface="Arial" panose="020B0604020202020204" pitchFamily="34" charset="0"/>
              <a:buChar char="•"/>
            </a:pPr>
            <a:r>
              <a:rPr lang="en-GB" sz="1100" dirty="0"/>
              <a:t>Borstals abolished and changed to </a:t>
            </a:r>
            <a:r>
              <a:rPr lang="en-GB" sz="1100" b="1" dirty="0"/>
              <a:t>Youth Custody Centres </a:t>
            </a:r>
            <a:r>
              <a:rPr lang="en-GB" sz="1100" dirty="0"/>
              <a:t>in 1982 after criticism of the military style lifestyle they had to live.</a:t>
            </a:r>
            <a:endParaRPr lang="en-GB" sz="1200" dirty="0"/>
          </a:p>
        </p:txBody>
      </p:sp>
      <p:sp>
        <p:nvSpPr>
          <p:cNvPr id="10" name="TextBox 9"/>
          <p:cNvSpPr txBox="1"/>
          <p:nvPr/>
        </p:nvSpPr>
        <p:spPr>
          <a:xfrm>
            <a:off x="2895599" y="1461801"/>
            <a:ext cx="3316939" cy="2723823"/>
          </a:xfrm>
          <a:prstGeom prst="rect">
            <a:avLst/>
          </a:prstGeom>
          <a:noFill/>
          <a:ln w="28575">
            <a:solidFill>
              <a:schemeClr val="tx1"/>
            </a:solidFill>
          </a:ln>
        </p:spPr>
        <p:txBody>
          <a:bodyPr wrap="square" rtlCol="0">
            <a:spAutoFit/>
          </a:bodyPr>
          <a:lstStyle/>
          <a:p>
            <a:pPr algn="ctr"/>
            <a:r>
              <a:rPr lang="en-GB" sz="1400" b="1" u="sng" dirty="0"/>
              <a:t>CHANGES IN THE 1940s </a:t>
            </a:r>
          </a:p>
          <a:p>
            <a:pPr algn="ctr"/>
            <a:r>
              <a:rPr lang="en-GB" sz="1400" b="1" dirty="0"/>
              <a:t>Criminal Justice Act 1948</a:t>
            </a:r>
          </a:p>
          <a:p>
            <a:r>
              <a:rPr lang="en-GB" sz="1100" b="1" dirty="0"/>
              <a:t>MAIN CHANGE: </a:t>
            </a:r>
            <a:r>
              <a:rPr lang="en-GB" sz="1100" dirty="0"/>
              <a:t>This law was created by the Labour government after the Second World War.  </a:t>
            </a:r>
            <a:r>
              <a:rPr lang="en-GB" sz="1100" b="1" dirty="0"/>
              <a:t>The Labour Party </a:t>
            </a:r>
            <a:r>
              <a:rPr lang="en-GB" sz="1100" dirty="0"/>
              <a:t>wanted the welfare of young offenders to be improved. </a:t>
            </a:r>
          </a:p>
          <a:p>
            <a:pPr marL="171450" indent="-171450">
              <a:buFont typeface="Wingdings" panose="05000000000000000000" pitchFamily="2" charset="2"/>
              <a:buChar char="q"/>
            </a:pPr>
            <a:r>
              <a:rPr lang="en-GB" sz="1100" b="1" dirty="0"/>
              <a:t>Borstals </a:t>
            </a:r>
            <a:r>
              <a:rPr lang="en-GB" sz="1100" dirty="0"/>
              <a:t>still used but for fewer, more serious cases.</a:t>
            </a:r>
          </a:p>
          <a:p>
            <a:pPr marL="171450" indent="-171450">
              <a:buFont typeface="Wingdings" panose="05000000000000000000" pitchFamily="2" charset="2"/>
              <a:buChar char="q"/>
            </a:pPr>
            <a:r>
              <a:rPr lang="en-GB" sz="1100" b="1" dirty="0"/>
              <a:t>Youth Detention Centres </a:t>
            </a:r>
            <a:r>
              <a:rPr lang="en-GB" sz="1100" dirty="0"/>
              <a:t>introduced with a less strict routine compared to borstals.  For those who committed less serious crimes.</a:t>
            </a:r>
          </a:p>
          <a:p>
            <a:pPr marL="171450" indent="-171450">
              <a:buFont typeface="Wingdings" panose="05000000000000000000" pitchFamily="2" charset="2"/>
              <a:buChar char="q"/>
            </a:pPr>
            <a:r>
              <a:rPr lang="en-GB" sz="1100" b="1" dirty="0"/>
              <a:t>Attendance Centres </a:t>
            </a:r>
            <a:r>
              <a:rPr lang="en-GB" sz="1100" dirty="0"/>
              <a:t>for young people who had committed less serious crimes.  Attended at the weekends when most crimes were likely to be committed. Would have education and skills sessions.  Also drug and alcohol treatment sessions.</a:t>
            </a:r>
          </a:p>
        </p:txBody>
      </p:sp>
      <p:sp>
        <p:nvSpPr>
          <p:cNvPr id="11" name="TextBox 10"/>
          <p:cNvSpPr txBox="1"/>
          <p:nvPr/>
        </p:nvSpPr>
        <p:spPr>
          <a:xfrm>
            <a:off x="6293222" y="1461801"/>
            <a:ext cx="3173506" cy="2723823"/>
          </a:xfrm>
          <a:prstGeom prst="rect">
            <a:avLst/>
          </a:prstGeom>
          <a:noFill/>
          <a:ln w="28575">
            <a:solidFill>
              <a:schemeClr val="tx1"/>
            </a:solidFill>
          </a:ln>
        </p:spPr>
        <p:txBody>
          <a:bodyPr wrap="square" rtlCol="0">
            <a:spAutoFit/>
          </a:bodyPr>
          <a:lstStyle/>
          <a:p>
            <a:pPr algn="ctr"/>
            <a:r>
              <a:rPr lang="en-GB" sz="1400" b="1" u="sng" dirty="0"/>
              <a:t>CHANGES IN THE 1960s </a:t>
            </a:r>
          </a:p>
          <a:p>
            <a:pPr algn="ctr"/>
            <a:r>
              <a:rPr lang="en-GB" sz="1400" b="1" dirty="0"/>
              <a:t>Children and Young Persons Act 1969</a:t>
            </a:r>
          </a:p>
          <a:p>
            <a:r>
              <a:rPr lang="en-GB" sz="1100" b="1" dirty="0"/>
              <a:t>MAIN CHANGE: </a:t>
            </a:r>
            <a:r>
              <a:rPr lang="en-GB" sz="1100" dirty="0"/>
              <a:t>Further protection of young offenders with a focus on preventing young offenders ending up in prison.  The law created by the </a:t>
            </a:r>
            <a:r>
              <a:rPr lang="en-GB" sz="1100" b="1" dirty="0"/>
              <a:t>Labour Party </a:t>
            </a:r>
            <a:r>
              <a:rPr lang="en-GB" sz="1100" dirty="0"/>
              <a:t>and was hugely influenced by the controversy of the Derek Bentley case.</a:t>
            </a:r>
          </a:p>
          <a:p>
            <a:pPr marL="228600" indent="-228600">
              <a:buFont typeface="+mj-lt"/>
              <a:buAutoNum type="arabicPeriod"/>
            </a:pPr>
            <a:r>
              <a:rPr lang="en-GB" sz="1100" dirty="0"/>
              <a:t>Specific courts called </a:t>
            </a:r>
            <a:r>
              <a:rPr lang="en-GB" sz="1100" b="1" dirty="0"/>
              <a:t>Juvenile Courts </a:t>
            </a:r>
            <a:r>
              <a:rPr lang="en-GB" sz="1100" dirty="0"/>
              <a:t>set up with a less intimidating environment compared with adult courts.</a:t>
            </a:r>
          </a:p>
          <a:p>
            <a:pPr marL="228600" indent="-228600">
              <a:buFont typeface="+mj-lt"/>
              <a:buAutoNum type="arabicPeriod"/>
            </a:pPr>
            <a:r>
              <a:rPr lang="en-GB" sz="1100" dirty="0"/>
              <a:t>Age of criminal responsibility raised to 10.</a:t>
            </a:r>
          </a:p>
          <a:p>
            <a:pPr marL="228600" indent="-228600">
              <a:buFont typeface="+mj-lt"/>
              <a:buAutoNum type="arabicPeriod"/>
            </a:pPr>
            <a:r>
              <a:rPr lang="en-GB" sz="1100" dirty="0"/>
              <a:t>A big focus on </a:t>
            </a:r>
            <a:r>
              <a:rPr lang="en-GB" sz="1100" b="1" dirty="0"/>
              <a:t>preventing prison sentences </a:t>
            </a:r>
            <a:r>
              <a:rPr lang="en-GB" sz="1100" dirty="0"/>
              <a:t>and using non custodial (non-prison) sentences, using probation officers and social workers to help young people away from prison</a:t>
            </a:r>
          </a:p>
        </p:txBody>
      </p:sp>
      <p:sp>
        <p:nvSpPr>
          <p:cNvPr id="13" name="TextBox 12"/>
          <p:cNvSpPr txBox="1"/>
          <p:nvPr/>
        </p:nvSpPr>
        <p:spPr>
          <a:xfrm>
            <a:off x="9547412" y="89139"/>
            <a:ext cx="2571714" cy="2108269"/>
          </a:xfrm>
          <a:prstGeom prst="rect">
            <a:avLst/>
          </a:prstGeom>
          <a:solidFill>
            <a:schemeClr val="bg1"/>
          </a:solidFill>
          <a:ln w="28575">
            <a:solidFill>
              <a:schemeClr val="tx1">
                <a:lumMod val="95000"/>
                <a:lumOff val="5000"/>
              </a:schemeClr>
            </a:solidFill>
            <a:prstDash val="sysDash"/>
          </a:ln>
        </p:spPr>
        <p:txBody>
          <a:bodyPr wrap="square" rtlCol="0">
            <a:spAutoFit/>
          </a:bodyPr>
          <a:lstStyle/>
          <a:p>
            <a:pPr algn="ctr"/>
            <a:r>
              <a:rPr lang="en-GB" sz="1050" b="1" u="sng" dirty="0"/>
              <a:t>EXAMPLE OF HOW YOUNG PEOPLE WERE TREATED BEFORE 1900</a:t>
            </a:r>
          </a:p>
          <a:p>
            <a:r>
              <a:rPr lang="en-GB" sz="1100" b="1" dirty="0"/>
              <a:t>Example: </a:t>
            </a:r>
            <a:r>
              <a:rPr lang="en-GB" sz="1100" dirty="0"/>
              <a:t>Edward Andrews (age 15)</a:t>
            </a:r>
          </a:p>
          <a:p>
            <a:r>
              <a:rPr lang="en-GB" sz="1100" b="1" dirty="0"/>
              <a:t>Year: </a:t>
            </a:r>
            <a:r>
              <a:rPr lang="en-GB" sz="1100" dirty="0"/>
              <a:t>1854</a:t>
            </a:r>
          </a:p>
          <a:p>
            <a:r>
              <a:rPr lang="en-GB" sz="1100" b="1" dirty="0"/>
              <a:t>Crime: </a:t>
            </a:r>
            <a:r>
              <a:rPr lang="en-GB" sz="1100" dirty="0"/>
              <a:t>Minor theft</a:t>
            </a:r>
          </a:p>
          <a:p>
            <a:r>
              <a:rPr lang="en-GB" sz="1100" b="1" dirty="0"/>
              <a:t>Punishment: </a:t>
            </a:r>
            <a:r>
              <a:rPr lang="en-GB" sz="1100" dirty="0"/>
              <a:t>Sent to prison and put in </a:t>
            </a:r>
            <a:r>
              <a:rPr lang="en-GB" sz="1100" u="sng" dirty="0"/>
              <a:t>solitary confinement</a:t>
            </a:r>
            <a:r>
              <a:rPr lang="en-GB" sz="1100" dirty="0"/>
              <a:t>.  Was forced to use the ‘crank’.  He refused and soaked in cold water put in a straight jacket and fed only bread and water every day until he used it.</a:t>
            </a:r>
          </a:p>
          <a:p>
            <a:r>
              <a:rPr lang="en-GB" sz="1100" b="1" dirty="0"/>
              <a:t>Outcome:</a:t>
            </a:r>
            <a:r>
              <a:rPr lang="en-GB" sz="1100" dirty="0"/>
              <a:t> </a:t>
            </a:r>
            <a:r>
              <a:rPr lang="en-GB" sz="1100" u="sng" dirty="0"/>
              <a:t>Hung himself </a:t>
            </a:r>
            <a:r>
              <a:rPr lang="en-GB" sz="1100" dirty="0"/>
              <a:t>after 2 months. </a:t>
            </a:r>
          </a:p>
        </p:txBody>
      </p:sp>
      <p:sp>
        <p:nvSpPr>
          <p:cNvPr id="14" name="TextBox 13"/>
          <p:cNvSpPr txBox="1"/>
          <p:nvPr/>
        </p:nvSpPr>
        <p:spPr>
          <a:xfrm>
            <a:off x="6191562" y="4567356"/>
            <a:ext cx="4915709" cy="2246769"/>
          </a:xfrm>
          <a:prstGeom prst="rect">
            <a:avLst/>
          </a:prstGeom>
          <a:solidFill>
            <a:schemeClr val="bg1"/>
          </a:solidFill>
          <a:ln w="28575">
            <a:solidFill>
              <a:schemeClr val="tx1"/>
            </a:solidFill>
          </a:ln>
        </p:spPr>
        <p:txBody>
          <a:bodyPr wrap="square" rtlCol="0">
            <a:spAutoFit/>
          </a:bodyPr>
          <a:lstStyle/>
          <a:p>
            <a:pPr algn="ctr"/>
            <a:r>
              <a:rPr lang="en-GB" sz="1200" b="1" dirty="0"/>
              <a:t>NON-CUSTODIAL SENTENCES – Alternatives to time in prison</a:t>
            </a:r>
          </a:p>
          <a:p>
            <a:pPr marL="171450" indent="-171450">
              <a:buFont typeface="Wingdings" panose="05000000000000000000" pitchFamily="2" charset="2"/>
              <a:buChar char="q"/>
            </a:pPr>
            <a:r>
              <a:rPr lang="en-GB" sz="1200" b="1" dirty="0"/>
              <a:t>School and youth centre </a:t>
            </a:r>
            <a:r>
              <a:rPr lang="en-GB" sz="1100" dirty="0"/>
              <a:t>talks by the police to prevent crime before it happens. </a:t>
            </a:r>
          </a:p>
          <a:p>
            <a:pPr marL="171450" indent="-171450">
              <a:buFont typeface="Wingdings" panose="05000000000000000000" pitchFamily="2" charset="2"/>
              <a:buChar char="q"/>
            </a:pPr>
            <a:r>
              <a:rPr lang="en-GB" sz="1200" b="1" dirty="0"/>
              <a:t>Fines for parents </a:t>
            </a:r>
            <a:r>
              <a:rPr lang="en-GB" sz="1100" dirty="0"/>
              <a:t>who cannot control the behaviour of their children</a:t>
            </a:r>
            <a:r>
              <a:rPr lang="en-GB" sz="1100" b="1" dirty="0"/>
              <a:t>. </a:t>
            </a:r>
          </a:p>
          <a:p>
            <a:pPr marL="171450" indent="-171450">
              <a:buFont typeface="Wingdings" panose="05000000000000000000" pitchFamily="2" charset="2"/>
              <a:buChar char="q"/>
            </a:pPr>
            <a:r>
              <a:rPr lang="en-GB" sz="1200" b="1" dirty="0"/>
              <a:t>Electronic tagging </a:t>
            </a:r>
            <a:r>
              <a:rPr lang="en-GB" sz="1100" dirty="0"/>
              <a:t>to monitor the movement of problem youth offenders</a:t>
            </a:r>
            <a:r>
              <a:rPr lang="en-GB" sz="1100" b="1" dirty="0"/>
              <a:t>. </a:t>
            </a:r>
          </a:p>
          <a:p>
            <a:pPr marL="171450" indent="-171450">
              <a:buFont typeface="Wingdings" panose="05000000000000000000" pitchFamily="2" charset="2"/>
              <a:buChar char="q"/>
            </a:pPr>
            <a:r>
              <a:rPr lang="en-GB" sz="1200" b="1" dirty="0"/>
              <a:t>Community Service </a:t>
            </a:r>
            <a:r>
              <a:rPr lang="en-GB" sz="1100" dirty="0"/>
              <a:t>for minor offences are ordered to do supervised work. </a:t>
            </a:r>
          </a:p>
          <a:p>
            <a:pPr marL="171450" indent="-171450">
              <a:buFont typeface="Wingdings" panose="05000000000000000000" pitchFamily="2" charset="2"/>
              <a:buChar char="q"/>
            </a:pPr>
            <a:r>
              <a:rPr lang="en-GB" sz="1200" b="1" dirty="0"/>
              <a:t>Restorative Justice </a:t>
            </a:r>
            <a:r>
              <a:rPr lang="en-GB" sz="1100" dirty="0"/>
              <a:t>The criminal is told to meet the victim of the crime to talk about its impact. </a:t>
            </a:r>
          </a:p>
          <a:p>
            <a:pPr marL="171450" indent="-171450">
              <a:buFont typeface="Wingdings" panose="05000000000000000000" pitchFamily="2" charset="2"/>
              <a:buChar char="q"/>
            </a:pPr>
            <a:r>
              <a:rPr lang="en-GB" sz="1200" b="1" dirty="0"/>
              <a:t>Drug and alcohol treatment programmes </a:t>
            </a:r>
            <a:r>
              <a:rPr lang="en-GB" sz="1100" dirty="0"/>
              <a:t>Criminals with addiction   problems that have caused a crime (such as theft) are offered treatment. </a:t>
            </a:r>
          </a:p>
          <a:p>
            <a:pPr marL="171450" indent="-171450">
              <a:buFont typeface="Wingdings" panose="05000000000000000000" pitchFamily="2" charset="2"/>
              <a:buChar char="q"/>
            </a:pPr>
            <a:r>
              <a:rPr lang="en-GB" sz="1200" b="1" dirty="0"/>
              <a:t>Anti-Social Behaviour Order (ASBO)</a:t>
            </a:r>
            <a:r>
              <a:rPr lang="en-GB" sz="1200" dirty="0"/>
              <a:t> </a:t>
            </a:r>
            <a:r>
              <a:rPr lang="en-GB" sz="1100" dirty="0"/>
              <a:t>A courts places a restriction on a    youth offender. E.g. what they can do, where they can go.</a:t>
            </a:r>
          </a:p>
        </p:txBody>
      </p:sp>
      <p:sp>
        <p:nvSpPr>
          <p:cNvPr id="15" name="TextBox 14"/>
          <p:cNvSpPr txBox="1"/>
          <p:nvPr/>
        </p:nvSpPr>
        <p:spPr>
          <a:xfrm>
            <a:off x="41609" y="-54699"/>
            <a:ext cx="11932024" cy="461665"/>
          </a:xfrm>
          <a:prstGeom prst="rect">
            <a:avLst/>
          </a:prstGeom>
          <a:noFill/>
        </p:spPr>
        <p:txBody>
          <a:bodyPr wrap="square" rtlCol="0">
            <a:spAutoFit/>
          </a:bodyPr>
          <a:lstStyle/>
          <a:p>
            <a:r>
              <a:rPr lang="en-GB" sz="2400" dirty="0">
                <a:latin typeface="Berlin Sans FB Demi" panose="020E0802020502020306" pitchFamily="34" charset="0"/>
              </a:rPr>
              <a:t>Lesson 30: </a:t>
            </a:r>
            <a:r>
              <a:rPr lang="en-GB" dirty="0">
                <a:latin typeface="Berlin Sans FB Demi" panose="020E0802020502020306" pitchFamily="34" charset="0"/>
              </a:rPr>
              <a:t>1900-Present Day – The punishment of Young People</a:t>
            </a:r>
          </a:p>
        </p:txBody>
      </p:sp>
      <p:sp>
        <p:nvSpPr>
          <p:cNvPr id="16" name="TextBox 15"/>
          <p:cNvSpPr txBox="1"/>
          <p:nvPr/>
        </p:nvSpPr>
        <p:spPr>
          <a:xfrm>
            <a:off x="2895597" y="4567356"/>
            <a:ext cx="3227297" cy="2154436"/>
          </a:xfrm>
          <a:prstGeom prst="rect">
            <a:avLst/>
          </a:prstGeom>
          <a:solidFill>
            <a:schemeClr val="bg1"/>
          </a:solidFill>
          <a:ln w="28575">
            <a:solidFill>
              <a:schemeClr val="tx1"/>
            </a:solidFill>
          </a:ln>
        </p:spPr>
        <p:txBody>
          <a:bodyPr wrap="square" rtlCol="0">
            <a:spAutoFit/>
          </a:bodyPr>
          <a:lstStyle/>
          <a:p>
            <a:pPr algn="ctr"/>
            <a:r>
              <a:rPr lang="en-GB" sz="1200" b="1" dirty="0"/>
              <a:t>CUSTODIAL SENTENCES  - Time in prison.</a:t>
            </a:r>
          </a:p>
          <a:p>
            <a:pPr marL="171450" indent="-171450">
              <a:buFont typeface="Wingdings" panose="05000000000000000000" pitchFamily="2" charset="2"/>
              <a:buChar char="q"/>
            </a:pPr>
            <a:r>
              <a:rPr lang="en-GB" sz="1200" b="1" dirty="0"/>
              <a:t>Youth Offenders Institutions </a:t>
            </a:r>
            <a:r>
              <a:rPr lang="en-GB" sz="1100" dirty="0"/>
              <a:t>(prisons for young people) have been used separately to prisons since 1988 but courts are keen to keep young people away from prisons unless a crime is severe. </a:t>
            </a:r>
          </a:p>
          <a:p>
            <a:pPr marL="171450" indent="-171450">
              <a:buFont typeface="Wingdings" panose="05000000000000000000" pitchFamily="2" charset="2"/>
              <a:buChar char="q"/>
            </a:pPr>
            <a:r>
              <a:rPr lang="en-GB" sz="1100" dirty="0"/>
              <a:t>YOI remain a deterrent but have been criticised for being too lenient.  </a:t>
            </a:r>
          </a:p>
          <a:p>
            <a:pPr marL="171450" indent="-171450">
              <a:buFont typeface="Wingdings" panose="05000000000000000000" pitchFamily="2" charset="2"/>
              <a:buChar char="q"/>
            </a:pPr>
            <a:r>
              <a:rPr lang="en-GB" sz="1100" dirty="0"/>
              <a:t>Problems with the </a:t>
            </a:r>
            <a:r>
              <a:rPr lang="en-GB" sz="1100" b="1" dirty="0"/>
              <a:t>behaviour</a:t>
            </a:r>
            <a:r>
              <a:rPr lang="en-GB" sz="1100" dirty="0"/>
              <a:t> of young people have been experienced in YOI such as violent attacks on staff, other prisoners and drug taking.  </a:t>
            </a:r>
          </a:p>
          <a:p>
            <a:pPr marL="171450" indent="-171450">
              <a:buFont typeface="Wingdings" panose="05000000000000000000" pitchFamily="2" charset="2"/>
              <a:buChar char="q"/>
            </a:pPr>
            <a:r>
              <a:rPr lang="en-GB" sz="1100" dirty="0"/>
              <a:t>The </a:t>
            </a:r>
            <a:r>
              <a:rPr lang="en-GB" sz="1100" b="1" dirty="0"/>
              <a:t>rate of success </a:t>
            </a:r>
            <a:r>
              <a:rPr lang="en-GB" sz="1100" dirty="0"/>
              <a:t>to rehabilitate young people in youth prisons has dropped as a result.</a:t>
            </a:r>
          </a:p>
        </p:txBody>
      </p:sp>
      <p:pic>
        <p:nvPicPr>
          <p:cNvPr id="1026"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29" b="98143" l="3390" r="97458">
                        <a14:foregroundMark x1="43729" y1="19000" x2="36610" y2="34286"/>
                        <a14:foregroundMark x1="33898" y1="31143" x2="30847" y2="46857"/>
                        <a14:foregroundMark x1="36780" y1="42286" x2="38814" y2="50286"/>
                        <a14:foregroundMark x1="49492" y1="18857" x2="60169" y2="39429"/>
                        <a14:foregroundMark x1="43390" y1="28429" x2="44915" y2="29571"/>
                        <a14:foregroundMark x1="58814" y1="47143" x2="58814" y2="47143"/>
                        <a14:foregroundMark x1="68475" y1="16857" x2="68475" y2="22286"/>
                      </a14:backgroundRemoval>
                    </a14:imgEffect>
                  </a14:imgLayer>
                </a14:imgProps>
              </a:ext>
              <a:ext uri="{28A0092B-C50C-407E-A947-70E740481C1C}">
                <a14:useLocalDpi xmlns:a14="http://schemas.microsoft.com/office/drawing/2010/main" val="0"/>
              </a:ext>
            </a:extLst>
          </a:blip>
          <a:srcRect l="18684"/>
          <a:stretch/>
        </p:blipFill>
        <p:spPr bwMode="auto">
          <a:xfrm flipH="1">
            <a:off x="10434918" y="3977387"/>
            <a:ext cx="1764891" cy="298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2740"/>
          <a:stretch/>
        </p:blipFill>
        <p:spPr bwMode="auto">
          <a:xfrm>
            <a:off x="9547412" y="2233086"/>
            <a:ext cx="2571713" cy="193220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92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6" y="-34871"/>
            <a:ext cx="11932024" cy="461665"/>
          </a:xfrm>
          <a:prstGeom prst="rect">
            <a:avLst/>
          </a:prstGeom>
          <a:noFill/>
        </p:spPr>
        <p:txBody>
          <a:bodyPr wrap="square" rtlCol="0">
            <a:spAutoFit/>
          </a:bodyPr>
          <a:lstStyle/>
          <a:p>
            <a:r>
              <a:rPr lang="en-GB" sz="2400" dirty="0">
                <a:latin typeface="Berlin Sans FB Demi" panose="020E0802020502020306" pitchFamily="34" charset="0"/>
              </a:rPr>
              <a:t>Lesson 31: </a:t>
            </a:r>
            <a:r>
              <a:rPr lang="en-GB" dirty="0">
                <a:latin typeface="Berlin Sans FB Demi" panose="020E0802020502020306" pitchFamily="34" charset="0"/>
              </a:rPr>
              <a:t>1900-Present Day  – Conscientious Objectors in WW1 and WW2.</a:t>
            </a:r>
          </a:p>
        </p:txBody>
      </p:sp>
      <p:sp>
        <p:nvSpPr>
          <p:cNvPr id="5" name="TextBox 4"/>
          <p:cNvSpPr txBox="1"/>
          <p:nvPr/>
        </p:nvSpPr>
        <p:spPr>
          <a:xfrm>
            <a:off x="91885" y="387555"/>
            <a:ext cx="8464037" cy="861774"/>
          </a:xfrm>
          <a:prstGeom prst="rect">
            <a:avLst/>
          </a:prstGeom>
          <a:noFill/>
          <a:ln w="19050">
            <a:solidFill>
              <a:schemeClr val="tx1"/>
            </a:solidFill>
          </a:ln>
        </p:spPr>
        <p:txBody>
          <a:bodyPr wrap="square" rtlCol="0">
            <a:spAutoFit/>
          </a:bodyPr>
          <a:lstStyle/>
          <a:p>
            <a:r>
              <a:rPr lang="en-GB" sz="1400" b="1" dirty="0"/>
              <a:t>Background information: </a:t>
            </a:r>
          </a:p>
          <a:p>
            <a:r>
              <a:rPr lang="en-GB" sz="1200" dirty="0"/>
              <a:t>A key example of how public attitudes and government laws have influenced a new crime was the punishment of men who for various reasons, refused to fight in the First and Second World War.  So why did men refuse to fight, what was the law against this, how were they treated by the public and media and what was their punishment?</a:t>
            </a:r>
          </a:p>
        </p:txBody>
      </p:sp>
      <p:sp>
        <p:nvSpPr>
          <p:cNvPr id="8" name="TextBox 7"/>
          <p:cNvSpPr txBox="1"/>
          <p:nvPr/>
        </p:nvSpPr>
        <p:spPr>
          <a:xfrm>
            <a:off x="91885" y="1288241"/>
            <a:ext cx="3240558" cy="1846659"/>
          </a:xfrm>
          <a:prstGeom prst="rect">
            <a:avLst/>
          </a:prstGeom>
          <a:noFill/>
          <a:ln w="28575">
            <a:solidFill>
              <a:schemeClr val="tx1"/>
            </a:solidFill>
          </a:ln>
        </p:spPr>
        <p:txBody>
          <a:bodyPr wrap="square" rtlCol="0">
            <a:spAutoFit/>
          </a:bodyPr>
          <a:lstStyle/>
          <a:p>
            <a:pPr algn="ctr"/>
            <a:r>
              <a:rPr lang="en-GB" sz="1400" b="1" dirty="0"/>
              <a:t>WHAT CHANGED?  A NEW LAW.</a:t>
            </a:r>
          </a:p>
          <a:p>
            <a:r>
              <a:rPr lang="en-GB" sz="1600" b="1" dirty="0">
                <a:solidFill>
                  <a:srgbClr val="FF0000"/>
                </a:solidFill>
              </a:rPr>
              <a:t>The Military Service Act 1916 </a:t>
            </a:r>
            <a:r>
              <a:rPr lang="en-GB" sz="1200" dirty="0"/>
              <a:t>– Men were conscripted into the army for the first time ever in Britain. It was now illegal – against the law to avoid taking part in war.</a:t>
            </a:r>
          </a:p>
          <a:p>
            <a:r>
              <a:rPr lang="en-GB" sz="1200" b="1" dirty="0"/>
              <a:t>WHO HAD TO JOIN?</a:t>
            </a:r>
          </a:p>
          <a:p>
            <a:pPr marL="179388" indent="-179388">
              <a:buFont typeface="Wingdings" panose="05000000000000000000" pitchFamily="2" charset="2"/>
              <a:buChar char="q"/>
            </a:pPr>
            <a:r>
              <a:rPr lang="en-GB" sz="1200" b="1" dirty="0"/>
              <a:t>March 1916 </a:t>
            </a:r>
            <a:r>
              <a:rPr lang="en-GB" sz="1200" dirty="0"/>
              <a:t>– all </a:t>
            </a:r>
            <a:r>
              <a:rPr lang="en-GB" sz="1200" b="1" dirty="0">
                <a:solidFill>
                  <a:srgbClr val="FF0000"/>
                </a:solidFill>
              </a:rPr>
              <a:t>unmarried</a:t>
            </a:r>
            <a:r>
              <a:rPr lang="en-GB" sz="1200" dirty="0"/>
              <a:t> men aged 18-41</a:t>
            </a:r>
          </a:p>
          <a:p>
            <a:pPr marL="179388" indent="-179388">
              <a:buFont typeface="Wingdings" panose="05000000000000000000" pitchFamily="2" charset="2"/>
              <a:buChar char="q"/>
            </a:pPr>
            <a:r>
              <a:rPr lang="en-GB" sz="1200" b="1" dirty="0"/>
              <a:t>May 1916 </a:t>
            </a:r>
            <a:r>
              <a:rPr lang="en-GB" sz="1200" dirty="0"/>
              <a:t>– </a:t>
            </a:r>
            <a:r>
              <a:rPr lang="en-GB" sz="1200" b="1" dirty="0">
                <a:solidFill>
                  <a:srgbClr val="FF0000"/>
                </a:solidFill>
              </a:rPr>
              <a:t>married</a:t>
            </a:r>
            <a:r>
              <a:rPr lang="en-GB" sz="1200" dirty="0"/>
              <a:t> men now included and age raised to </a:t>
            </a:r>
            <a:r>
              <a:rPr lang="en-GB" sz="1200" b="1" dirty="0">
                <a:solidFill>
                  <a:srgbClr val="FF0000"/>
                </a:solidFill>
              </a:rPr>
              <a:t>51</a:t>
            </a:r>
            <a:r>
              <a:rPr lang="en-GB" sz="1200" dirty="0"/>
              <a:t>.</a:t>
            </a:r>
          </a:p>
        </p:txBody>
      </p:sp>
      <p:sp>
        <p:nvSpPr>
          <p:cNvPr id="9" name="TextBox 8"/>
          <p:cNvSpPr txBox="1"/>
          <p:nvPr/>
        </p:nvSpPr>
        <p:spPr>
          <a:xfrm>
            <a:off x="8624047" y="88886"/>
            <a:ext cx="3505200" cy="2308324"/>
          </a:xfrm>
          <a:prstGeom prst="rect">
            <a:avLst/>
          </a:prstGeom>
          <a:noFill/>
          <a:ln w="28575">
            <a:solidFill>
              <a:schemeClr val="tx1"/>
            </a:solidFill>
          </a:ln>
        </p:spPr>
        <p:txBody>
          <a:bodyPr wrap="square" rtlCol="0">
            <a:spAutoFit/>
          </a:bodyPr>
          <a:lstStyle/>
          <a:p>
            <a:r>
              <a:rPr lang="en-GB" sz="1200" b="1" dirty="0"/>
              <a:t>KEY TERM: </a:t>
            </a:r>
          </a:p>
          <a:p>
            <a:r>
              <a:rPr lang="en-GB" sz="1200" b="1" dirty="0">
                <a:solidFill>
                  <a:srgbClr val="FF0000"/>
                </a:solidFill>
              </a:rPr>
              <a:t>Conscription</a:t>
            </a:r>
            <a:r>
              <a:rPr lang="en-GB" sz="1200" dirty="0"/>
              <a:t> – it was compulsory to join the army.</a:t>
            </a:r>
          </a:p>
          <a:p>
            <a:r>
              <a:rPr lang="en-GB" sz="1200" b="1" dirty="0">
                <a:solidFill>
                  <a:srgbClr val="FF0000"/>
                </a:solidFill>
              </a:rPr>
              <a:t>Conscientious Objector </a:t>
            </a:r>
            <a:r>
              <a:rPr lang="en-GB" sz="1200" dirty="0"/>
              <a:t>– a person whose belief about war causes them to refuse to fight.</a:t>
            </a:r>
          </a:p>
          <a:p>
            <a:r>
              <a:rPr lang="en-GB" sz="1200" b="1" dirty="0">
                <a:solidFill>
                  <a:srgbClr val="FF0000"/>
                </a:solidFill>
              </a:rPr>
              <a:t>Absolutist </a:t>
            </a:r>
            <a:r>
              <a:rPr lang="en-GB" sz="1200" dirty="0"/>
              <a:t>– a person who refused to support war in any way, even if not fighting.</a:t>
            </a:r>
          </a:p>
          <a:p>
            <a:r>
              <a:rPr lang="en-GB" sz="1200" b="1" dirty="0">
                <a:solidFill>
                  <a:srgbClr val="FF0000"/>
                </a:solidFill>
              </a:rPr>
              <a:t>Pacifist </a:t>
            </a:r>
            <a:r>
              <a:rPr lang="en-GB" sz="1200" dirty="0"/>
              <a:t>– the belief that violence in all ways is wrong.</a:t>
            </a:r>
            <a:r>
              <a:rPr lang="en-GB" sz="1200" b="1" dirty="0">
                <a:solidFill>
                  <a:srgbClr val="FF0000"/>
                </a:solidFill>
              </a:rPr>
              <a:t> </a:t>
            </a:r>
          </a:p>
          <a:p>
            <a:r>
              <a:rPr lang="en-GB" sz="1200" b="1" dirty="0">
                <a:solidFill>
                  <a:srgbClr val="FF0000"/>
                </a:solidFill>
              </a:rPr>
              <a:t>Alternativist </a:t>
            </a:r>
            <a:r>
              <a:rPr lang="en-GB" sz="1200" dirty="0"/>
              <a:t>– refused to carry a weapon but would support the war in other ways. These men might be stretcher bearers on the front line and the job was still dangerous.</a:t>
            </a:r>
          </a:p>
          <a:p>
            <a:endParaRPr lang="en-GB" sz="1200" dirty="0"/>
          </a:p>
        </p:txBody>
      </p:sp>
      <p:sp>
        <p:nvSpPr>
          <p:cNvPr id="10" name="TextBox 9"/>
          <p:cNvSpPr txBox="1"/>
          <p:nvPr/>
        </p:nvSpPr>
        <p:spPr>
          <a:xfrm>
            <a:off x="3442447" y="1288241"/>
            <a:ext cx="2430462" cy="1754326"/>
          </a:xfrm>
          <a:prstGeom prst="rect">
            <a:avLst/>
          </a:prstGeom>
          <a:noFill/>
          <a:ln w="28575">
            <a:solidFill>
              <a:schemeClr val="tx1"/>
            </a:solidFill>
          </a:ln>
        </p:spPr>
        <p:txBody>
          <a:bodyPr wrap="square" rtlCol="0">
            <a:spAutoFit/>
          </a:bodyPr>
          <a:lstStyle/>
          <a:p>
            <a:r>
              <a:rPr lang="en-GB" sz="1200" b="1" dirty="0"/>
              <a:t>The First World War (1914-39)</a:t>
            </a:r>
          </a:p>
          <a:p>
            <a:r>
              <a:rPr lang="en-GB" sz="1200" dirty="0"/>
              <a:t>Some men refused to fight as their ‘conscience’ (their personal feelings/opinions) would not allow them.</a:t>
            </a:r>
          </a:p>
          <a:p>
            <a:r>
              <a:rPr lang="en-GB" sz="1200" b="1" dirty="0"/>
              <a:t>The reasons for not fighting:</a:t>
            </a:r>
          </a:p>
          <a:p>
            <a:pPr marL="342900" indent="-342900">
              <a:buFont typeface="+mj-lt"/>
              <a:buAutoNum type="arabicPeriod"/>
            </a:pPr>
            <a:r>
              <a:rPr lang="en-GB" sz="1200" b="1" dirty="0"/>
              <a:t>Religious</a:t>
            </a:r>
            <a:r>
              <a:rPr lang="en-GB" sz="1200" dirty="0"/>
              <a:t> beliefs against war.</a:t>
            </a:r>
          </a:p>
          <a:p>
            <a:pPr marL="342900" indent="-342900">
              <a:buFont typeface="+mj-lt"/>
              <a:buAutoNum type="arabicPeriod"/>
            </a:pPr>
            <a:r>
              <a:rPr lang="en-GB" sz="1200" b="1" dirty="0"/>
              <a:t>Political</a:t>
            </a:r>
            <a:r>
              <a:rPr lang="en-GB" sz="1200" dirty="0"/>
              <a:t> reasons against war.</a:t>
            </a:r>
          </a:p>
          <a:p>
            <a:pPr marL="342900" indent="-342900">
              <a:buFont typeface="+mj-lt"/>
              <a:buAutoNum type="arabicPeriod"/>
            </a:pPr>
            <a:r>
              <a:rPr lang="en-GB" sz="1200" b="1" dirty="0"/>
              <a:t>Ethical </a:t>
            </a:r>
            <a:r>
              <a:rPr lang="en-GB" sz="1200" dirty="0"/>
              <a:t>reasons against war.</a:t>
            </a:r>
          </a:p>
        </p:txBody>
      </p:sp>
      <p:sp>
        <p:nvSpPr>
          <p:cNvPr id="12" name="TextBox 11"/>
          <p:cNvSpPr txBox="1"/>
          <p:nvPr/>
        </p:nvSpPr>
        <p:spPr>
          <a:xfrm>
            <a:off x="5964470" y="1279239"/>
            <a:ext cx="2591453" cy="2000548"/>
          </a:xfrm>
          <a:prstGeom prst="rect">
            <a:avLst/>
          </a:prstGeom>
          <a:noFill/>
          <a:ln w="28575">
            <a:solidFill>
              <a:schemeClr val="tx1"/>
            </a:solidFill>
          </a:ln>
        </p:spPr>
        <p:txBody>
          <a:bodyPr wrap="square" rtlCol="0">
            <a:spAutoFit/>
          </a:bodyPr>
          <a:lstStyle/>
          <a:p>
            <a:r>
              <a:rPr lang="en-GB" sz="1200" b="1" dirty="0"/>
              <a:t>COULD MEN OBJECT TO JOINING THE ARMY?</a:t>
            </a:r>
          </a:p>
          <a:p>
            <a:pPr marL="171450" indent="-171450">
              <a:buFont typeface="Arial" panose="020B0604020202020204" pitchFamily="34" charset="0"/>
              <a:buChar char="•"/>
            </a:pPr>
            <a:r>
              <a:rPr lang="en-GB" sz="1200" dirty="0"/>
              <a:t>The Military Services Act included a section called the </a:t>
            </a:r>
            <a:r>
              <a:rPr lang="en-GB" sz="1200" b="1" dirty="0">
                <a:solidFill>
                  <a:srgbClr val="FF0000"/>
                </a:solidFill>
              </a:rPr>
              <a:t>CONSCIENCE CLAUSE</a:t>
            </a:r>
            <a:r>
              <a:rPr lang="en-GB" sz="1200" dirty="0">
                <a:solidFill>
                  <a:srgbClr val="FF0000"/>
                </a:solidFill>
              </a:rPr>
              <a:t> </a:t>
            </a:r>
            <a:r>
              <a:rPr lang="en-GB" sz="1200" dirty="0"/>
              <a:t>which allowed men to ask not to join because of their feelings towards war.</a:t>
            </a:r>
          </a:p>
          <a:p>
            <a:pPr marL="171450" indent="-171450">
              <a:buFont typeface="Arial" panose="020B0604020202020204" pitchFamily="34" charset="0"/>
              <a:buChar char="•"/>
            </a:pPr>
            <a:r>
              <a:rPr lang="en-GB" sz="1200" b="1" dirty="0"/>
              <a:t>16,500</a:t>
            </a:r>
            <a:r>
              <a:rPr lang="en-GB" sz="1200" dirty="0"/>
              <a:t> men made this request.</a:t>
            </a:r>
          </a:p>
          <a:p>
            <a:pPr marL="171450" indent="-171450">
              <a:buFont typeface="Arial" panose="020B0604020202020204" pitchFamily="34" charset="0"/>
              <a:buChar char="•"/>
            </a:pPr>
            <a:r>
              <a:rPr lang="en-GB" sz="1200" dirty="0"/>
              <a:t>A judge would decide a case was genuine in a </a:t>
            </a:r>
            <a:r>
              <a:rPr lang="en-GB" sz="1200" b="1" dirty="0">
                <a:solidFill>
                  <a:srgbClr val="FF0000"/>
                </a:solidFill>
              </a:rPr>
              <a:t>TRIBUNAL</a:t>
            </a:r>
          </a:p>
        </p:txBody>
      </p:sp>
      <p:sp>
        <p:nvSpPr>
          <p:cNvPr id="13" name="TextBox 12"/>
          <p:cNvSpPr txBox="1"/>
          <p:nvPr/>
        </p:nvSpPr>
        <p:spPr>
          <a:xfrm>
            <a:off x="8624044" y="2540694"/>
            <a:ext cx="3505201" cy="1569660"/>
          </a:xfrm>
          <a:prstGeom prst="rect">
            <a:avLst/>
          </a:prstGeom>
          <a:noFill/>
          <a:ln w="28575">
            <a:solidFill>
              <a:schemeClr val="tx1"/>
            </a:solidFill>
          </a:ln>
        </p:spPr>
        <p:txBody>
          <a:bodyPr wrap="square" rtlCol="0">
            <a:spAutoFit/>
          </a:bodyPr>
          <a:lstStyle/>
          <a:p>
            <a:r>
              <a:rPr lang="en-GB" sz="1200" b="1" dirty="0"/>
              <a:t>WHY WERE THE JUDGES AND TRIALS NOT FAIR?</a:t>
            </a:r>
          </a:p>
          <a:p>
            <a:pPr marL="171450" indent="-171450">
              <a:buFont typeface="Arial" panose="020B0604020202020204" pitchFamily="34" charset="0"/>
              <a:buChar char="•"/>
            </a:pPr>
            <a:r>
              <a:rPr lang="en-GB" sz="1200" dirty="0"/>
              <a:t>Held </a:t>
            </a:r>
            <a:r>
              <a:rPr lang="en-GB" sz="1200" b="1" dirty="0"/>
              <a:t>locally</a:t>
            </a:r>
            <a:r>
              <a:rPr lang="en-GB" sz="1200" dirty="0"/>
              <a:t> and could sometimes make very personal judgements on people they knew.</a:t>
            </a:r>
          </a:p>
          <a:p>
            <a:pPr marL="171450" indent="-171450">
              <a:buFont typeface="Arial" panose="020B0604020202020204" pitchFamily="34" charset="0"/>
              <a:buChar char="•"/>
            </a:pPr>
            <a:r>
              <a:rPr lang="en-GB" sz="1200" dirty="0"/>
              <a:t>The judging panel was made up of local people so not all decisions were equal across the country.</a:t>
            </a:r>
          </a:p>
          <a:p>
            <a:pPr marL="171450" indent="-171450">
              <a:buFont typeface="Arial" panose="020B0604020202020204" pitchFamily="34" charset="0"/>
              <a:buChar char="•"/>
            </a:pPr>
            <a:r>
              <a:rPr lang="en-GB" sz="1200" dirty="0"/>
              <a:t>The judging panel were often </a:t>
            </a:r>
            <a:r>
              <a:rPr lang="en-GB" sz="1200" b="1" dirty="0"/>
              <a:t>far to old </a:t>
            </a:r>
            <a:r>
              <a:rPr lang="en-GB" sz="1200" dirty="0"/>
              <a:t>and did not understand the attitude of the younger men not to fight.</a:t>
            </a:r>
          </a:p>
        </p:txBody>
      </p:sp>
      <p:sp>
        <p:nvSpPr>
          <p:cNvPr id="14" name="TextBox 13"/>
          <p:cNvSpPr txBox="1"/>
          <p:nvPr/>
        </p:nvSpPr>
        <p:spPr>
          <a:xfrm>
            <a:off x="8624044" y="4290075"/>
            <a:ext cx="3505201" cy="2492990"/>
          </a:xfrm>
          <a:prstGeom prst="rect">
            <a:avLst/>
          </a:prstGeom>
          <a:noFill/>
          <a:ln w="28575">
            <a:solidFill>
              <a:schemeClr val="tx1"/>
            </a:solidFill>
          </a:ln>
        </p:spPr>
        <p:txBody>
          <a:bodyPr wrap="square" rtlCol="0">
            <a:spAutoFit/>
          </a:bodyPr>
          <a:lstStyle/>
          <a:p>
            <a:r>
              <a:rPr lang="en-GB" sz="1200" b="1" dirty="0"/>
              <a:t>HOW WERE Cos TREATED?</a:t>
            </a:r>
          </a:p>
          <a:p>
            <a:pPr marL="171450" indent="-171450">
              <a:buFont typeface="Arial" panose="020B0604020202020204" pitchFamily="34" charset="0"/>
              <a:buChar char="•"/>
            </a:pPr>
            <a:r>
              <a:rPr lang="en-GB" sz="1200" dirty="0"/>
              <a:t>Many </a:t>
            </a:r>
            <a:r>
              <a:rPr lang="en-GB" sz="1200" b="1" dirty="0"/>
              <a:t>absolutists</a:t>
            </a:r>
            <a:r>
              <a:rPr lang="en-GB" sz="1200" dirty="0"/>
              <a:t> were imprisoned. E.g. 1,000 prisoners jailed in </a:t>
            </a:r>
            <a:r>
              <a:rPr lang="en-GB" sz="1200" b="1" dirty="0"/>
              <a:t>Dartmoor </a:t>
            </a:r>
            <a:r>
              <a:rPr lang="en-GB" sz="1200" dirty="0"/>
              <a:t>and made to work in a local granite quarry.</a:t>
            </a:r>
          </a:p>
          <a:p>
            <a:pPr marL="171450" indent="-171450">
              <a:buFont typeface="Arial" panose="020B0604020202020204" pitchFamily="34" charset="0"/>
              <a:buChar char="•"/>
            </a:pPr>
            <a:r>
              <a:rPr lang="en-GB" sz="1200" dirty="0"/>
              <a:t>Many </a:t>
            </a:r>
            <a:r>
              <a:rPr lang="en-GB" sz="1200" b="1" dirty="0"/>
              <a:t>absolutists</a:t>
            </a:r>
            <a:r>
              <a:rPr lang="en-GB" sz="1200" dirty="0"/>
              <a:t> were also put in </a:t>
            </a:r>
            <a:r>
              <a:rPr lang="en-GB" sz="1200" b="1" dirty="0"/>
              <a:t>solitary confinement </a:t>
            </a:r>
            <a:r>
              <a:rPr lang="en-GB" sz="1200" dirty="0"/>
              <a:t>to stop them mixing with other prisoners?</a:t>
            </a:r>
          </a:p>
          <a:p>
            <a:pPr marL="171450" indent="-171450">
              <a:buFont typeface="Arial" panose="020B0604020202020204" pitchFamily="34" charset="0"/>
              <a:buChar char="•"/>
            </a:pPr>
            <a:r>
              <a:rPr lang="en-GB" sz="1200" dirty="0"/>
              <a:t>Some Cos were </a:t>
            </a:r>
            <a:r>
              <a:rPr lang="en-GB" sz="1200" b="1" dirty="0"/>
              <a:t>sent to France</a:t>
            </a:r>
            <a:r>
              <a:rPr lang="en-GB" sz="1200" dirty="0"/>
              <a:t> anyway, and told to fight.  If they refused they were taken to a </a:t>
            </a:r>
            <a:r>
              <a:rPr lang="en-GB" sz="1200" b="1" dirty="0"/>
              <a:t>military court</a:t>
            </a:r>
            <a:r>
              <a:rPr lang="en-GB" sz="1200" dirty="0"/>
              <a:t>.</a:t>
            </a:r>
          </a:p>
          <a:p>
            <a:pPr marL="171450" indent="-171450">
              <a:buFont typeface="Arial" panose="020B0604020202020204" pitchFamily="34" charset="0"/>
              <a:buChar char="•"/>
            </a:pPr>
            <a:r>
              <a:rPr lang="en-GB" sz="1200" dirty="0"/>
              <a:t>Some military courts punished Cos </a:t>
            </a:r>
            <a:r>
              <a:rPr lang="en-GB" sz="1200" b="1" dirty="0"/>
              <a:t>with death</a:t>
            </a:r>
            <a:r>
              <a:rPr lang="en-GB" sz="1200" dirty="0"/>
              <a:t>.</a:t>
            </a:r>
          </a:p>
          <a:p>
            <a:pPr marL="171450" indent="-171450">
              <a:buFont typeface="Arial" panose="020B0604020202020204" pitchFamily="34" charset="0"/>
              <a:buChar char="•"/>
            </a:pPr>
            <a:r>
              <a:rPr lang="en-GB" sz="1200" dirty="0"/>
              <a:t>The Prime Minister then found out about this and reduced the punishment to </a:t>
            </a:r>
            <a:r>
              <a:rPr lang="en-GB" sz="1200" b="1" dirty="0"/>
              <a:t>10 years in prison</a:t>
            </a:r>
            <a:r>
              <a:rPr lang="en-GB" sz="1200" dirty="0"/>
              <a:t>.</a:t>
            </a:r>
          </a:p>
        </p:txBody>
      </p:sp>
      <p:sp>
        <p:nvSpPr>
          <p:cNvPr id="15" name="TextBox 14"/>
          <p:cNvSpPr txBox="1"/>
          <p:nvPr/>
        </p:nvSpPr>
        <p:spPr>
          <a:xfrm>
            <a:off x="5964470" y="3379791"/>
            <a:ext cx="2549570" cy="2677656"/>
          </a:xfrm>
          <a:prstGeom prst="rect">
            <a:avLst/>
          </a:prstGeom>
          <a:noFill/>
          <a:ln w="28575">
            <a:solidFill>
              <a:schemeClr val="tx1"/>
            </a:solidFill>
          </a:ln>
        </p:spPr>
        <p:txBody>
          <a:bodyPr wrap="square" rtlCol="0">
            <a:spAutoFit/>
          </a:bodyPr>
          <a:lstStyle/>
          <a:p>
            <a:r>
              <a:rPr lang="en-GB" sz="1200" b="1" dirty="0"/>
              <a:t>WHY WERE Cos TREATED SO HARSHLY?</a:t>
            </a:r>
          </a:p>
          <a:p>
            <a:pPr marL="171450" indent="-171450">
              <a:buFont typeface="Arial" panose="020B0604020202020204" pitchFamily="34" charset="0"/>
              <a:buChar char="•"/>
            </a:pPr>
            <a:r>
              <a:rPr lang="en-GB" sz="1200" b="1" dirty="0"/>
              <a:t>The government needed soldiers as many soldiers were being killed</a:t>
            </a:r>
            <a:r>
              <a:rPr lang="en-GB" sz="1200" dirty="0"/>
              <a:t>. </a:t>
            </a:r>
          </a:p>
          <a:p>
            <a:pPr marL="171450" indent="-171450">
              <a:buFont typeface="Arial" panose="020B0604020202020204" pitchFamily="34" charset="0"/>
              <a:buChar char="•"/>
            </a:pPr>
            <a:r>
              <a:rPr lang="en-GB" sz="1200" dirty="0"/>
              <a:t> They needed to </a:t>
            </a:r>
            <a:r>
              <a:rPr lang="en-GB" sz="1200" b="1" dirty="0"/>
              <a:t>prevent ‘pacifist’ ideas spreading </a:t>
            </a:r>
            <a:r>
              <a:rPr lang="en-GB" sz="1200" dirty="0"/>
              <a:t>and recruit many more men.</a:t>
            </a:r>
          </a:p>
          <a:p>
            <a:pPr marL="171450" indent="-171450">
              <a:buFont typeface="Arial" panose="020B0604020202020204" pitchFamily="34" charset="0"/>
              <a:buChar char="•"/>
            </a:pPr>
            <a:r>
              <a:rPr lang="en-GB" sz="1200" dirty="0"/>
              <a:t>The government wanted to </a:t>
            </a:r>
            <a:r>
              <a:rPr lang="en-GB" sz="1200" b="1" dirty="0"/>
              <a:t>avoid protests </a:t>
            </a:r>
            <a:r>
              <a:rPr lang="en-GB" sz="1200" dirty="0"/>
              <a:t>and </a:t>
            </a:r>
            <a:r>
              <a:rPr lang="en-GB" sz="1200" b="1" dirty="0"/>
              <a:t>resistance</a:t>
            </a:r>
            <a:r>
              <a:rPr lang="en-GB" sz="1200" dirty="0"/>
              <a:t> during the war time.</a:t>
            </a:r>
          </a:p>
          <a:p>
            <a:pPr marL="171450" indent="-171450">
              <a:buFont typeface="Arial" panose="020B0604020202020204" pitchFamily="34" charset="0"/>
              <a:buChar char="•"/>
            </a:pPr>
            <a:r>
              <a:rPr lang="en-GB" sz="1200" dirty="0"/>
              <a:t>The harsh punishments would be a </a:t>
            </a:r>
            <a:r>
              <a:rPr lang="en-GB" sz="1200" b="1" dirty="0"/>
              <a:t>deterrent</a:t>
            </a:r>
            <a:r>
              <a:rPr lang="en-GB" sz="1200" dirty="0"/>
              <a:t> to any men wanting to refuse.</a:t>
            </a:r>
          </a:p>
        </p:txBody>
      </p:sp>
      <p:sp>
        <p:nvSpPr>
          <p:cNvPr id="16" name="TextBox 15"/>
          <p:cNvSpPr txBox="1"/>
          <p:nvPr/>
        </p:nvSpPr>
        <p:spPr>
          <a:xfrm>
            <a:off x="3442447" y="3162086"/>
            <a:ext cx="2430462" cy="2308324"/>
          </a:xfrm>
          <a:prstGeom prst="rect">
            <a:avLst/>
          </a:prstGeom>
          <a:noFill/>
          <a:ln w="28575">
            <a:solidFill>
              <a:schemeClr val="tx1"/>
            </a:solidFill>
          </a:ln>
        </p:spPr>
        <p:txBody>
          <a:bodyPr wrap="square" rtlCol="0">
            <a:spAutoFit/>
          </a:bodyPr>
          <a:lstStyle/>
          <a:p>
            <a:r>
              <a:rPr lang="en-GB" sz="1200" b="1" dirty="0"/>
              <a:t>WHAT WERE THE ATTITUDES TOWARDS Cos?</a:t>
            </a:r>
          </a:p>
          <a:p>
            <a:r>
              <a:rPr lang="en-GB" sz="1200" dirty="0"/>
              <a:t>The government </a:t>
            </a:r>
            <a:r>
              <a:rPr lang="en-GB" sz="1200" b="1" dirty="0"/>
              <a:t>propaganda</a:t>
            </a:r>
            <a:r>
              <a:rPr lang="en-GB" sz="1200" dirty="0"/>
              <a:t> and </a:t>
            </a:r>
            <a:r>
              <a:rPr lang="en-GB" sz="1200" b="1" dirty="0"/>
              <a:t>newspapers </a:t>
            </a:r>
            <a:r>
              <a:rPr lang="en-GB" sz="1200" dirty="0"/>
              <a:t>made COs out to be:</a:t>
            </a:r>
          </a:p>
          <a:p>
            <a:pPr marL="171450" indent="-171450">
              <a:buFont typeface="Arial" panose="020B0604020202020204" pitchFamily="34" charset="0"/>
              <a:buChar char="•"/>
            </a:pPr>
            <a:r>
              <a:rPr lang="en-GB" sz="1200" b="1" dirty="0"/>
              <a:t>Unmanly and feminine </a:t>
            </a:r>
            <a:r>
              <a:rPr lang="en-GB" sz="1200" dirty="0"/>
              <a:t>if they did not do their ‘man’s duty’.</a:t>
            </a:r>
          </a:p>
          <a:p>
            <a:pPr marL="171450" indent="-171450">
              <a:buFont typeface="Arial" panose="020B0604020202020204" pitchFamily="34" charset="0"/>
              <a:buChar char="•"/>
            </a:pPr>
            <a:r>
              <a:rPr lang="en-GB" sz="1200" b="1" dirty="0"/>
              <a:t>Cowards, traitors </a:t>
            </a:r>
            <a:r>
              <a:rPr lang="en-GB" sz="1200" dirty="0"/>
              <a:t>&amp;</a:t>
            </a:r>
            <a:r>
              <a:rPr lang="en-GB" sz="1200" b="1" dirty="0"/>
              <a:t> unpatriotic</a:t>
            </a:r>
            <a:r>
              <a:rPr lang="en-GB" sz="1200" dirty="0"/>
              <a:t>.</a:t>
            </a:r>
          </a:p>
          <a:p>
            <a:pPr marL="171450" indent="-171450">
              <a:buFont typeface="Arial" panose="020B0604020202020204" pitchFamily="34" charset="0"/>
              <a:buChar char="•"/>
            </a:pPr>
            <a:r>
              <a:rPr lang="en-GB" sz="1200" dirty="0"/>
              <a:t>That Cos were lazy and </a:t>
            </a:r>
            <a:r>
              <a:rPr lang="en-GB" sz="1200" b="1" dirty="0"/>
              <a:t>shirking their responsibility</a:t>
            </a:r>
            <a:r>
              <a:rPr lang="en-GB" sz="1200" dirty="0"/>
              <a:t>.</a:t>
            </a:r>
          </a:p>
          <a:p>
            <a:pPr marL="171450" indent="-171450">
              <a:buFont typeface="Arial" panose="020B0604020202020204" pitchFamily="34" charset="0"/>
              <a:buChar char="•"/>
            </a:pPr>
            <a:r>
              <a:rPr lang="en-GB" sz="1200" dirty="0"/>
              <a:t>Some Cos were </a:t>
            </a:r>
            <a:r>
              <a:rPr lang="en-GB" sz="1200" b="1" dirty="0"/>
              <a:t>ignored</a:t>
            </a:r>
            <a:r>
              <a:rPr lang="en-GB" sz="1200" dirty="0"/>
              <a:t> by their own family and neighbours or received </a:t>
            </a:r>
            <a:r>
              <a:rPr lang="en-GB" sz="1200" b="1" dirty="0"/>
              <a:t>hate mail </a:t>
            </a:r>
            <a:r>
              <a:rPr lang="en-GB" sz="1200" dirty="0"/>
              <a:t>in the post.</a:t>
            </a:r>
          </a:p>
        </p:txBody>
      </p:sp>
      <p:sp>
        <p:nvSpPr>
          <p:cNvPr id="17" name="TextBox 16"/>
          <p:cNvSpPr txBox="1"/>
          <p:nvPr/>
        </p:nvSpPr>
        <p:spPr>
          <a:xfrm>
            <a:off x="91885" y="3266803"/>
            <a:ext cx="3259001" cy="2308324"/>
          </a:xfrm>
          <a:prstGeom prst="rect">
            <a:avLst/>
          </a:prstGeom>
          <a:noFill/>
          <a:ln w="28575">
            <a:solidFill>
              <a:schemeClr val="tx1"/>
            </a:solidFill>
          </a:ln>
        </p:spPr>
        <p:txBody>
          <a:bodyPr wrap="square" rtlCol="0">
            <a:spAutoFit/>
          </a:bodyPr>
          <a:lstStyle/>
          <a:p>
            <a:r>
              <a:rPr lang="en-GB" sz="1200" b="1" dirty="0"/>
              <a:t>THE TREATMENT OF Cos in the SECOND WORLD WAR</a:t>
            </a:r>
          </a:p>
          <a:p>
            <a:pPr marL="171450" indent="-171450">
              <a:buFont typeface="Wingdings" panose="05000000000000000000" pitchFamily="2" charset="2"/>
              <a:buChar char="q"/>
            </a:pPr>
            <a:r>
              <a:rPr lang="en-GB" sz="1200" b="1" dirty="0"/>
              <a:t>Government attitudes relaxed by WW2 </a:t>
            </a:r>
            <a:r>
              <a:rPr lang="en-GB" sz="1200" dirty="0"/>
              <a:t>- It would be hypocritical to punish COs in a brutal way while fighting against the Nazis who were brutally treating groups such as the Jews. </a:t>
            </a:r>
          </a:p>
          <a:p>
            <a:pPr marL="171450" indent="-171450">
              <a:buFont typeface="Wingdings" panose="05000000000000000000" pitchFamily="2" charset="2"/>
              <a:buChar char="q"/>
            </a:pPr>
            <a:r>
              <a:rPr lang="en-GB" sz="1200" dirty="0"/>
              <a:t>COs offered </a:t>
            </a:r>
            <a:r>
              <a:rPr lang="en-GB" sz="1200" b="1" dirty="0"/>
              <a:t>alternative work </a:t>
            </a:r>
            <a:r>
              <a:rPr lang="en-GB" sz="1200" dirty="0"/>
              <a:t>to help the war. </a:t>
            </a:r>
          </a:p>
          <a:p>
            <a:pPr marL="171450" indent="-171450">
              <a:buFont typeface="Wingdings" panose="05000000000000000000" pitchFamily="2" charset="2"/>
              <a:buChar char="q"/>
            </a:pPr>
            <a:r>
              <a:rPr lang="en-GB" sz="1200" b="1" dirty="0"/>
              <a:t>Prison</a:t>
            </a:r>
            <a:r>
              <a:rPr lang="en-GB" sz="1200" dirty="0"/>
              <a:t> was now a last resort and not used as a deterrent.</a:t>
            </a:r>
          </a:p>
          <a:p>
            <a:pPr marL="171450" indent="-171450">
              <a:buFont typeface="Wingdings" panose="05000000000000000000" pitchFamily="2" charset="2"/>
              <a:buChar char="q"/>
            </a:pPr>
            <a:r>
              <a:rPr lang="en-GB" sz="1200" dirty="0"/>
              <a:t>Men who actively oppose the war could still end up in </a:t>
            </a:r>
            <a:r>
              <a:rPr lang="en-GB" sz="1200" b="1" dirty="0"/>
              <a:t>court</a:t>
            </a:r>
            <a:r>
              <a:rPr lang="en-GB" sz="1200" dirty="0"/>
              <a:t>. They were put on trial but given light punishments.</a:t>
            </a:r>
          </a:p>
        </p:txBody>
      </p:sp>
      <p:sp>
        <p:nvSpPr>
          <p:cNvPr id="18" name="TextBox 17"/>
          <p:cNvSpPr txBox="1"/>
          <p:nvPr/>
        </p:nvSpPr>
        <p:spPr>
          <a:xfrm>
            <a:off x="91885" y="5771958"/>
            <a:ext cx="5762581" cy="830997"/>
          </a:xfrm>
          <a:prstGeom prst="rect">
            <a:avLst/>
          </a:prstGeom>
          <a:noFill/>
          <a:ln w="28575">
            <a:solidFill>
              <a:schemeClr val="tx1"/>
            </a:solidFill>
          </a:ln>
        </p:spPr>
        <p:txBody>
          <a:bodyPr wrap="square" rtlCol="0">
            <a:spAutoFit/>
          </a:bodyPr>
          <a:lstStyle/>
          <a:p>
            <a:r>
              <a:rPr lang="en-GB" sz="1200" b="1" dirty="0"/>
              <a:t>PUBLIC ATTITUDE BY WW2 </a:t>
            </a:r>
          </a:p>
          <a:p>
            <a:pPr marL="171450" indent="-171450">
              <a:buFont typeface="Wingdings" panose="05000000000000000000" pitchFamily="2" charset="2"/>
              <a:buChar char="q"/>
            </a:pPr>
            <a:r>
              <a:rPr lang="en-GB" sz="1200" dirty="0"/>
              <a:t>Still </a:t>
            </a:r>
            <a:r>
              <a:rPr lang="en-GB" sz="1200" b="1" dirty="0"/>
              <a:t>verbally abused in public</a:t>
            </a:r>
            <a:r>
              <a:rPr lang="en-GB" sz="1200" dirty="0"/>
              <a:t>, loss of jobs or even attacked because of their views</a:t>
            </a:r>
          </a:p>
          <a:p>
            <a:pPr marL="171450" indent="-171450">
              <a:buFont typeface="Wingdings" panose="05000000000000000000" pitchFamily="2" charset="2"/>
              <a:buChar char="q"/>
            </a:pPr>
            <a:r>
              <a:rPr lang="en-GB" sz="1200" b="1" dirty="0"/>
              <a:t>Attacked by the media </a:t>
            </a:r>
            <a:r>
              <a:rPr lang="en-GB" sz="1200" dirty="0"/>
              <a:t>and press who showed them as cowards, lazy, unpatriotic. This influenced public attitudes.</a:t>
            </a:r>
          </a:p>
        </p:txBody>
      </p:sp>
      <p:pic>
        <p:nvPicPr>
          <p:cNvPr id="19"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135017" y="1254268"/>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657040" y="1254268"/>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316614" y="2422182"/>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872401" y="4008323"/>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1617" y="5152787"/>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7170" y="3863829"/>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020" y="4782700"/>
            <a:ext cx="394851" cy="3837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935339" y="5353102"/>
            <a:ext cx="601133" cy="58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381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6917" t="43155" r="45333" b="49817"/>
          <a:stretch/>
        </p:blipFill>
        <p:spPr>
          <a:xfrm>
            <a:off x="201705" y="166144"/>
            <a:ext cx="7088752" cy="45679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058556617"/>
              </p:ext>
            </p:extLst>
          </p:nvPr>
        </p:nvGraphicFramePr>
        <p:xfrm>
          <a:off x="201705" y="652561"/>
          <a:ext cx="11797554" cy="6065520"/>
        </p:xfrm>
        <a:graphic>
          <a:graphicData uri="http://schemas.openxmlformats.org/drawingml/2006/table">
            <a:tbl>
              <a:tblPr firstRow="1" bandRow="1">
                <a:tableStyleId>{5C22544A-7EE6-4342-B048-85BDC9FD1C3A}</a:tableStyleId>
              </a:tblPr>
              <a:tblGrid>
                <a:gridCol w="3932518">
                  <a:extLst>
                    <a:ext uri="{9D8B030D-6E8A-4147-A177-3AD203B41FA5}">
                      <a16:colId xmlns:a16="http://schemas.microsoft.com/office/drawing/2014/main" val="481953861"/>
                    </a:ext>
                  </a:extLst>
                </a:gridCol>
                <a:gridCol w="3727824">
                  <a:extLst>
                    <a:ext uri="{9D8B030D-6E8A-4147-A177-3AD203B41FA5}">
                      <a16:colId xmlns:a16="http://schemas.microsoft.com/office/drawing/2014/main" val="3205789584"/>
                    </a:ext>
                  </a:extLst>
                </a:gridCol>
                <a:gridCol w="4137212">
                  <a:extLst>
                    <a:ext uri="{9D8B030D-6E8A-4147-A177-3AD203B41FA5}">
                      <a16:colId xmlns:a16="http://schemas.microsoft.com/office/drawing/2014/main" val="4221034795"/>
                    </a:ext>
                  </a:extLst>
                </a:gridCol>
              </a:tblGrid>
              <a:tr h="152399">
                <a:tc>
                  <a:txBody>
                    <a:bodyPr/>
                    <a:lstStyle/>
                    <a:p>
                      <a:pPr algn="ctr"/>
                      <a:r>
                        <a:rPr lang="en-GB" sz="1400" dirty="0">
                          <a:solidFill>
                            <a:schemeClr val="tx1"/>
                          </a:solidFill>
                        </a:rPr>
                        <a:t>Explain one similarity/difference…[4]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Explain why…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How far do you agree…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68036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tx1"/>
                          </a:solidFill>
                        </a:rPr>
                        <a:t>Explain one way in which conditions in prisons were different in the mid 19</a:t>
                      </a:r>
                      <a:r>
                        <a:rPr lang="en-GB" sz="1200" baseline="30000" dirty="0">
                          <a:solidFill>
                            <a:schemeClr val="tx1"/>
                          </a:solidFill>
                        </a:rPr>
                        <a:t>th</a:t>
                      </a:r>
                      <a:r>
                        <a:rPr lang="en-GB" sz="1200" baseline="0" dirty="0">
                          <a:solidFill>
                            <a:schemeClr val="tx1"/>
                          </a:solidFill>
                        </a:rPr>
                        <a:t> century to conditions in the late 20</a:t>
                      </a:r>
                      <a:r>
                        <a:rPr lang="en-GB" sz="1200" baseline="30000" dirty="0">
                          <a:solidFill>
                            <a:schemeClr val="tx1"/>
                          </a:solidFill>
                        </a:rPr>
                        <a:t>th</a:t>
                      </a:r>
                      <a:r>
                        <a:rPr lang="en-GB" sz="1200" baseline="0" dirty="0">
                          <a:solidFill>
                            <a:schemeClr val="tx1"/>
                          </a:solidFill>
                        </a:rPr>
                        <a:t> century.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Explain one way in which law enforcement in the medieval (c.1000 – c.1500)</a:t>
                      </a:r>
                      <a:r>
                        <a:rPr lang="en-GB" sz="1200" baseline="0" dirty="0">
                          <a:solidFill>
                            <a:schemeClr val="tx1"/>
                          </a:solidFill>
                        </a:rPr>
                        <a:t> </a:t>
                      </a:r>
                      <a:r>
                        <a:rPr lang="en-GB" sz="1200" dirty="0">
                          <a:solidFill>
                            <a:schemeClr val="tx1"/>
                          </a:solidFill>
                        </a:rPr>
                        <a:t>period was </a:t>
                      </a:r>
                      <a:r>
                        <a:rPr lang="en-GB" sz="1200" b="1" dirty="0">
                          <a:solidFill>
                            <a:schemeClr val="tx1"/>
                          </a:solidFill>
                        </a:rPr>
                        <a:t>different</a:t>
                      </a:r>
                      <a:r>
                        <a:rPr lang="en-GB" sz="1200" dirty="0">
                          <a:solidFill>
                            <a:schemeClr val="tx1"/>
                          </a:solidFill>
                        </a:rPr>
                        <a:t> from law enforcement during the modern period (c. 1900- Present day).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Explain one way in which law enforcement in the medieval (c.1000 – c.1500)</a:t>
                      </a:r>
                      <a:r>
                        <a:rPr lang="en-GB" sz="1200" baseline="0" dirty="0">
                          <a:solidFill>
                            <a:schemeClr val="tx1"/>
                          </a:solidFill>
                        </a:rPr>
                        <a:t> </a:t>
                      </a:r>
                      <a:r>
                        <a:rPr lang="en-GB" sz="1200" dirty="0">
                          <a:solidFill>
                            <a:schemeClr val="tx1"/>
                          </a:solidFill>
                        </a:rPr>
                        <a:t>period was </a:t>
                      </a:r>
                      <a:r>
                        <a:rPr lang="en-GB" sz="1200" b="1" dirty="0">
                          <a:solidFill>
                            <a:schemeClr val="tx1"/>
                          </a:solidFill>
                        </a:rPr>
                        <a:t>similar </a:t>
                      </a:r>
                      <a:r>
                        <a:rPr lang="en-GB" sz="1200" dirty="0">
                          <a:solidFill>
                            <a:schemeClr val="tx1"/>
                          </a:solidFill>
                        </a:rPr>
                        <a:t>from law enforcement during the modern period (c. 1900- Present day).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Explain one way in which smuggling</a:t>
                      </a:r>
                      <a:r>
                        <a:rPr lang="en-GB" sz="1200" baseline="0" dirty="0">
                          <a:solidFill>
                            <a:schemeClr val="tx1"/>
                          </a:solidFill>
                        </a:rPr>
                        <a:t> during the 18</a:t>
                      </a:r>
                      <a:r>
                        <a:rPr lang="en-GB" sz="1200" baseline="30000" dirty="0">
                          <a:solidFill>
                            <a:schemeClr val="tx1"/>
                          </a:solidFill>
                        </a:rPr>
                        <a:t>th</a:t>
                      </a:r>
                      <a:r>
                        <a:rPr lang="en-GB" sz="1200" baseline="0" dirty="0">
                          <a:solidFill>
                            <a:schemeClr val="tx1"/>
                          </a:solidFill>
                        </a:rPr>
                        <a:t> century (1700s) </a:t>
                      </a:r>
                      <a:r>
                        <a:rPr lang="en-GB" sz="1200" dirty="0">
                          <a:solidFill>
                            <a:schemeClr val="tx1"/>
                          </a:solidFill>
                        </a:rPr>
                        <a:t>was </a:t>
                      </a:r>
                      <a:r>
                        <a:rPr lang="en-GB" sz="1200" b="1" dirty="0">
                          <a:solidFill>
                            <a:schemeClr val="tx1"/>
                          </a:solidFill>
                        </a:rPr>
                        <a:t>similar </a:t>
                      </a:r>
                      <a:r>
                        <a:rPr lang="en-GB" sz="1200" dirty="0">
                          <a:solidFill>
                            <a:schemeClr val="tx1"/>
                          </a:solidFill>
                        </a:rPr>
                        <a:t>to smuggling during the modern period (c. 1900- Present day).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Explain one way in which smuggling</a:t>
                      </a:r>
                      <a:r>
                        <a:rPr lang="en-GB" sz="1200" baseline="0" dirty="0">
                          <a:solidFill>
                            <a:schemeClr val="tx1"/>
                          </a:solidFill>
                        </a:rPr>
                        <a:t> during the 18</a:t>
                      </a:r>
                      <a:r>
                        <a:rPr lang="en-GB" sz="1200" baseline="30000" dirty="0">
                          <a:solidFill>
                            <a:schemeClr val="tx1"/>
                          </a:solidFill>
                        </a:rPr>
                        <a:t>th</a:t>
                      </a:r>
                      <a:r>
                        <a:rPr lang="en-GB" sz="1200" baseline="0" dirty="0">
                          <a:solidFill>
                            <a:schemeClr val="tx1"/>
                          </a:solidFill>
                        </a:rPr>
                        <a:t> century (1700s) </a:t>
                      </a:r>
                      <a:r>
                        <a:rPr lang="en-GB" sz="1200" dirty="0">
                          <a:solidFill>
                            <a:schemeClr val="tx1"/>
                          </a:solidFill>
                        </a:rPr>
                        <a:t>was </a:t>
                      </a:r>
                      <a:r>
                        <a:rPr lang="en-GB" sz="1200" b="1" dirty="0">
                          <a:solidFill>
                            <a:schemeClr val="tx1"/>
                          </a:solidFill>
                        </a:rPr>
                        <a:t>different </a:t>
                      </a:r>
                      <a:r>
                        <a:rPr lang="en-GB" sz="1200" dirty="0">
                          <a:solidFill>
                            <a:schemeClr val="tx1"/>
                          </a:solidFill>
                        </a:rPr>
                        <a:t>to smuggling during the modern period (c. 1900- Present day). [4]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Explain one way in which the treatment of</a:t>
                      </a:r>
                      <a:r>
                        <a:rPr lang="en-GB" sz="1200" baseline="0" dirty="0">
                          <a:solidFill>
                            <a:schemeClr val="tx1"/>
                          </a:solidFill>
                        </a:rPr>
                        <a:t> </a:t>
                      </a:r>
                      <a:r>
                        <a:rPr lang="en-GB" sz="1200" dirty="0">
                          <a:solidFill>
                            <a:schemeClr val="tx1"/>
                          </a:solidFill>
                        </a:rPr>
                        <a:t>conscientious objectors </a:t>
                      </a:r>
                      <a:r>
                        <a:rPr lang="en-GB" sz="1200" baseline="0" dirty="0">
                          <a:solidFill>
                            <a:schemeClr val="tx1"/>
                          </a:solidFill>
                        </a:rPr>
                        <a:t>during the First World War </a:t>
                      </a:r>
                      <a:r>
                        <a:rPr lang="en-GB" sz="1200" dirty="0">
                          <a:solidFill>
                            <a:schemeClr val="tx1"/>
                          </a:solidFill>
                        </a:rPr>
                        <a:t>was </a:t>
                      </a:r>
                      <a:r>
                        <a:rPr lang="en-GB" sz="1200" b="1" dirty="0">
                          <a:solidFill>
                            <a:schemeClr val="tx1"/>
                          </a:solidFill>
                        </a:rPr>
                        <a:t>different </a:t>
                      </a:r>
                      <a:r>
                        <a:rPr lang="en-GB" sz="1200" dirty="0">
                          <a:solidFill>
                            <a:schemeClr val="tx1"/>
                          </a:solidFill>
                        </a:rPr>
                        <a:t>to their treatment in the Second</a:t>
                      </a:r>
                      <a:r>
                        <a:rPr lang="en-GB" sz="1200" baseline="0" dirty="0">
                          <a:solidFill>
                            <a:schemeClr val="tx1"/>
                          </a:solidFill>
                        </a:rPr>
                        <a:t> World War. </a:t>
                      </a:r>
                      <a:r>
                        <a:rPr lang="en-GB" sz="1200" dirty="0">
                          <a:solidFill>
                            <a:schemeClr val="tx1"/>
                          </a:solidFill>
                        </a:rPr>
                        <a:t>[4]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1" dirty="0">
                          <a:solidFill>
                            <a:schemeClr val="tx1"/>
                          </a:solidFill>
                        </a:rPr>
                        <a:t>Explain why there were changes in criminal activity in the years 1900-2000</a:t>
                      </a:r>
                      <a:r>
                        <a:rPr lang="en-GB" sz="1200" dirty="0">
                          <a:solidFill>
                            <a:schemeClr val="tx1"/>
                          </a:solidFill>
                        </a:rPr>
                        <a:t>.</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Transport</a:t>
                      </a:r>
                    </a:p>
                    <a:p>
                      <a:pPr marL="285750" indent="-285750">
                        <a:buFont typeface="Arial" panose="020B0604020202020204" pitchFamily="34" charset="0"/>
                        <a:buChar char="•"/>
                      </a:pPr>
                      <a:r>
                        <a:rPr lang="en-GB" sz="1200" dirty="0"/>
                        <a:t>Technology</a:t>
                      </a:r>
                    </a:p>
                    <a:p>
                      <a:r>
                        <a:rPr lang="en-GB" sz="1200" dirty="0"/>
                        <a:t>You </a:t>
                      </a:r>
                      <a:r>
                        <a:rPr lang="en-GB" sz="1200" b="1" dirty="0"/>
                        <a:t>must </a:t>
                      </a:r>
                      <a:r>
                        <a:rPr lang="en-GB" sz="1200" dirty="0"/>
                        <a:t>also use information of your own. [12]</a:t>
                      </a:r>
                    </a:p>
                    <a:p>
                      <a:r>
                        <a:rPr lang="en-GB" sz="1200" b="1" dirty="0"/>
                        <a:t>Explain why new crimes were defined in the years 1900-2000. </a:t>
                      </a:r>
                    </a:p>
                    <a:p>
                      <a:r>
                        <a:rPr lang="en-GB" sz="1200" dirty="0"/>
                        <a:t>You may use the following information in your answer:</a:t>
                      </a:r>
                    </a:p>
                    <a:p>
                      <a:pPr marL="285750" indent="-285750">
                        <a:buFont typeface="Arial" panose="020B0604020202020204" pitchFamily="34" charset="0"/>
                        <a:buChar char="•"/>
                      </a:pPr>
                      <a:r>
                        <a:rPr lang="en-GB" sz="1200" dirty="0"/>
                        <a:t>Driving offences</a:t>
                      </a:r>
                    </a:p>
                    <a:p>
                      <a:pPr marL="285750" indent="-285750">
                        <a:buFont typeface="Arial" panose="020B0604020202020204" pitchFamily="34" charset="0"/>
                        <a:buChar char="•"/>
                      </a:pPr>
                      <a:r>
                        <a:rPr lang="en-GB" sz="1200" dirty="0"/>
                        <a:t>Race</a:t>
                      </a:r>
                      <a:r>
                        <a:rPr lang="en-GB" sz="1200" baseline="0" dirty="0"/>
                        <a:t> Crime</a:t>
                      </a:r>
                      <a:endParaRPr lang="en-GB" sz="1200" dirty="0"/>
                    </a:p>
                    <a:p>
                      <a:r>
                        <a:rPr lang="en-GB" sz="1200" dirty="0"/>
                        <a:t>You </a:t>
                      </a:r>
                      <a:r>
                        <a:rPr lang="en-GB" sz="1200" b="1" dirty="0"/>
                        <a:t>must </a:t>
                      </a:r>
                      <a:r>
                        <a:rPr lang="en-GB" sz="1200" dirty="0"/>
                        <a:t>also use information of your own. [12]</a:t>
                      </a:r>
                    </a:p>
                    <a:p>
                      <a:r>
                        <a:rPr lang="en-GB" sz="1200" b="1" dirty="0"/>
                        <a:t>Explain why the death penalty was abolished in 1969</a:t>
                      </a:r>
                      <a:r>
                        <a:rPr lang="en-GB" sz="1200" dirty="0"/>
                        <a:t>.  </a:t>
                      </a:r>
                    </a:p>
                    <a:p>
                      <a:r>
                        <a:rPr lang="en-GB" sz="1200" dirty="0"/>
                        <a:t>You may use the following information in your answer:</a:t>
                      </a:r>
                    </a:p>
                    <a:p>
                      <a:pPr marL="285750" indent="-285750">
                        <a:buFont typeface="Arial" panose="020B0604020202020204" pitchFamily="34" charset="0"/>
                        <a:buChar char="•"/>
                      </a:pPr>
                      <a:r>
                        <a:rPr lang="en-GB" sz="1200" dirty="0"/>
                        <a:t>High profile cases</a:t>
                      </a:r>
                    </a:p>
                    <a:p>
                      <a:pPr marL="285750" indent="-285750">
                        <a:buFont typeface="Arial" panose="020B0604020202020204" pitchFamily="34" charset="0"/>
                        <a:buChar char="•"/>
                      </a:pPr>
                      <a:r>
                        <a:rPr lang="en-GB" sz="1200" dirty="0"/>
                        <a:t>The Second World War</a:t>
                      </a:r>
                    </a:p>
                    <a:p>
                      <a:r>
                        <a:rPr lang="en-GB" sz="1200" dirty="0"/>
                        <a:t>You </a:t>
                      </a:r>
                      <a:r>
                        <a:rPr lang="en-GB" sz="1200" b="1" dirty="0"/>
                        <a:t>must </a:t>
                      </a:r>
                      <a:r>
                        <a:rPr lang="en-GB" sz="1200" dirty="0"/>
                        <a:t>also use information of your own. [12]</a:t>
                      </a:r>
                    </a:p>
                    <a:p>
                      <a:endParaRPr lang="en-GB" sz="1200" dirty="0"/>
                    </a:p>
                    <a:p>
                      <a:r>
                        <a:rPr lang="en-GB" sz="1200" b="1" dirty="0"/>
                        <a:t>Explain why prisons</a:t>
                      </a:r>
                      <a:r>
                        <a:rPr lang="en-GB" sz="1200" b="1" baseline="0" dirty="0"/>
                        <a:t> were reformed between 1900-Present day</a:t>
                      </a:r>
                      <a:r>
                        <a:rPr lang="en-GB" sz="1200" baseline="0" dirty="0"/>
                        <a:t>.</a:t>
                      </a:r>
                      <a:endParaRPr lang="en-GB" sz="1200" dirty="0"/>
                    </a:p>
                    <a:p>
                      <a:r>
                        <a:rPr lang="en-GB" sz="1200" dirty="0"/>
                        <a:t>You may use the following information in your answer:</a:t>
                      </a:r>
                    </a:p>
                    <a:p>
                      <a:pPr marL="285750" indent="-285750">
                        <a:buFont typeface="Arial" panose="020B0604020202020204" pitchFamily="34" charset="0"/>
                        <a:buChar char="•"/>
                      </a:pPr>
                      <a:r>
                        <a:rPr lang="en-GB" sz="1200" dirty="0"/>
                        <a:t>The Criminal Justice Act 1948</a:t>
                      </a:r>
                    </a:p>
                    <a:p>
                      <a:pPr marL="285750" indent="-285750">
                        <a:buFont typeface="Arial" panose="020B0604020202020204" pitchFamily="34" charset="0"/>
                        <a:buChar char="•"/>
                      </a:pPr>
                      <a:r>
                        <a:rPr lang="en-GB" sz="1200" dirty="0"/>
                        <a:t>Technology</a:t>
                      </a:r>
                    </a:p>
                    <a:p>
                      <a:r>
                        <a:rPr lang="en-GB" sz="1200" dirty="0"/>
                        <a:t>You </a:t>
                      </a:r>
                      <a:r>
                        <a:rPr lang="en-GB" sz="1200" b="1" dirty="0"/>
                        <a:t>must </a:t>
                      </a:r>
                      <a:r>
                        <a:rPr lang="en-GB" sz="1200" dirty="0"/>
                        <a:t>also use information of your own. [12]</a:t>
                      </a:r>
                    </a:p>
                    <a:p>
                      <a:endParaRPr lang="en-GB" sz="1200" dirty="0"/>
                    </a:p>
                    <a:p>
                      <a:endParaRPr lang="en-GB" sz="1200" dirty="0"/>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a:t>
                      </a:r>
                      <a:r>
                        <a:rPr lang="en-GB" sz="1200" b="1" dirty="0"/>
                        <a:t>Attitudes in society were the most important factor in influencing the end of the death penalty</a:t>
                      </a:r>
                      <a:r>
                        <a:rPr lang="en-GB" sz="1200" dirty="0"/>
                        <a:t>’.  </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dirty="0"/>
                        <a:t>Timothy Evans</a:t>
                      </a:r>
                      <a:endParaRPr lang="en-GB" sz="1200" baseline="0" dirty="0"/>
                    </a:p>
                    <a:p>
                      <a:pPr marL="171450" indent="-171450">
                        <a:buFont typeface="Arial" panose="020B0604020202020204" pitchFamily="34" charset="0"/>
                        <a:buChar char="•"/>
                      </a:pPr>
                      <a:r>
                        <a:rPr lang="en-GB" sz="1200" baseline="0" dirty="0"/>
                        <a:t>The media</a:t>
                      </a:r>
                      <a:endParaRPr lang="en-GB" sz="1200" dirty="0"/>
                    </a:p>
                    <a:p>
                      <a:r>
                        <a:rPr lang="en-GB" sz="1200" dirty="0"/>
                        <a:t>You </a:t>
                      </a:r>
                      <a:r>
                        <a:rPr lang="en-GB" sz="1200" b="1" dirty="0"/>
                        <a:t>must</a:t>
                      </a:r>
                      <a:r>
                        <a:rPr lang="en-GB" sz="1200" dirty="0"/>
                        <a:t> also use information of your own. [16]</a:t>
                      </a:r>
                    </a:p>
                    <a:p>
                      <a:endParaRPr lang="en-GB" sz="1200" dirty="0"/>
                    </a:p>
                    <a:p>
                      <a:r>
                        <a:rPr lang="en-GB" sz="1200" dirty="0"/>
                        <a:t>‘</a:t>
                      </a:r>
                      <a:r>
                        <a:rPr lang="en-GB" sz="1200" b="1" dirty="0"/>
                        <a:t>The most important</a:t>
                      </a:r>
                      <a:r>
                        <a:rPr lang="en-GB" sz="1200" b="1" baseline="0" dirty="0"/>
                        <a:t> factor influencing the development of policing has been the effective use of technology’</a:t>
                      </a:r>
                      <a:r>
                        <a:rPr lang="en-GB" sz="1200" baseline="0" dirty="0"/>
                        <a:t>.</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Communication</a:t>
                      </a:r>
                    </a:p>
                    <a:p>
                      <a:pPr marL="171450" indent="-171450">
                        <a:buFont typeface="Arial" panose="020B0604020202020204" pitchFamily="34" charset="0"/>
                        <a:buChar char="•"/>
                      </a:pPr>
                      <a:r>
                        <a:rPr lang="en-GB" sz="1200" baseline="0" dirty="0"/>
                        <a:t>Specialist units</a:t>
                      </a:r>
                    </a:p>
                    <a:p>
                      <a:r>
                        <a:rPr lang="en-GB" sz="1200" baseline="0" dirty="0"/>
                        <a:t>You must also use information of your own. [16]</a:t>
                      </a:r>
                    </a:p>
                    <a:p>
                      <a:endParaRPr lang="en-GB" sz="1200" baseline="0" dirty="0"/>
                    </a:p>
                    <a:p>
                      <a:r>
                        <a:rPr lang="en-GB" sz="1200" baseline="0" dirty="0"/>
                        <a:t>‘</a:t>
                      </a:r>
                      <a:r>
                        <a:rPr lang="en-GB" sz="1200" b="1" baseline="0" dirty="0"/>
                        <a:t>The main focus of punishing young offenders in the period 1900 – 2000 has been rehabilitation and reform’</a:t>
                      </a:r>
                      <a:r>
                        <a:rPr lang="en-GB" sz="1200" baseline="0" dirty="0"/>
                        <a:t>.</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Young Offender Institutions</a:t>
                      </a:r>
                    </a:p>
                    <a:p>
                      <a:pPr marL="171450" indent="-171450">
                        <a:buFont typeface="Arial" panose="020B0604020202020204" pitchFamily="34" charset="0"/>
                        <a:buChar char="•"/>
                      </a:pPr>
                      <a:r>
                        <a:rPr lang="en-GB" sz="1200" baseline="0" dirty="0"/>
                        <a:t>Borstals</a:t>
                      </a:r>
                    </a:p>
                    <a:p>
                      <a:r>
                        <a:rPr lang="en-GB" sz="1200" baseline="0" dirty="0"/>
                        <a:t>You must also use information of your own. [16]</a:t>
                      </a:r>
                    </a:p>
                    <a:p>
                      <a:endParaRPr lang="en-GB" sz="1200" baseline="0" dirty="0"/>
                    </a:p>
                    <a:p>
                      <a:r>
                        <a:rPr lang="en-GB" sz="1200" baseline="0" dirty="0"/>
                        <a:t>‘The biggest change to punishments in the years 1700 – Present day has been the abolition of the death penalty’</a:t>
                      </a:r>
                    </a:p>
                    <a:p>
                      <a:r>
                        <a:rPr lang="en-GB" sz="1200" dirty="0"/>
                        <a:t>How far do you agree?  Explain your answer.  </a:t>
                      </a:r>
                    </a:p>
                    <a:p>
                      <a:r>
                        <a:rPr lang="en-GB" sz="1200" dirty="0"/>
                        <a:t>You may use the following information in your answer:</a:t>
                      </a:r>
                    </a:p>
                    <a:p>
                      <a:pPr marL="171450" indent="-171450">
                        <a:buFont typeface="Arial" panose="020B0604020202020204" pitchFamily="34" charset="0"/>
                        <a:buChar char="•"/>
                      </a:pPr>
                      <a:r>
                        <a:rPr lang="en-GB" sz="1200" baseline="0" dirty="0"/>
                        <a:t>1969 Murder Act</a:t>
                      </a:r>
                    </a:p>
                    <a:p>
                      <a:pPr marL="171450" indent="-171450">
                        <a:buFont typeface="Arial" panose="020B0604020202020204" pitchFamily="34" charset="0"/>
                        <a:buChar char="•"/>
                      </a:pPr>
                      <a:r>
                        <a:rPr lang="en-GB" sz="1200" baseline="0" dirty="0"/>
                        <a:t>Youth</a:t>
                      </a:r>
                    </a:p>
                    <a:p>
                      <a:r>
                        <a:rPr lang="en-GB" sz="1200" baseline="0" dirty="0"/>
                        <a:t>You must also use information of your own.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177344"/>
                  </a:ext>
                </a:extLst>
              </a:tr>
            </a:tbl>
          </a:graphicData>
        </a:graphic>
      </p:graphicFrame>
      <p:sp>
        <p:nvSpPr>
          <p:cNvPr id="13" name="Rectangle 12"/>
          <p:cNvSpPr/>
          <p:nvPr/>
        </p:nvSpPr>
        <p:spPr>
          <a:xfrm>
            <a:off x="4123765" y="2116623"/>
            <a:ext cx="3729317" cy="1099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123765" y="3220751"/>
            <a:ext cx="3729317" cy="9388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01705" y="950258"/>
            <a:ext cx="3922060" cy="74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01705" y="1691625"/>
            <a:ext cx="3922060" cy="863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01704" y="2554941"/>
            <a:ext cx="3922061" cy="74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01704" y="3296308"/>
            <a:ext cx="3922061" cy="74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01703" y="4025204"/>
            <a:ext cx="3922061" cy="74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788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l="6866" t="42862" r="62144" b="49247"/>
          <a:stretch/>
        </p:blipFill>
        <p:spPr>
          <a:xfrm>
            <a:off x="2559588" y="197226"/>
            <a:ext cx="3379694" cy="48409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40555965"/>
              </p:ext>
            </p:extLst>
          </p:nvPr>
        </p:nvGraphicFramePr>
        <p:xfrm>
          <a:off x="194235" y="679270"/>
          <a:ext cx="5964518" cy="3542624"/>
        </p:xfrm>
        <a:graphic>
          <a:graphicData uri="http://schemas.openxmlformats.org/drawingml/2006/table">
            <a:tbl>
              <a:tblPr firstRow="1" bandRow="1">
                <a:tableStyleId>{5C22544A-7EE6-4342-B048-85BDC9FD1C3A}</a:tableStyleId>
              </a:tblPr>
              <a:tblGrid>
                <a:gridCol w="2306918">
                  <a:extLst>
                    <a:ext uri="{9D8B030D-6E8A-4147-A177-3AD203B41FA5}">
                      <a16:colId xmlns:a16="http://schemas.microsoft.com/office/drawing/2014/main" val="753083473"/>
                    </a:ext>
                  </a:extLst>
                </a:gridCol>
                <a:gridCol w="3657600">
                  <a:extLst>
                    <a:ext uri="{9D8B030D-6E8A-4147-A177-3AD203B41FA5}">
                      <a16:colId xmlns:a16="http://schemas.microsoft.com/office/drawing/2014/main" val="20351661"/>
                    </a:ext>
                  </a:extLst>
                </a:gridCol>
              </a:tblGrid>
              <a:tr h="385678">
                <a:tc>
                  <a:txBody>
                    <a:bodyPr/>
                    <a:lstStyle/>
                    <a:p>
                      <a:r>
                        <a:rPr lang="en-GB" sz="1200" dirty="0">
                          <a:solidFill>
                            <a:schemeClr val="tx1"/>
                          </a:solidFill>
                        </a:rPr>
                        <a:t>What caused change in the</a:t>
                      </a:r>
                      <a:r>
                        <a:rPr lang="en-GB" sz="1200" baseline="0" dirty="0">
                          <a:solidFill>
                            <a:schemeClr val="tx1"/>
                          </a:solidFill>
                        </a:rPr>
                        <a:t> period</a:t>
                      </a:r>
                      <a:r>
                        <a:rPr lang="en-GB" sz="1200" dirty="0">
                          <a:solidFill>
                            <a:schemeClr val="tx1"/>
                          </a:solidFill>
                        </a:rPr>
                        <a:t> c.1700 –</a:t>
                      </a:r>
                      <a:r>
                        <a:rPr lang="en-GB" sz="1200" baseline="0" dirty="0">
                          <a:solidFill>
                            <a:schemeClr val="tx1"/>
                          </a:solidFill>
                        </a:rPr>
                        <a:t> c.1900</a:t>
                      </a:r>
                      <a:r>
                        <a:rPr lang="en-GB"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Explain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172536"/>
                  </a:ext>
                </a:extLst>
              </a:tr>
              <a:tr h="385678">
                <a:tc>
                  <a:txBody>
                    <a:bodyPr/>
                    <a:lstStyle/>
                    <a:p>
                      <a:r>
                        <a:rPr lang="en-GB" sz="1200" b="1" dirty="0">
                          <a:solidFill>
                            <a:schemeClr val="tx1"/>
                          </a:solidFill>
                        </a:rPr>
                        <a:t>Key individuals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8909969"/>
                  </a:ext>
                </a:extLst>
              </a:tr>
              <a:tr h="385678">
                <a:tc>
                  <a:txBody>
                    <a:bodyPr/>
                    <a:lstStyle/>
                    <a:p>
                      <a:r>
                        <a:rPr lang="en-GB" sz="1200" b="1" dirty="0">
                          <a:solidFill>
                            <a:schemeClr val="tx1"/>
                          </a:solidFill>
                        </a:rPr>
                        <a:t>Monarchy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815561"/>
                  </a:ext>
                </a:extLst>
              </a:tr>
              <a:tr h="385678">
                <a:tc>
                  <a:txBody>
                    <a:bodyPr/>
                    <a:lstStyle/>
                    <a:p>
                      <a:r>
                        <a:rPr lang="en-GB" sz="1200" b="1" dirty="0">
                          <a:solidFill>
                            <a:schemeClr val="tx1"/>
                          </a:solidFill>
                        </a:rPr>
                        <a:t>Politics/government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8652"/>
                  </a:ext>
                </a:extLst>
              </a:tr>
              <a:tr h="385678">
                <a:tc>
                  <a:txBody>
                    <a:bodyPr/>
                    <a:lstStyle/>
                    <a:p>
                      <a:r>
                        <a:rPr lang="en-GB" sz="1200" b="1" dirty="0">
                          <a:solidFill>
                            <a:schemeClr val="tx1"/>
                          </a:solidFill>
                        </a:rPr>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478645"/>
                  </a:ext>
                </a:extLst>
              </a:tr>
              <a:tr h="385678">
                <a:tc>
                  <a:txBody>
                    <a:bodyPr/>
                    <a:lstStyle/>
                    <a:p>
                      <a:r>
                        <a:rPr lang="en-GB" sz="1200" b="1" dirty="0">
                          <a:solidFill>
                            <a:schemeClr val="tx1"/>
                          </a:solidFill>
                        </a:rPr>
                        <a:t>Society/attitudes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460712"/>
                  </a:ext>
                </a:extLst>
              </a:tr>
              <a:tr h="385678">
                <a:tc>
                  <a:txBody>
                    <a:bodyPr/>
                    <a:lstStyle/>
                    <a:p>
                      <a:r>
                        <a:rPr lang="en-GB" sz="1200" b="1" dirty="0">
                          <a:solidFill>
                            <a:schemeClr val="tx1"/>
                          </a:solidFill>
                        </a:rPr>
                        <a:t>Economy/trade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401196"/>
                  </a:ext>
                </a:extLst>
              </a:tr>
              <a:tr h="385678">
                <a:tc>
                  <a:txBody>
                    <a:bodyPr/>
                    <a:lstStyle/>
                    <a:p>
                      <a:r>
                        <a:rPr lang="en-GB" sz="1200" b="1" dirty="0">
                          <a:solidFill>
                            <a:schemeClr val="tx1"/>
                          </a:solidFill>
                        </a:rPr>
                        <a:t>Travel/immigration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5642449"/>
                  </a:ext>
                </a:extLst>
              </a:tr>
              <a:tr h="385678">
                <a:tc>
                  <a:txBody>
                    <a:bodyPr/>
                    <a:lstStyle/>
                    <a:p>
                      <a:r>
                        <a:rPr lang="en-GB" sz="1200" b="1" dirty="0">
                          <a:solidFill>
                            <a:schemeClr val="tx1"/>
                          </a:solidFill>
                        </a:rPr>
                        <a:t>Growth of towns &amp;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74099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30132933"/>
              </p:ext>
            </p:extLst>
          </p:nvPr>
        </p:nvGraphicFramePr>
        <p:xfrm>
          <a:off x="6263341" y="253957"/>
          <a:ext cx="5767400" cy="2613486"/>
        </p:xfrm>
        <a:graphic>
          <a:graphicData uri="http://schemas.openxmlformats.org/drawingml/2006/table">
            <a:tbl>
              <a:tblPr firstRow="1" bandRow="1">
                <a:tableStyleId>{5C22544A-7EE6-4342-B048-85BDC9FD1C3A}</a:tableStyleId>
              </a:tblPr>
              <a:tblGrid>
                <a:gridCol w="1293906">
                  <a:extLst>
                    <a:ext uri="{9D8B030D-6E8A-4147-A177-3AD203B41FA5}">
                      <a16:colId xmlns:a16="http://schemas.microsoft.com/office/drawing/2014/main" val="2294913795"/>
                    </a:ext>
                  </a:extLst>
                </a:gridCol>
                <a:gridCol w="4473494">
                  <a:extLst>
                    <a:ext uri="{9D8B030D-6E8A-4147-A177-3AD203B41FA5}">
                      <a16:colId xmlns:a16="http://schemas.microsoft.com/office/drawing/2014/main" val="960373245"/>
                    </a:ext>
                  </a:extLst>
                </a:gridCol>
              </a:tblGrid>
              <a:tr h="448541">
                <a:tc>
                  <a:txBody>
                    <a:bodyPr/>
                    <a:lstStyle/>
                    <a:p>
                      <a:r>
                        <a:rPr lang="en-GB" sz="1200" dirty="0">
                          <a:solidFill>
                            <a:schemeClr val="tx1"/>
                          </a:solidFill>
                        </a:rPr>
                        <a:t>Key Terms &amp;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1900-Present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718762">
                <a:tc>
                  <a:txBody>
                    <a:bodyPr/>
                    <a:lstStyle/>
                    <a:p>
                      <a:r>
                        <a:rPr lang="en-GB" sz="1200" b="1" dirty="0">
                          <a:solidFill>
                            <a:schemeClr val="tx1"/>
                          </a:solidFill>
                        </a:rPr>
                        <a:t>Crimes &amp;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718762">
                <a:tc>
                  <a:txBody>
                    <a:bodyPr/>
                    <a:lstStyle/>
                    <a:p>
                      <a:r>
                        <a:rPr lang="en-GB" sz="1200" b="1"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718762">
                <a:tc>
                  <a:txBody>
                    <a:bodyPr/>
                    <a:lstStyle/>
                    <a:p>
                      <a:r>
                        <a:rPr lang="en-GB" sz="1200" b="1" dirty="0">
                          <a:solidFill>
                            <a:schemeClr val="tx1"/>
                          </a:solidFill>
                        </a:rPr>
                        <a:t>Punishments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97987357"/>
              </p:ext>
            </p:extLst>
          </p:nvPr>
        </p:nvGraphicFramePr>
        <p:xfrm>
          <a:off x="189146" y="4435805"/>
          <a:ext cx="8120578" cy="2118971"/>
        </p:xfrm>
        <a:graphic>
          <a:graphicData uri="http://schemas.openxmlformats.org/drawingml/2006/table">
            <a:tbl>
              <a:tblPr firstRow="1" bandRow="1">
                <a:tableStyleId>{5C22544A-7EE6-4342-B048-85BDC9FD1C3A}</a:tableStyleId>
              </a:tblPr>
              <a:tblGrid>
                <a:gridCol w="4060289">
                  <a:extLst>
                    <a:ext uri="{9D8B030D-6E8A-4147-A177-3AD203B41FA5}">
                      <a16:colId xmlns:a16="http://schemas.microsoft.com/office/drawing/2014/main" val="1419397756"/>
                    </a:ext>
                  </a:extLst>
                </a:gridCol>
                <a:gridCol w="4060289">
                  <a:extLst>
                    <a:ext uri="{9D8B030D-6E8A-4147-A177-3AD203B41FA5}">
                      <a16:colId xmlns:a16="http://schemas.microsoft.com/office/drawing/2014/main" val="3458456444"/>
                    </a:ext>
                  </a:extLst>
                </a:gridCol>
              </a:tblGrid>
              <a:tr h="360638">
                <a:tc>
                  <a:txBody>
                    <a:bodyPr/>
                    <a:lstStyle/>
                    <a:p>
                      <a:pPr algn="ctr"/>
                      <a:r>
                        <a:rPr lang="en-GB" sz="1200" dirty="0">
                          <a:solidFill>
                            <a:schemeClr val="tx1"/>
                          </a:solidFill>
                        </a:rPr>
                        <a:t>Key differences with the period 1900-Present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chemeClr val="tx1"/>
                          </a:solidFill>
                        </a:rPr>
                        <a:t>Key similarities with the period 1900</a:t>
                      </a:r>
                      <a:r>
                        <a:rPr lang="en-GB" sz="1200" baseline="0" dirty="0">
                          <a:solidFill>
                            <a:schemeClr val="tx1"/>
                          </a:solidFill>
                        </a:rPr>
                        <a:t> - Present</a:t>
                      </a:r>
                      <a:r>
                        <a:rPr lang="en-GB" sz="12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586111">
                <a:tc>
                  <a:txBody>
                    <a:bodyPr/>
                    <a:lstStyle/>
                    <a:p>
                      <a:pPr algn="ctr"/>
                      <a:r>
                        <a:rPr lang="en-GB" sz="1100" dirty="0">
                          <a:solidFill>
                            <a:schemeClr val="tx1"/>
                          </a:solidFill>
                        </a:rPr>
                        <a:t>Crimes and Laws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Crimes and Laws</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586111">
                <a:tc>
                  <a:txBody>
                    <a:bodyPr/>
                    <a:lstStyle/>
                    <a:p>
                      <a:pPr algn="ctr"/>
                      <a:r>
                        <a:rPr lang="en-GB" sz="1100" dirty="0">
                          <a:solidFill>
                            <a:schemeClr val="tx1"/>
                          </a:solidFill>
                        </a:rPr>
                        <a:t>Law 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Law Enforcement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586111">
                <a:tc>
                  <a:txBody>
                    <a:bodyPr/>
                    <a:lstStyle/>
                    <a:p>
                      <a:pPr algn="ctr"/>
                      <a:r>
                        <a:rPr lang="en-GB" sz="1100" dirty="0">
                          <a:solidFill>
                            <a:schemeClr val="tx1"/>
                          </a:solidFill>
                        </a:rPr>
                        <a:t>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Punishment</a:t>
                      </a:r>
                    </a:p>
                    <a:p>
                      <a:pPr algn="ct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pic>
        <p:nvPicPr>
          <p:cNvPr id="2054"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8210979" y="3203740"/>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786504" y="3206977"/>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92876" y="320124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9560912"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8307443" y="43641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746344" y="4342765"/>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485454"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8292518" y="551186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815471" y="55284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clrChange>
              <a:clrFrom>
                <a:srgbClr val="FFFFFF"/>
              </a:clrFrom>
              <a:clrTo>
                <a:srgbClr val="FFFFFF">
                  <a:alpha val="0"/>
                </a:srgbClr>
              </a:clrTo>
            </a:clrChange>
          </a:blip>
          <a:srcRect l="6538" t="55142" r="60196" b="37102"/>
          <a:stretch/>
        </p:blipFill>
        <p:spPr>
          <a:xfrm>
            <a:off x="8624088" y="2858785"/>
            <a:ext cx="3281083" cy="430307"/>
          </a:xfrm>
          <a:prstGeom prst="rect">
            <a:avLst/>
          </a:prstGeom>
        </p:spPr>
      </p:pic>
    </p:spTree>
    <p:extLst>
      <p:ext uri="{BB962C8B-B14F-4D97-AF65-F5344CB8AC3E}">
        <p14:creationId xmlns:p14="http://schemas.microsoft.com/office/powerpoint/2010/main" val="348202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80205" y="80454"/>
            <a:ext cx="4822150" cy="1877437"/>
          </a:xfrm>
          <a:prstGeom prst="rect">
            <a:avLst/>
          </a:prstGeom>
          <a:solidFill>
            <a:schemeClr val="bg1"/>
          </a:solidFill>
          <a:ln w="19050">
            <a:solidFill>
              <a:schemeClr val="tx1"/>
            </a:solidFill>
          </a:ln>
        </p:spPr>
        <p:txBody>
          <a:bodyPr wrap="square" rtlCol="0">
            <a:spAutoFit/>
          </a:bodyPr>
          <a:lstStyle/>
          <a:p>
            <a:r>
              <a:rPr lang="en-GB" sz="1400" b="1" dirty="0"/>
              <a:t>Anglo-Saxon Law Enforcement</a:t>
            </a:r>
          </a:p>
          <a:p>
            <a:r>
              <a:rPr lang="en-GB" sz="1200" dirty="0"/>
              <a:t>There were </a:t>
            </a:r>
            <a:r>
              <a:rPr lang="en-GB" sz="1200" b="1" dirty="0"/>
              <a:t>3 main beliefs </a:t>
            </a:r>
            <a:r>
              <a:rPr lang="en-GB" sz="1200" dirty="0"/>
              <a:t>about how the law should be enforced in this time:</a:t>
            </a:r>
          </a:p>
          <a:p>
            <a:pPr marL="228600" indent="-228600">
              <a:buAutoNum type="arabicPeriod"/>
            </a:pPr>
            <a:r>
              <a:rPr lang="en-GB" sz="1400" b="1" dirty="0">
                <a:solidFill>
                  <a:srgbClr val="FF0000"/>
                </a:solidFill>
              </a:rPr>
              <a:t>Attitudes</a:t>
            </a:r>
            <a:r>
              <a:rPr lang="en-GB" sz="1400" dirty="0">
                <a:solidFill>
                  <a:srgbClr val="FF0000"/>
                </a:solidFill>
              </a:rPr>
              <a:t>: </a:t>
            </a:r>
            <a:r>
              <a:rPr lang="en-GB" sz="1200" dirty="0"/>
              <a:t>It was the </a:t>
            </a:r>
            <a:r>
              <a:rPr lang="en-GB" sz="1200" b="1" dirty="0"/>
              <a:t>collective responsibility </a:t>
            </a:r>
            <a:r>
              <a:rPr lang="en-GB" sz="1200" dirty="0"/>
              <a:t>of the local community to police the actions and behaviour of others.</a:t>
            </a:r>
          </a:p>
          <a:p>
            <a:pPr marL="228600" indent="-228600">
              <a:buAutoNum type="arabicPeriod"/>
            </a:pPr>
            <a:r>
              <a:rPr lang="en-GB" sz="1400" b="1" dirty="0">
                <a:solidFill>
                  <a:srgbClr val="FF0000"/>
                </a:solidFill>
              </a:rPr>
              <a:t>Religion</a:t>
            </a:r>
            <a:r>
              <a:rPr lang="en-GB" sz="1400" dirty="0">
                <a:solidFill>
                  <a:srgbClr val="FF0000"/>
                </a:solidFill>
              </a:rPr>
              <a:t>:</a:t>
            </a:r>
            <a:r>
              <a:rPr lang="en-GB" sz="1200" dirty="0"/>
              <a:t> That </a:t>
            </a:r>
            <a:r>
              <a:rPr lang="en-GB" sz="1200" b="1" dirty="0"/>
              <a:t>God</a:t>
            </a:r>
            <a:r>
              <a:rPr lang="en-GB" sz="1200" dirty="0"/>
              <a:t> always had the final judgement on innocence or guilt due to how religious people were.</a:t>
            </a:r>
          </a:p>
          <a:p>
            <a:pPr marL="228600" indent="-228600">
              <a:buAutoNum type="arabicPeriod"/>
            </a:pPr>
            <a:r>
              <a:rPr lang="en-GB" sz="1400" b="1" dirty="0">
                <a:solidFill>
                  <a:srgbClr val="FF0000"/>
                </a:solidFill>
              </a:rPr>
              <a:t>Society:</a:t>
            </a:r>
            <a:r>
              <a:rPr lang="en-GB" sz="1200" dirty="0">
                <a:solidFill>
                  <a:srgbClr val="FF0000"/>
                </a:solidFill>
              </a:rPr>
              <a:t> </a:t>
            </a:r>
            <a:r>
              <a:rPr lang="en-GB" sz="1200" dirty="0"/>
              <a:t>That a person’s </a:t>
            </a:r>
            <a:r>
              <a:rPr lang="en-GB" sz="1200" b="1" dirty="0"/>
              <a:t>status/importance</a:t>
            </a:r>
            <a:r>
              <a:rPr lang="en-GB" sz="1200" dirty="0"/>
              <a:t> in society played a very important role in the law.</a:t>
            </a:r>
          </a:p>
        </p:txBody>
      </p:sp>
      <p:pic>
        <p:nvPicPr>
          <p:cNvPr id="2" name="Picture 2" descr="Image result for trial by cold water"/>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7290" r="28484" b="251"/>
          <a:stretch/>
        </p:blipFill>
        <p:spPr bwMode="auto">
          <a:xfrm>
            <a:off x="9861176" y="1725400"/>
            <a:ext cx="2330824" cy="46819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3: </a:t>
            </a:r>
            <a:r>
              <a:rPr lang="en-GB" dirty="0">
                <a:latin typeface="Berlin Sans FB Demi" panose="020E0802020502020306" pitchFamily="34" charset="0"/>
              </a:rPr>
              <a:t>Anglo-Saxon England – Methods of Law Enforcement.</a:t>
            </a:r>
          </a:p>
        </p:txBody>
      </p:sp>
      <p:sp>
        <p:nvSpPr>
          <p:cNvPr id="5" name="TextBox 4"/>
          <p:cNvSpPr txBox="1"/>
          <p:nvPr/>
        </p:nvSpPr>
        <p:spPr>
          <a:xfrm>
            <a:off x="125504" y="504217"/>
            <a:ext cx="6938681" cy="1461939"/>
          </a:xfrm>
          <a:prstGeom prst="rect">
            <a:avLst/>
          </a:prstGeom>
          <a:solidFill>
            <a:schemeClr val="accent1">
              <a:lumMod val="20000"/>
              <a:lumOff val="80000"/>
            </a:schemeClr>
          </a:solidFill>
          <a:ln w="19050">
            <a:solidFill>
              <a:schemeClr val="tx1"/>
            </a:solidFill>
          </a:ln>
        </p:spPr>
        <p:txBody>
          <a:bodyPr wrap="square" rtlCol="0">
            <a:spAutoFit/>
          </a:bodyPr>
          <a:lstStyle/>
          <a:p>
            <a:r>
              <a:rPr lang="en-GB" sz="1200" b="1" dirty="0"/>
              <a:t>Background information: </a:t>
            </a:r>
          </a:p>
          <a:p>
            <a:r>
              <a:rPr lang="en-GB" sz="1100" dirty="0"/>
              <a:t>Last lesson we looked at how </a:t>
            </a:r>
            <a:r>
              <a:rPr lang="en-GB" sz="1100" b="1" dirty="0"/>
              <a:t>growing towns </a:t>
            </a:r>
            <a:r>
              <a:rPr lang="en-GB" sz="1100" dirty="0"/>
              <a:t>and </a:t>
            </a:r>
            <a:r>
              <a:rPr lang="en-GB" sz="1100" b="1" dirty="0"/>
              <a:t>trade links </a:t>
            </a:r>
            <a:r>
              <a:rPr lang="en-GB" sz="1100" dirty="0"/>
              <a:t>with Europe led to growing ‘</a:t>
            </a:r>
            <a:r>
              <a:rPr lang="en-GB" sz="1100" b="1" dirty="0"/>
              <a:t>crimes against the person</a:t>
            </a:r>
            <a:r>
              <a:rPr lang="en-GB" sz="1100" dirty="0"/>
              <a:t>’ such as theft.  It is also important to remember that the King was responsible for making laws, had a duty to keep the ‘</a:t>
            </a:r>
            <a:r>
              <a:rPr lang="en-GB" sz="1100" b="1" dirty="0"/>
              <a:t>King’s Peace</a:t>
            </a:r>
            <a:r>
              <a:rPr lang="en-GB" sz="1100" dirty="0"/>
              <a:t>’, and was heavily influenced by the land owning </a:t>
            </a:r>
            <a:r>
              <a:rPr lang="en-GB" sz="1100" b="1" dirty="0"/>
              <a:t>nobles</a:t>
            </a:r>
            <a:r>
              <a:rPr lang="en-GB" sz="1100" dirty="0"/>
              <a:t>.  It is also key to remember that the worst crime was any ‘</a:t>
            </a:r>
            <a:r>
              <a:rPr lang="en-GB" sz="1100" b="1" dirty="0"/>
              <a:t>crime against authority</a:t>
            </a:r>
            <a:r>
              <a:rPr lang="en-GB" sz="1100" dirty="0"/>
              <a:t>’, when the strict structure of society was threatened.  This was known as treason. However, most people in Anglo-Saxon Britain still lived in </a:t>
            </a:r>
            <a:r>
              <a:rPr lang="en-GB" sz="1100" b="1" dirty="0"/>
              <a:t>rural villages </a:t>
            </a:r>
            <a:r>
              <a:rPr lang="en-GB" sz="1100" dirty="0"/>
              <a:t>and had the </a:t>
            </a:r>
            <a:r>
              <a:rPr lang="en-GB" sz="1100" b="1" dirty="0"/>
              <a:t>collective responsibility </a:t>
            </a:r>
            <a:r>
              <a:rPr lang="en-GB" sz="1100" dirty="0"/>
              <a:t>to enforce the law themselves.  This lesson, we will look in more depth at how laws were enforced in the local community and the important role of religion and the church in helping people to do this.</a:t>
            </a:r>
          </a:p>
        </p:txBody>
      </p:sp>
      <p:sp>
        <p:nvSpPr>
          <p:cNvPr id="7" name="TextBox 6"/>
          <p:cNvSpPr txBox="1"/>
          <p:nvPr/>
        </p:nvSpPr>
        <p:spPr>
          <a:xfrm>
            <a:off x="137368" y="4017862"/>
            <a:ext cx="3278186" cy="2708434"/>
          </a:xfrm>
          <a:prstGeom prst="rect">
            <a:avLst/>
          </a:prstGeom>
          <a:noFill/>
          <a:ln w="19050">
            <a:solidFill>
              <a:schemeClr val="tx1"/>
            </a:solidFill>
          </a:ln>
        </p:spPr>
        <p:txBody>
          <a:bodyPr wrap="square" rtlCol="0">
            <a:spAutoFit/>
          </a:bodyPr>
          <a:lstStyle/>
          <a:p>
            <a:pPr algn="ctr"/>
            <a:r>
              <a:rPr lang="en-GB" sz="1100" b="1" dirty="0"/>
              <a:t>The structure of law enforcement in Anglo-Saxon England.</a:t>
            </a:r>
          </a:p>
          <a:p>
            <a:pPr marL="171450" indent="-171450">
              <a:buFont typeface="Wingdings" panose="05000000000000000000" pitchFamily="2" charset="2"/>
              <a:buChar char="q"/>
            </a:pPr>
            <a:r>
              <a:rPr lang="en-GB" sz="1200" b="1" dirty="0">
                <a:solidFill>
                  <a:srgbClr val="FF0000"/>
                </a:solidFill>
              </a:rPr>
              <a:t>Shires:  </a:t>
            </a:r>
            <a:r>
              <a:rPr lang="en-GB" sz="1100" dirty="0"/>
              <a:t>England was divided into large religions called ‘Shires’. </a:t>
            </a:r>
          </a:p>
          <a:p>
            <a:pPr marL="171450" indent="-171450">
              <a:buFont typeface="Wingdings" panose="05000000000000000000" pitchFamily="2" charset="2"/>
              <a:buChar char="q"/>
            </a:pPr>
            <a:r>
              <a:rPr lang="en-GB" sz="1200" b="1" dirty="0">
                <a:solidFill>
                  <a:srgbClr val="FF0000"/>
                </a:solidFill>
              </a:rPr>
              <a:t>Hundreds:  </a:t>
            </a:r>
            <a:r>
              <a:rPr lang="en-GB" sz="1100" dirty="0"/>
              <a:t>Shires were divided into ‘</a:t>
            </a:r>
            <a:r>
              <a:rPr lang="en-GB" sz="1100" b="1" dirty="0"/>
              <a:t>Hundreds</a:t>
            </a:r>
            <a:r>
              <a:rPr lang="en-GB" sz="1100" dirty="0"/>
              <a:t>’ and one man led this group called a </a:t>
            </a:r>
            <a:r>
              <a:rPr lang="en-GB" sz="1100" b="1" dirty="0" err="1"/>
              <a:t>Hundredsman</a:t>
            </a:r>
            <a:r>
              <a:rPr lang="en-GB" sz="1100" dirty="0"/>
              <a:t>.</a:t>
            </a:r>
          </a:p>
          <a:p>
            <a:pPr marL="171450" indent="-171450">
              <a:buFont typeface="Wingdings" panose="05000000000000000000" pitchFamily="2" charset="2"/>
              <a:buChar char="q"/>
            </a:pPr>
            <a:r>
              <a:rPr lang="en-GB" sz="1200" b="1" dirty="0">
                <a:solidFill>
                  <a:srgbClr val="FF0000"/>
                </a:solidFill>
              </a:rPr>
              <a:t>Tithings:</a:t>
            </a:r>
            <a:r>
              <a:rPr lang="en-GB" sz="1100" dirty="0"/>
              <a:t>  Each hundred was divided into a smaller group of </a:t>
            </a:r>
            <a:r>
              <a:rPr lang="en-GB" sz="1100" b="1" dirty="0"/>
              <a:t>10 tithings</a:t>
            </a:r>
            <a:r>
              <a:rPr lang="en-GB" sz="1100" dirty="0"/>
              <a:t>. A tithing was a group of men big enough to enforce the law in a village. </a:t>
            </a:r>
          </a:p>
          <a:p>
            <a:pPr marL="171450" indent="-171450">
              <a:buFont typeface="Wingdings" panose="05000000000000000000" pitchFamily="2" charset="2"/>
              <a:buChar char="q"/>
            </a:pPr>
            <a:r>
              <a:rPr lang="en-GB" sz="1200" b="1" dirty="0" err="1">
                <a:solidFill>
                  <a:srgbClr val="FF0000"/>
                </a:solidFill>
              </a:rPr>
              <a:t>Tithingmen</a:t>
            </a:r>
            <a:r>
              <a:rPr lang="en-GB" sz="1200" b="1" dirty="0">
                <a:solidFill>
                  <a:srgbClr val="FF0000"/>
                </a:solidFill>
              </a:rPr>
              <a:t>:  </a:t>
            </a:r>
            <a:r>
              <a:rPr lang="en-GB" sz="1100" dirty="0"/>
              <a:t>All men over the age of 12 had to be in a tithing at some point and this would be rotated in the village.</a:t>
            </a:r>
          </a:p>
          <a:p>
            <a:pPr marL="171450" indent="-171450">
              <a:buFont typeface="Wingdings" panose="05000000000000000000" pitchFamily="2" charset="2"/>
              <a:buChar char="q"/>
            </a:pPr>
            <a:r>
              <a:rPr lang="en-GB" sz="1200" b="1" dirty="0">
                <a:solidFill>
                  <a:srgbClr val="FF0000"/>
                </a:solidFill>
              </a:rPr>
              <a:t>King’s Shire Reeve:  </a:t>
            </a:r>
            <a:r>
              <a:rPr lang="en-GB" sz="1100" dirty="0"/>
              <a:t>One man from each tithing had to meet with a representative from the King known as the </a:t>
            </a:r>
            <a:r>
              <a:rPr lang="en-GB" sz="1100" b="1" dirty="0"/>
              <a:t>King’s Shire Reeve</a:t>
            </a:r>
            <a:r>
              <a:rPr lang="en-GB" sz="1100" dirty="0"/>
              <a:t>.</a:t>
            </a:r>
          </a:p>
        </p:txBody>
      </p:sp>
      <p:sp>
        <p:nvSpPr>
          <p:cNvPr id="8" name="TextBox 7"/>
          <p:cNvSpPr txBox="1"/>
          <p:nvPr/>
        </p:nvSpPr>
        <p:spPr>
          <a:xfrm>
            <a:off x="125505" y="2017642"/>
            <a:ext cx="3290048" cy="1846659"/>
          </a:xfrm>
          <a:prstGeom prst="rect">
            <a:avLst/>
          </a:prstGeom>
          <a:solidFill>
            <a:schemeClr val="bg1"/>
          </a:solidFill>
          <a:ln w="19050">
            <a:solidFill>
              <a:schemeClr val="tx1"/>
            </a:solidFill>
          </a:ln>
        </p:spPr>
        <p:txBody>
          <a:bodyPr wrap="square" rtlCol="0">
            <a:spAutoFit/>
          </a:bodyPr>
          <a:lstStyle/>
          <a:p>
            <a:pPr algn="ctr"/>
            <a:r>
              <a:rPr lang="en-GB" sz="1400" b="1" dirty="0"/>
              <a:t>The role of the community</a:t>
            </a:r>
          </a:p>
          <a:p>
            <a:r>
              <a:rPr lang="en-GB" sz="1100" dirty="0"/>
              <a:t>It was always the </a:t>
            </a:r>
            <a:r>
              <a:rPr lang="en-GB" sz="1100" b="1" dirty="0"/>
              <a:t>victim’s responsibility </a:t>
            </a:r>
            <a:r>
              <a:rPr lang="en-GB" sz="1100" dirty="0"/>
              <a:t>to seek justice if a crime was committed against them. The whole community were expected to play a part in helping a criminal to be found and bring them to justice.  Anyone who witnessed a crime or was a victim would raise the ‘</a:t>
            </a:r>
            <a:r>
              <a:rPr lang="en-GB" sz="1200" b="1" dirty="0">
                <a:solidFill>
                  <a:srgbClr val="FF0000"/>
                </a:solidFill>
              </a:rPr>
              <a:t>Hue and Cry</a:t>
            </a:r>
            <a:r>
              <a:rPr lang="en-GB" sz="1100" dirty="0"/>
              <a:t>’.  Literally, they would shout for help and everyone who heard this was expected to help capture the suspect. Being loyal to a community was seen as a duty and very rarely broken.</a:t>
            </a:r>
          </a:p>
        </p:txBody>
      </p:sp>
      <p:sp>
        <p:nvSpPr>
          <p:cNvPr id="9" name="TextBox 8"/>
          <p:cNvSpPr txBox="1"/>
          <p:nvPr/>
        </p:nvSpPr>
        <p:spPr>
          <a:xfrm>
            <a:off x="3478306" y="2017642"/>
            <a:ext cx="6454588" cy="646331"/>
          </a:xfrm>
          <a:prstGeom prst="rect">
            <a:avLst/>
          </a:prstGeom>
          <a:solidFill>
            <a:schemeClr val="bg1"/>
          </a:solidFill>
          <a:ln w="19050">
            <a:solidFill>
              <a:schemeClr val="tx1"/>
            </a:solidFill>
          </a:ln>
        </p:spPr>
        <p:txBody>
          <a:bodyPr wrap="square" rtlCol="0">
            <a:spAutoFit/>
          </a:bodyPr>
          <a:lstStyle/>
          <a:p>
            <a:pPr algn="ctr"/>
            <a:r>
              <a:rPr lang="en-GB" sz="1400" b="1" dirty="0"/>
              <a:t>The role of Religion</a:t>
            </a:r>
          </a:p>
          <a:p>
            <a:r>
              <a:rPr lang="en-GB" sz="1100" b="1" dirty="0"/>
              <a:t>Justice</a:t>
            </a:r>
            <a:r>
              <a:rPr lang="en-GB" sz="1100" dirty="0"/>
              <a:t> (deciding if a person is innocent or guilty) was influenced heavily by religion.  The main methods of deciding guilty or innocence were by using </a:t>
            </a:r>
            <a:r>
              <a:rPr lang="en-GB" sz="1100" b="1" dirty="0"/>
              <a:t>OATHS</a:t>
            </a:r>
            <a:r>
              <a:rPr lang="en-GB" sz="1100" dirty="0"/>
              <a:t> and </a:t>
            </a:r>
            <a:r>
              <a:rPr lang="en-GB" sz="1100" b="1" dirty="0"/>
              <a:t>TRIALS.</a:t>
            </a:r>
          </a:p>
        </p:txBody>
      </p:sp>
      <p:sp>
        <p:nvSpPr>
          <p:cNvPr id="10" name="TextBox 9"/>
          <p:cNvSpPr txBox="1"/>
          <p:nvPr/>
        </p:nvSpPr>
        <p:spPr>
          <a:xfrm>
            <a:off x="3478306" y="2715459"/>
            <a:ext cx="6454588" cy="784830"/>
          </a:xfrm>
          <a:prstGeom prst="rect">
            <a:avLst/>
          </a:prstGeom>
          <a:solidFill>
            <a:schemeClr val="bg1"/>
          </a:solidFill>
          <a:ln w="19050">
            <a:solidFill>
              <a:schemeClr val="tx1"/>
            </a:solidFill>
          </a:ln>
        </p:spPr>
        <p:txBody>
          <a:bodyPr wrap="square" rtlCol="0">
            <a:spAutoFit/>
          </a:bodyPr>
          <a:lstStyle/>
          <a:p>
            <a:r>
              <a:rPr lang="en-GB" sz="1200" b="1" dirty="0"/>
              <a:t>STAGE ONE: Taking an Oath</a:t>
            </a:r>
          </a:p>
          <a:p>
            <a:r>
              <a:rPr lang="en-GB" sz="1100" dirty="0"/>
              <a:t>Anyone accused of a crime would be taken to a public place.  Here they could ‘swear an oath’ to declare they were innocent of a crime.  They were also allowed to call on others in the village to support their oath.  These helpers were known as ‘oath helpers’.  In many cases, the accused walked free if this was their first crime.</a:t>
            </a:r>
            <a:endParaRPr lang="en-GB" sz="1050" dirty="0"/>
          </a:p>
        </p:txBody>
      </p:sp>
      <p:sp>
        <p:nvSpPr>
          <p:cNvPr id="11" name="TextBox 10"/>
          <p:cNvSpPr txBox="1"/>
          <p:nvPr/>
        </p:nvSpPr>
        <p:spPr>
          <a:xfrm>
            <a:off x="3478306" y="3549152"/>
            <a:ext cx="6454588" cy="954107"/>
          </a:xfrm>
          <a:prstGeom prst="rect">
            <a:avLst/>
          </a:prstGeom>
          <a:solidFill>
            <a:schemeClr val="bg1"/>
          </a:solidFill>
          <a:ln w="19050">
            <a:solidFill>
              <a:schemeClr val="tx1"/>
            </a:solidFill>
          </a:ln>
        </p:spPr>
        <p:txBody>
          <a:bodyPr wrap="square" rtlCol="0">
            <a:spAutoFit/>
          </a:bodyPr>
          <a:lstStyle/>
          <a:p>
            <a:r>
              <a:rPr lang="en-GB" sz="1200" b="1" dirty="0"/>
              <a:t>STAGE TWO: A Religious Trial</a:t>
            </a:r>
          </a:p>
          <a:p>
            <a:r>
              <a:rPr lang="en-GB" sz="1100" dirty="0"/>
              <a:t>If a person was caught ‘red handed’ (in the act of committing a crime) or they were a repeat offender, then they did not have the opportunity to swear an oath.  This time the church would play the most important role.  The suspect was taken to the church where they would be given a ‘trial by ordeal’.  This decided if they were innocent or guilty in the eyes of God.  It would be God who had the final judgement and bring about justice.</a:t>
            </a:r>
            <a:endParaRPr lang="en-GB" sz="1050" dirty="0"/>
          </a:p>
        </p:txBody>
      </p:sp>
      <p:pic>
        <p:nvPicPr>
          <p:cNvPr id="1026" name="Picture 2" descr="Image result for trial by hot ir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401" t="4827" r="2066"/>
          <a:stretch/>
        </p:blipFill>
        <p:spPr bwMode="auto">
          <a:xfrm>
            <a:off x="5032811" y="4550326"/>
            <a:ext cx="1605554" cy="2248415"/>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482183" y="4628161"/>
            <a:ext cx="1535097" cy="2139047"/>
          </a:xfrm>
          <a:prstGeom prst="rect">
            <a:avLst/>
          </a:prstGeom>
          <a:solidFill>
            <a:schemeClr val="bg1"/>
          </a:solidFill>
          <a:ln w="19050">
            <a:solidFill>
              <a:schemeClr val="tx1"/>
            </a:solidFill>
          </a:ln>
        </p:spPr>
        <p:txBody>
          <a:bodyPr wrap="square" rtlCol="0">
            <a:spAutoFit/>
          </a:bodyPr>
          <a:lstStyle/>
          <a:p>
            <a:pPr algn="ctr"/>
            <a:r>
              <a:rPr lang="en-GB" sz="1200" b="1" dirty="0"/>
              <a:t>Trial by Hot Iron</a:t>
            </a:r>
          </a:p>
          <a:p>
            <a:r>
              <a:rPr lang="en-GB" sz="1100" dirty="0"/>
              <a:t>A person is made to hold a burning hot iron. It is then bandaged for a few days.  If the hand healed well, the church believed that God has judged the person innocent. If it did not heal, it was a signal that God has judged the person guilty. </a:t>
            </a:r>
            <a:endParaRPr lang="en-GB" sz="1000" dirty="0"/>
          </a:p>
        </p:txBody>
      </p:sp>
      <p:sp>
        <p:nvSpPr>
          <p:cNvPr id="13" name="TextBox 12"/>
          <p:cNvSpPr txBox="1"/>
          <p:nvPr/>
        </p:nvSpPr>
        <p:spPr>
          <a:xfrm>
            <a:off x="3486011" y="4640209"/>
            <a:ext cx="1676788" cy="2139047"/>
          </a:xfrm>
          <a:prstGeom prst="rect">
            <a:avLst/>
          </a:prstGeom>
          <a:solidFill>
            <a:schemeClr val="bg1"/>
          </a:solidFill>
          <a:ln w="19050">
            <a:solidFill>
              <a:schemeClr val="tx1"/>
            </a:solidFill>
          </a:ln>
        </p:spPr>
        <p:txBody>
          <a:bodyPr wrap="square" rtlCol="0">
            <a:spAutoFit/>
          </a:bodyPr>
          <a:lstStyle/>
          <a:p>
            <a:pPr algn="ctr"/>
            <a:r>
              <a:rPr lang="en-GB" sz="1200" b="1" dirty="0"/>
              <a:t>Trial by Hot Water</a:t>
            </a:r>
          </a:p>
          <a:p>
            <a:r>
              <a:rPr lang="en-GB" sz="1100" dirty="0"/>
              <a:t>A person’s hand is placed in boiling water.  It is then bandaged for a few days.  </a:t>
            </a:r>
          </a:p>
          <a:p>
            <a:r>
              <a:rPr lang="en-GB" sz="1100" dirty="0"/>
              <a:t>If the hand healed well, the church believed that God has judged the person to be innocent. If the hand did not heal or became infected, it was a signal that God has judged the person guilty.</a:t>
            </a:r>
            <a:endParaRPr lang="en-GB" sz="1000" dirty="0"/>
          </a:p>
        </p:txBody>
      </p:sp>
      <p:sp>
        <p:nvSpPr>
          <p:cNvPr id="14" name="TextBox 13"/>
          <p:cNvSpPr txBox="1"/>
          <p:nvPr/>
        </p:nvSpPr>
        <p:spPr>
          <a:xfrm>
            <a:off x="8087736" y="4628160"/>
            <a:ext cx="3457933" cy="1123384"/>
          </a:xfrm>
          <a:prstGeom prst="rect">
            <a:avLst/>
          </a:prstGeom>
          <a:solidFill>
            <a:schemeClr val="bg1"/>
          </a:solidFill>
          <a:ln w="19050">
            <a:solidFill>
              <a:schemeClr val="tx1"/>
            </a:solidFill>
          </a:ln>
        </p:spPr>
        <p:txBody>
          <a:bodyPr wrap="square" rtlCol="0">
            <a:spAutoFit/>
          </a:bodyPr>
          <a:lstStyle/>
          <a:p>
            <a:pPr algn="ctr"/>
            <a:r>
              <a:rPr lang="en-GB" sz="1200" b="1" dirty="0"/>
              <a:t>Trial by Cold Water</a:t>
            </a:r>
          </a:p>
          <a:p>
            <a:r>
              <a:rPr lang="en-GB" sz="1100" dirty="0"/>
              <a:t>A person is thrown into cold water such as a river or stream which has been blessed by a priest. If they float, it is believed that God has ‘rejected’ them and judged them guilty. If they sank, God was willing to ‘accept them’ and they were innocent before being pulled up again. </a:t>
            </a:r>
            <a:endParaRPr lang="en-GB" sz="1000" dirty="0"/>
          </a:p>
        </p:txBody>
      </p:sp>
      <p:sp>
        <p:nvSpPr>
          <p:cNvPr id="15" name="TextBox 14"/>
          <p:cNvSpPr txBox="1"/>
          <p:nvPr/>
        </p:nvSpPr>
        <p:spPr>
          <a:xfrm>
            <a:off x="8087736" y="5796046"/>
            <a:ext cx="3946793" cy="954107"/>
          </a:xfrm>
          <a:prstGeom prst="rect">
            <a:avLst/>
          </a:prstGeom>
          <a:solidFill>
            <a:schemeClr val="bg1"/>
          </a:solidFill>
          <a:ln w="19050">
            <a:solidFill>
              <a:schemeClr val="tx1"/>
            </a:solidFill>
          </a:ln>
        </p:spPr>
        <p:txBody>
          <a:bodyPr wrap="square" rtlCol="0">
            <a:spAutoFit/>
          </a:bodyPr>
          <a:lstStyle/>
          <a:p>
            <a:pPr algn="ctr"/>
            <a:r>
              <a:rPr lang="en-GB" sz="1200" b="1" dirty="0"/>
              <a:t>Trial by Blessed Bread (Priests only)</a:t>
            </a:r>
          </a:p>
          <a:p>
            <a:r>
              <a:rPr lang="en-GB" sz="1100" dirty="0"/>
              <a:t>A piece of bread was blessed by a priest.  The accused is then asked to eat the bread.  If the accused swallows easily, then God has judged them to be innocent.  If the accused chokes or coughs when eating the bread, it is believed they are guilty. </a:t>
            </a:r>
            <a:endParaRPr lang="en-GB" sz="1000" dirty="0"/>
          </a:p>
        </p:txBody>
      </p:sp>
      <p:pic>
        <p:nvPicPr>
          <p:cNvPr id="1028" name="Picture 4" descr="Image result for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0744" y="490789"/>
            <a:ext cx="484816" cy="3652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603612" y="3807499"/>
            <a:ext cx="344861" cy="2891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226924" y="4463158"/>
            <a:ext cx="259024" cy="2171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100509" y="4463158"/>
            <a:ext cx="259024" cy="2171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982525" y="4463158"/>
            <a:ext cx="259024" cy="21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39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9647" y="136525"/>
            <a:ext cx="12021671" cy="6640793"/>
          </a:xfrm>
          <a:prstGeom prst="roundRect">
            <a:avLst>
              <a:gd name="adj" fmla="val 2628"/>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l="6866" t="42862" r="62144" b="49247"/>
          <a:stretch/>
        </p:blipFill>
        <p:spPr>
          <a:xfrm>
            <a:off x="4513894" y="186591"/>
            <a:ext cx="3379694" cy="4840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74929849"/>
              </p:ext>
            </p:extLst>
          </p:nvPr>
        </p:nvGraphicFramePr>
        <p:xfrm>
          <a:off x="1288305" y="670685"/>
          <a:ext cx="9640249" cy="4918430"/>
        </p:xfrm>
        <a:graphic>
          <a:graphicData uri="http://schemas.openxmlformats.org/drawingml/2006/table">
            <a:tbl>
              <a:tblPr firstRow="1" bandRow="1">
                <a:tableStyleId>{5C22544A-7EE6-4342-B048-85BDC9FD1C3A}</a:tableStyleId>
              </a:tblPr>
              <a:tblGrid>
                <a:gridCol w="650077">
                  <a:extLst>
                    <a:ext uri="{9D8B030D-6E8A-4147-A177-3AD203B41FA5}">
                      <a16:colId xmlns:a16="http://schemas.microsoft.com/office/drawing/2014/main" val="2294913795"/>
                    </a:ext>
                  </a:extLst>
                </a:gridCol>
                <a:gridCol w="2247543">
                  <a:extLst>
                    <a:ext uri="{9D8B030D-6E8A-4147-A177-3AD203B41FA5}">
                      <a16:colId xmlns:a16="http://schemas.microsoft.com/office/drawing/2014/main" val="960373245"/>
                    </a:ext>
                  </a:extLst>
                </a:gridCol>
                <a:gridCol w="2247543">
                  <a:extLst>
                    <a:ext uri="{9D8B030D-6E8A-4147-A177-3AD203B41FA5}">
                      <a16:colId xmlns:a16="http://schemas.microsoft.com/office/drawing/2014/main" val="2813616802"/>
                    </a:ext>
                  </a:extLst>
                </a:gridCol>
                <a:gridCol w="2247543">
                  <a:extLst>
                    <a:ext uri="{9D8B030D-6E8A-4147-A177-3AD203B41FA5}">
                      <a16:colId xmlns:a16="http://schemas.microsoft.com/office/drawing/2014/main" val="3885496451"/>
                    </a:ext>
                  </a:extLst>
                </a:gridCol>
                <a:gridCol w="2247543">
                  <a:extLst>
                    <a:ext uri="{9D8B030D-6E8A-4147-A177-3AD203B41FA5}">
                      <a16:colId xmlns:a16="http://schemas.microsoft.com/office/drawing/2014/main" val="3927390289"/>
                    </a:ext>
                  </a:extLst>
                </a:gridCol>
              </a:tblGrid>
              <a:tr h="552330">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1000-1500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1500-1700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1700-1900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1900-Present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608046"/>
                  </a:ext>
                </a:extLst>
              </a:tr>
              <a:tr h="11099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Key Terms &amp; people</a:t>
                      </a:r>
                    </a:p>
                    <a:p>
                      <a:pPr algn="ctr"/>
                      <a:endParaRPr lang="en-GB" sz="1200" dirty="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2286098"/>
                  </a:ext>
                </a:extLst>
              </a:tr>
              <a:tr h="1085395">
                <a:tc>
                  <a:txBody>
                    <a:bodyPr/>
                    <a:lstStyle/>
                    <a:p>
                      <a:pPr algn="ctr"/>
                      <a:r>
                        <a:rPr lang="en-GB" sz="1200" b="1" dirty="0">
                          <a:solidFill>
                            <a:schemeClr val="tx1"/>
                          </a:solidFill>
                        </a:rPr>
                        <a:t>Crimes &amp; Laws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382002"/>
                  </a:ext>
                </a:extLst>
              </a:tr>
              <a:tr h="1085395">
                <a:tc>
                  <a:txBody>
                    <a:bodyPr/>
                    <a:lstStyle/>
                    <a:p>
                      <a:pPr algn="ctr"/>
                      <a:r>
                        <a:rPr lang="en-GB" sz="1200" b="1" dirty="0">
                          <a:solidFill>
                            <a:schemeClr val="tx1"/>
                          </a:solidFill>
                        </a:rPr>
                        <a:t>Law Enforcement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32115"/>
                  </a:ext>
                </a:extLst>
              </a:tr>
              <a:tr h="1085395">
                <a:tc>
                  <a:txBody>
                    <a:bodyPr/>
                    <a:lstStyle/>
                    <a:p>
                      <a:pPr algn="ctr"/>
                      <a:r>
                        <a:rPr lang="en-GB" sz="1200" b="1" dirty="0">
                          <a:solidFill>
                            <a:schemeClr val="tx1"/>
                          </a:solidFill>
                        </a:rPr>
                        <a:t>Punishments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457308"/>
                  </a:ext>
                </a:extLst>
              </a:tr>
            </a:tbl>
          </a:graphicData>
        </a:graphic>
      </p:graphicFrame>
      <p:pic>
        <p:nvPicPr>
          <p:cNvPr id="2054"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10844608" y="18645"/>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907392" y="2219700"/>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833039" y="111833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917192" y="44688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7464053" y="560164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10861896" y="3321962"/>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9727437" y="5579331"/>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8566536" y="5590981"/>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0902961" y="55576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post it clipart"/>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92766">
            <a:off x="-12652" y="18645"/>
            <a:ext cx="1351790" cy="13040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50132" y="2219700"/>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24221" y="1118336"/>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59932" y="4468816"/>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4636" y="3321962"/>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45701" y="555767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6229184" y="5578349"/>
            <a:ext cx="1318141" cy="12716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4947431" y="5577352"/>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3746359" y="5577352"/>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94080" flipH="1">
            <a:off x="2488037" y="5577352"/>
            <a:ext cx="1317212" cy="12707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post it clipart"/>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05920">
            <a:off x="1296046" y="5570095"/>
            <a:ext cx="1318141" cy="127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5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4: </a:t>
            </a:r>
            <a:r>
              <a:rPr lang="en-GB" dirty="0">
                <a:latin typeface="Berlin Sans FB Demi" panose="020E0802020502020306" pitchFamily="34" charset="0"/>
              </a:rPr>
              <a:t>Anglo-Saxon England – Punishments.</a:t>
            </a:r>
          </a:p>
        </p:txBody>
      </p:sp>
      <p:sp>
        <p:nvSpPr>
          <p:cNvPr id="5" name="TextBox 4"/>
          <p:cNvSpPr txBox="1"/>
          <p:nvPr/>
        </p:nvSpPr>
        <p:spPr>
          <a:xfrm>
            <a:off x="98794" y="494468"/>
            <a:ext cx="11949953" cy="984885"/>
          </a:xfrm>
          <a:prstGeom prst="rect">
            <a:avLst/>
          </a:prstGeom>
          <a:noFill/>
          <a:ln w="19050">
            <a:solidFill>
              <a:schemeClr val="tx1"/>
            </a:solidFill>
          </a:ln>
        </p:spPr>
        <p:txBody>
          <a:bodyPr wrap="square" rtlCol="0">
            <a:spAutoFit/>
          </a:bodyPr>
          <a:lstStyle/>
          <a:p>
            <a:r>
              <a:rPr lang="en-GB" sz="1600" b="1" dirty="0"/>
              <a:t>Background information: </a:t>
            </a:r>
          </a:p>
          <a:p>
            <a:r>
              <a:rPr lang="en-GB" sz="1400" dirty="0"/>
              <a:t>For our last lesson covering the period of Anglo-Saxon England, we need to find out what types of punishments were carried out.  Even though the trials we looked at last lesson, might seem like a punishment because of the pain they would cause, these were just a way to prove innocence or guilt.  In Anglo-Saxon England, there were strict rules for the punishments that were given, depending on which social group a person belonged to.</a:t>
            </a:r>
          </a:p>
        </p:txBody>
      </p:sp>
      <p:sp>
        <p:nvSpPr>
          <p:cNvPr id="6" name="TextBox 5"/>
          <p:cNvSpPr txBox="1"/>
          <p:nvPr/>
        </p:nvSpPr>
        <p:spPr>
          <a:xfrm>
            <a:off x="98794" y="1557595"/>
            <a:ext cx="3030905" cy="3847207"/>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400" b="1" dirty="0"/>
              <a:t>The </a:t>
            </a:r>
            <a:r>
              <a:rPr lang="en-GB" sz="1400" b="1" dirty="0" err="1"/>
              <a:t>Wirgild</a:t>
            </a:r>
            <a:endParaRPr lang="en-GB" sz="1400" b="1" dirty="0"/>
          </a:p>
          <a:p>
            <a:pPr marL="171450" indent="-171450">
              <a:buFont typeface="Wingdings" panose="05000000000000000000" pitchFamily="2" charset="2"/>
              <a:buChar char="q"/>
            </a:pPr>
            <a:r>
              <a:rPr lang="en-GB" sz="1200" dirty="0"/>
              <a:t>Even for the crime of murder, a </a:t>
            </a:r>
            <a:r>
              <a:rPr lang="en-GB" sz="1200" b="1" dirty="0"/>
              <a:t>compensation</a:t>
            </a:r>
            <a:r>
              <a:rPr lang="en-GB" sz="1200" dirty="0"/>
              <a:t> or fine would be                       made by the guilty individual to                               the </a:t>
            </a:r>
            <a:r>
              <a:rPr lang="en-GB" sz="1200" b="1" dirty="0"/>
              <a:t>family of the victim</a:t>
            </a:r>
            <a:r>
              <a:rPr lang="en-GB" sz="1200" dirty="0"/>
              <a:t>.  This                                    was compensation for the                                        loss of life in the family.  </a:t>
            </a:r>
          </a:p>
          <a:p>
            <a:pPr marL="171450" indent="-171450">
              <a:buFont typeface="Wingdings" panose="05000000000000000000" pitchFamily="2" charset="2"/>
              <a:buChar char="q"/>
            </a:pPr>
            <a:r>
              <a:rPr lang="en-GB" sz="1200" dirty="0"/>
              <a:t>The name of this fine was the                          </a:t>
            </a:r>
            <a:r>
              <a:rPr lang="en-GB" sz="1400" b="1" dirty="0"/>
              <a:t>wergild</a:t>
            </a:r>
            <a:r>
              <a:rPr lang="en-GB" sz="1200" dirty="0"/>
              <a:t>.  This translates to the phrase ‘</a:t>
            </a:r>
            <a:r>
              <a:rPr lang="en-GB" sz="1200" b="1" dirty="0"/>
              <a:t>man price</a:t>
            </a:r>
            <a:r>
              <a:rPr lang="en-GB" sz="1200" dirty="0"/>
              <a:t>’.  The money was paid directly to the victim’s family and it was meant as a way to simply stop the victim’s family from setting out to kill the murderer themselves, as this would just lead to more violence in the village.  </a:t>
            </a:r>
          </a:p>
          <a:p>
            <a:pPr marL="171450" indent="-171450">
              <a:buFont typeface="Wingdings" panose="05000000000000000000" pitchFamily="2" charset="2"/>
              <a:buChar char="q"/>
            </a:pPr>
            <a:r>
              <a:rPr lang="en-GB" sz="1200" dirty="0"/>
              <a:t>However, a key feature of the wergild was how the amount paid in compensation would depend on the </a:t>
            </a:r>
            <a:r>
              <a:rPr lang="en-GB" sz="1200" b="1" dirty="0"/>
              <a:t>social status </a:t>
            </a:r>
            <a:r>
              <a:rPr lang="en-GB" sz="1200" dirty="0"/>
              <a:t>of the victim and the criminal.  The table below shows how much a person’s life was worth.</a:t>
            </a:r>
          </a:p>
        </p:txBody>
      </p:sp>
      <p:graphicFrame>
        <p:nvGraphicFramePr>
          <p:cNvPr id="3" name="Table 2"/>
          <p:cNvGraphicFramePr>
            <a:graphicFrameLocks noGrp="1"/>
          </p:cNvGraphicFramePr>
          <p:nvPr>
            <p:extLst>
              <p:ext uri="{D42A27DB-BD31-4B8C-83A1-F6EECF244321}">
                <p14:modId xmlns:p14="http://schemas.microsoft.com/office/powerpoint/2010/main" val="633764788"/>
              </p:ext>
            </p:extLst>
          </p:nvPr>
        </p:nvGraphicFramePr>
        <p:xfrm>
          <a:off x="98794" y="5523352"/>
          <a:ext cx="3030905" cy="1249680"/>
        </p:xfrm>
        <a:graphic>
          <a:graphicData uri="http://schemas.openxmlformats.org/drawingml/2006/table">
            <a:tbl>
              <a:tblPr firstRow="1" bandRow="1">
                <a:tableStyleId>{5C22544A-7EE6-4342-B048-85BDC9FD1C3A}</a:tableStyleId>
              </a:tblPr>
              <a:tblGrid>
                <a:gridCol w="1332132">
                  <a:extLst>
                    <a:ext uri="{9D8B030D-6E8A-4147-A177-3AD203B41FA5}">
                      <a16:colId xmlns:a16="http://schemas.microsoft.com/office/drawing/2014/main" val="3684466101"/>
                    </a:ext>
                  </a:extLst>
                </a:gridCol>
                <a:gridCol w="1698773">
                  <a:extLst>
                    <a:ext uri="{9D8B030D-6E8A-4147-A177-3AD203B41FA5}">
                      <a16:colId xmlns:a16="http://schemas.microsoft.com/office/drawing/2014/main" val="3767530977"/>
                    </a:ext>
                  </a:extLst>
                </a:gridCol>
              </a:tblGrid>
              <a:tr h="204740">
                <a:tc>
                  <a:txBody>
                    <a:bodyPr/>
                    <a:lstStyle/>
                    <a:p>
                      <a:r>
                        <a:rPr lang="en-GB" sz="1100" dirty="0">
                          <a:solidFill>
                            <a:schemeClr val="tx1"/>
                          </a:solidFill>
                        </a:rPr>
                        <a:t>Social Status of the victim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100" dirty="0">
                          <a:solidFill>
                            <a:schemeClr val="tx1"/>
                          </a:solidFill>
                        </a:rPr>
                        <a:t>The wergild to be paid to the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2929048"/>
                  </a:ext>
                </a:extLst>
              </a:tr>
              <a:tr h="204740">
                <a:tc>
                  <a:txBody>
                    <a:bodyPr/>
                    <a:lstStyle/>
                    <a:p>
                      <a:r>
                        <a:rPr lang="en-GB" sz="1200" dirty="0">
                          <a:solidFill>
                            <a:schemeClr val="tx1"/>
                          </a:solidFill>
                        </a:rPr>
                        <a:t>A noble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1500 shillings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459002"/>
                  </a:ext>
                </a:extLst>
              </a:tr>
              <a:tr h="204740">
                <a:tc>
                  <a:txBody>
                    <a:bodyPr/>
                    <a:lstStyle/>
                    <a:p>
                      <a:r>
                        <a:rPr lang="en-GB" sz="1200" dirty="0">
                          <a:solidFill>
                            <a:schemeClr val="tx1"/>
                          </a:solidFill>
                        </a:rPr>
                        <a:t>A freeman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100 shillings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7417343"/>
                  </a:ext>
                </a:extLst>
              </a:tr>
              <a:tr h="204740">
                <a:tc>
                  <a:txBody>
                    <a:bodyPr/>
                    <a:lstStyle/>
                    <a:p>
                      <a:r>
                        <a:rPr lang="en-GB" sz="1200" dirty="0">
                          <a:solidFill>
                            <a:schemeClr val="tx1"/>
                          </a:solidFill>
                        </a:rPr>
                        <a:t>A serf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40 shillings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1357501"/>
                  </a:ext>
                </a:extLst>
              </a:tr>
            </a:tbl>
          </a:graphicData>
        </a:graphic>
      </p:graphicFrame>
      <p:sp>
        <p:nvSpPr>
          <p:cNvPr id="7" name="TextBox 6"/>
          <p:cNvSpPr txBox="1"/>
          <p:nvPr/>
        </p:nvSpPr>
        <p:spPr>
          <a:xfrm>
            <a:off x="3806339" y="1557595"/>
            <a:ext cx="4503355" cy="203132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400" b="1" dirty="0"/>
              <a:t>Capital Punishments</a:t>
            </a:r>
          </a:p>
          <a:p>
            <a:pPr marL="171450" indent="-171450">
              <a:buFont typeface="Wingdings" panose="05000000000000000000" pitchFamily="2" charset="2"/>
              <a:buChar char="q"/>
            </a:pPr>
            <a:r>
              <a:rPr lang="en-GB" sz="1200" dirty="0"/>
              <a:t>A capital punishment is one that results in the </a:t>
            </a:r>
            <a:r>
              <a:rPr lang="en-GB" sz="1400" b="1" dirty="0"/>
              <a:t>death penalty</a:t>
            </a:r>
            <a:r>
              <a:rPr lang="en-GB" sz="1200" dirty="0"/>
              <a:t>.  </a:t>
            </a:r>
          </a:p>
          <a:p>
            <a:pPr marL="171450" indent="-171450">
              <a:buFont typeface="Wingdings" panose="05000000000000000000" pitchFamily="2" charset="2"/>
              <a:buChar char="q"/>
            </a:pPr>
            <a:r>
              <a:rPr lang="en-GB" sz="1200" dirty="0"/>
              <a:t>The use of the death penalty was a form of </a:t>
            </a:r>
            <a:r>
              <a:rPr lang="en-GB" sz="1200" b="1" dirty="0"/>
              <a:t>retribution</a:t>
            </a:r>
            <a:r>
              <a:rPr lang="en-GB" sz="1200" dirty="0"/>
              <a:t> (to match the severity of the crime) and a form of </a:t>
            </a:r>
            <a:r>
              <a:rPr lang="en-GB" sz="1200" b="1" dirty="0"/>
              <a:t>deterrent </a:t>
            </a:r>
            <a:r>
              <a:rPr lang="en-GB" sz="1200" dirty="0"/>
              <a:t>(to frighten others in the community into not committing the same crime).  </a:t>
            </a:r>
          </a:p>
          <a:p>
            <a:pPr marL="171450" indent="-171450">
              <a:buFont typeface="Wingdings" panose="05000000000000000000" pitchFamily="2" charset="2"/>
              <a:buChar char="q"/>
            </a:pPr>
            <a:r>
              <a:rPr lang="en-GB" sz="1200" b="1" dirty="0"/>
              <a:t>Treason</a:t>
            </a:r>
            <a:r>
              <a:rPr lang="en-GB" sz="1200" dirty="0"/>
              <a:t> and </a:t>
            </a:r>
            <a:r>
              <a:rPr lang="en-GB" sz="1200" b="1" dirty="0"/>
              <a:t>arson </a:t>
            </a:r>
            <a:r>
              <a:rPr lang="en-GB" sz="1200" dirty="0"/>
              <a:t>were seen as the two most serious crimes               and most were punished with the capital punishment of </a:t>
            </a:r>
            <a:r>
              <a:rPr lang="en-GB" sz="1400" b="1" dirty="0"/>
              <a:t>hanging</a:t>
            </a:r>
            <a:r>
              <a:rPr lang="en-GB" sz="1200" dirty="0"/>
              <a:t>.  </a:t>
            </a:r>
          </a:p>
          <a:p>
            <a:pPr marL="171450" indent="-171450">
              <a:buFont typeface="Wingdings" panose="05000000000000000000" pitchFamily="2" charset="2"/>
              <a:buChar char="q"/>
            </a:pPr>
            <a:r>
              <a:rPr lang="en-GB" sz="1200" dirty="0"/>
              <a:t>Arson was seen as serious as much land and property belonged                to the nobility and the king, therefore it was seen as an attack                  on their authority.</a:t>
            </a:r>
          </a:p>
        </p:txBody>
      </p:sp>
      <p:sp>
        <p:nvSpPr>
          <p:cNvPr id="8" name="TextBox 7"/>
          <p:cNvSpPr txBox="1"/>
          <p:nvPr/>
        </p:nvSpPr>
        <p:spPr>
          <a:xfrm>
            <a:off x="3212781" y="3647998"/>
            <a:ext cx="5480582" cy="1600438"/>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400" b="1" dirty="0"/>
              <a:t>Corporal Punishments</a:t>
            </a:r>
          </a:p>
          <a:p>
            <a:pPr marL="171450" indent="-171450">
              <a:buFont typeface="Wingdings" panose="05000000000000000000" pitchFamily="2" charset="2"/>
              <a:buChar char="q"/>
            </a:pPr>
            <a:r>
              <a:rPr lang="en-GB" sz="1200" dirty="0"/>
              <a:t>A corporal punishment is a term which includes a range of                                        punishments which result in </a:t>
            </a:r>
            <a:r>
              <a:rPr lang="en-GB" sz="1200" b="1" dirty="0"/>
              <a:t>physical harm and pain to the body</a:t>
            </a:r>
            <a:r>
              <a:rPr lang="en-GB" sz="1200" dirty="0"/>
              <a:t>.                                         The table below shows some examples of corporal punishments.  </a:t>
            </a:r>
          </a:p>
          <a:p>
            <a:pPr marL="171450" indent="-171450">
              <a:buFont typeface="Wingdings" panose="05000000000000000000" pitchFamily="2" charset="2"/>
              <a:buChar char="q"/>
            </a:pPr>
            <a:r>
              <a:rPr lang="en-GB" sz="1200" dirty="0"/>
              <a:t>Even though some of the examples below sound very harsh, they                                     were viewed at the time as being quite lenient compared with the                                                    death penalty.  Also, any criminal with permanent disfigurement                                would also act as a </a:t>
            </a:r>
            <a:r>
              <a:rPr lang="en-GB" sz="1200" b="1" dirty="0"/>
              <a:t>deterrent</a:t>
            </a:r>
            <a:r>
              <a:rPr lang="en-GB" sz="1200" dirty="0"/>
              <a:t> to others in their community.</a:t>
            </a:r>
          </a:p>
        </p:txBody>
      </p:sp>
      <p:graphicFrame>
        <p:nvGraphicFramePr>
          <p:cNvPr id="9" name="Table 8"/>
          <p:cNvGraphicFramePr>
            <a:graphicFrameLocks noGrp="1"/>
          </p:cNvGraphicFramePr>
          <p:nvPr>
            <p:extLst>
              <p:ext uri="{D42A27DB-BD31-4B8C-83A1-F6EECF244321}">
                <p14:modId xmlns:p14="http://schemas.microsoft.com/office/powerpoint/2010/main" val="1563230225"/>
              </p:ext>
            </p:extLst>
          </p:nvPr>
        </p:nvGraphicFramePr>
        <p:xfrm>
          <a:off x="3212781" y="5309992"/>
          <a:ext cx="5480582" cy="1463040"/>
        </p:xfrm>
        <a:graphic>
          <a:graphicData uri="http://schemas.openxmlformats.org/drawingml/2006/table">
            <a:tbl>
              <a:tblPr firstRow="1" bandRow="1">
                <a:tableStyleId>{5C22544A-7EE6-4342-B048-85BDC9FD1C3A}</a:tableStyleId>
              </a:tblPr>
              <a:tblGrid>
                <a:gridCol w="1444059">
                  <a:extLst>
                    <a:ext uri="{9D8B030D-6E8A-4147-A177-3AD203B41FA5}">
                      <a16:colId xmlns:a16="http://schemas.microsoft.com/office/drawing/2014/main" val="3684466101"/>
                    </a:ext>
                  </a:extLst>
                </a:gridCol>
                <a:gridCol w="4036523">
                  <a:extLst>
                    <a:ext uri="{9D8B030D-6E8A-4147-A177-3AD203B41FA5}">
                      <a16:colId xmlns:a16="http://schemas.microsoft.com/office/drawing/2014/main" val="3767530977"/>
                    </a:ext>
                  </a:extLst>
                </a:gridCol>
              </a:tblGrid>
              <a:tr h="204740">
                <a:tc>
                  <a:txBody>
                    <a:bodyPr/>
                    <a:lstStyle/>
                    <a:p>
                      <a:r>
                        <a:rPr lang="en-GB" sz="1100" dirty="0">
                          <a:solidFill>
                            <a:schemeClr val="tx1"/>
                          </a:solidFill>
                        </a:rPr>
                        <a:t>Corporal 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100"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2929048"/>
                  </a:ext>
                </a:extLst>
              </a:tr>
              <a:tr h="204740">
                <a:tc>
                  <a:txBody>
                    <a:bodyPr/>
                    <a:lstStyle/>
                    <a:p>
                      <a:r>
                        <a:rPr lang="en-GB" sz="1100" dirty="0">
                          <a:solidFill>
                            <a:schemeClr val="tx1"/>
                          </a:solidFill>
                        </a:rPr>
                        <a:t>Beatings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solidFill>
                            <a:schemeClr val="tx1"/>
                          </a:solidFill>
                        </a:rPr>
                        <a:t>Carried out by the Shire Reeve, tithing men or local courts.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459002"/>
                  </a:ext>
                </a:extLst>
              </a:tr>
              <a:tr h="204740">
                <a:tc>
                  <a:txBody>
                    <a:bodyPr/>
                    <a:lstStyle/>
                    <a:p>
                      <a:r>
                        <a:rPr lang="en-GB" sz="1100" dirty="0">
                          <a:solidFill>
                            <a:schemeClr val="tx1"/>
                          </a:solidFill>
                        </a:rPr>
                        <a:t>Mutilation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solidFill>
                            <a:schemeClr val="tx1"/>
                          </a:solidFill>
                        </a:rPr>
                        <a:t>Physical harm to the body, resulting in permanent damage such as cuts and scars.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7417343"/>
                  </a:ext>
                </a:extLst>
              </a:tr>
              <a:tr h="204740">
                <a:tc>
                  <a:txBody>
                    <a:bodyPr/>
                    <a:lstStyle/>
                    <a:p>
                      <a:r>
                        <a:rPr lang="en-GB" sz="1100" dirty="0">
                          <a:solidFill>
                            <a:schemeClr val="tx1"/>
                          </a:solidFill>
                        </a:rPr>
                        <a:t>Branding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solidFill>
                            <a:schemeClr val="tx1"/>
                          </a:solidFill>
                        </a:rPr>
                        <a:t>A heated</a:t>
                      </a:r>
                      <a:r>
                        <a:rPr lang="en-GB" sz="1100" baseline="0" dirty="0">
                          <a:solidFill>
                            <a:schemeClr val="tx1"/>
                          </a:solidFill>
                        </a:rPr>
                        <a:t> poker pressed onto the skin until it burns.</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1357501"/>
                  </a:ext>
                </a:extLst>
              </a:tr>
              <a:tr h="204740">
                <a:tc>
                  <a:txBody>
                    <a:bodyPr/>
                    <a:lstStyle/>
                    <a:p>
                      <a:r>
                        <a:rPr lang="en-GB" sz="1100" dirty="0">
                          <a:solidFill>
                            <a:schemeClr val="tx1"/>
                          </a:solidFill>
                        </a:rPr>
                        <a:t>Maiming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solidFill>
                            <a:schemeClr val="tx1"/>
                          </a:solidFill>
                        </a:rPr>
                        <a:t>Removing a body part such as a tongue, a hand or an 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913372"/>
                  </a:ext>
                </a:extLst>
              </a:tr>
            </a:tbl>
          </a:graphicData>
        </a:graphic>
      </p:graphicFrame>
      <p:sp>
        <p:nvSpPr>
          <p:cNvPr id="10" name="TextBox 9"/>
          <p:cNvSpPr txBox="1"/>
          <p:nvPr/>
        </p:nvSpPr>
        <p:spPr>
          <a:xfrm>
            <a:off x="8776445" y="1557595"/>
            <a:ext cx="3299014" cy="347787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GB" sz="1400" b="1" dirty="0"/>
              <a:t>Public Punishments </a:t>
            </a:r>
          </a:p>
          <a:p>
            <a:pPr algn="ctr"/>
            <a:r>
              <a:rPr lang="en-GB" sz="1400" b="1" dirty="0"/>
              <a:t>The Stocks and Pillory</a:t>
            </a:r>
          </a:p>
          <a:p>
            <a:pPr marL="171450" indent="-171450">
              <a:buFont typeface="Wingdings" panose="05000000000000000000" pitchFamily="2" charset="2"/>
              <a:buChar char="q"/>
            </a:pPr>
            <a:r>
              <a:rPr lang="en-GB" sz="1200" dirty="0"/>
              <a:t>This was the </a:t>
            </a:r>
            <a:r>
              <a:rPr lang="en-GB" sz="1200" b="1" dirty="0"/>
              <a:t>least harsh </a:t>
            </a:r>
            <a:r>
              <a:rPr lang="en-GB" sz="1200" dirty="0"/>
              <a:t>form of punishment but still acted as a </a:t>
            </a:r>
            <a:r>
              <a:rPr lang="en-GB" sz="1200" b="1" dirty="0"/>
              <a:t>deterrent</a:t>
            </a:r>
            <a:r>
              <a:rPr lang="en-GB" sz="1200" dirty="0"/>
              <a:t> to others and as a form of public </a:t>
            </a:r>
            <a:r>
              <a:rPr lang="en-GB" sz="1200" b="1" dirty="0"/>
              <a:t>humiliation</a:t>
            </a:r>
            <a:r>
              <a:rPr lang="en-GB" sz="1200" dirty="0"/>
              <a:t>.  </a:t>
            </a:r>
          </a:p>
          <a:p>
            <a:pPr marL="171450" indent="-171450">
              <a:buFont typeface="Wingdings" panose="05000000000000000000" pitchFamily="2" charset="2"/>
              <a:buChar char="q"/>
            </a:pPr>
            <a:r>
              <a:rPr lang="en-GB" sz="1200" b="1" u="sng" dirty="0"/>
              <a:t>The pillory </a:t>
            </a:r>
            <a:r>
              <a:rPr lang="en-GB" sz="1200" dirty="0"/>
              <a:t>secured a person with the arms and the head while they stood.  </a:t>
            </a:r>
          </a:p>
          <a:p>
            <a:pPr marL="171450" indent="-171450">
              <a:buFont typeface="Wingdings" panose="05000000000000000000" pitchFamily="2" charset="2"/>
              <a:buChar char="q"/>
            </a:pPr>
            <a:r>
              <a:rPr lang="en-GB" sz="1200" b="1" u="sng" dirty="0"/>
              <a:t>The stocks </a:t>
            </a:r>
            <a:r>
              <a:rPr lang="en-GB" sz="1200" dirty="0"/>
              <a:t>secured them at the feet while they sat down.  </a:t>
            </a:r>
          </a:p>
          <a:p>
            <a:pPr marL="171450" indent="-171450">
              <a:buFont typeface="Wingdings" panose="05000000000000000000" pitchFamily="2" charset="2"/>
              <a:buChar char="q"/>
            </a:pPr>
            <a:endParaRPr lang="en-GB" sz="1200" dirty="0"/>
          </a:p>
          <a:p>
            <a:pPr marL="171450" indent="-171450">
              <a:buFont typeface="Wingdings" panose="05000000000000000000" pitchFamily="2" charset="2"/>
              <a:buChar char="q"/>
            </a:pPr>
            <a:r>
              <a:rPr lang="en-GB" sz="1200" dirty="0"/>
              <a:t>Those given this punishment would be placed in the middle of a village or town square and would often be given </a:t>
            </a:r>
            <a:r>
              <a:rPr lang="en-GB" sz="1200" b="1" dirty="0"/>
              <a:t>several days </a:t>
            </a:r>
            <a:r>
              <a:rPr lang="en-GB" sz="1200" dirty="0"/>
              <a:t>like this in </a:t>
            </a:r>
            <a:r>
              <a:rPr lang="en-GB" sz="1200" b="1" dirty="0"/>
              <a:t>poor weather.</a:t>
            </a:r>
            <a:r>
              <a:rPr lang="en-GB" sz="1200" dirty="0"/>
              <a:t>  The public would then throw their rubbish and waste at them as well as verbally abuse the criminal.  </a:t>
            </a:r>
          </a:p>
          <a:p>
            <a:pPr marL="171450" indent="-171450">
              <a:buFont typeface="Wingdings" panose="05000000000000000000" pitchFamily="2" charset="2"/>
              <a:buChar char="q"/>
            </a:pPr>
            <a:r>
              <a:rPr lang="en-GB" sz="1200" dirty="0"/>
              <a:t>A common crime which resulted in this punishment was </a:t>
            </a:r>
            <a:r>
              <a:rPr lang="en-GB" sz="1200" b="1" dirty="0"/>
              <a:t>public disorder - </a:t>
            </a:r>
            <a:r>
              <a:rPr lang="en-GB" sz="1200" dirty="0"/>
              <a:t>drunkenness.</a:t>
            </a:r>
          </a:p>
        </p:txBody>
      </p:sp>
      <p:pic>
        <p:nvPicPr>
          <p:cNvPr id="1026" name="Picture 2" descr="Image result for wergil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30" b="95492" l="51319" r="98082">
                        <a14:foregroundMark x1="85612" y1="10246" x2="88249" y2="5738"/>
                        <a14:foregroundMark x1="92806" y1="7787" x2="95204" y2="9426"/>
                        <a14:foregroundMark x1="90647" y1="92213" x2="90647" y2="84426"/>
                        <a14:foregroundMark x1="94964" y1="82787" x2="95923" y2="90164"/>
                        <a14:foregroundMark x1="64029" y1="40984" x2="69544" y2="24180"/>
                        <a14:foregroundMark x1="74101" y1="22131" x2="74101" y2="22131"/>
                        <a14:foregroundMark x1="76019" y1="22131" x2="79137" y2="21721"/>
                        <a14:foregroundMark x1="74580" y1="35656" x2="81775" y2="33197"/>
                        <a14:foregroundMark x1="57794" y1="9016" x2="65707" y2="74180"/>
                        <a14:foregroundMark x1="54916" y1="11885" x2="54916" y2="15574"/>
                        <a14:foregroundMark x1="59233" y1="7787" x2="63070" y2="14344"/>
                      </a14:backgroundRemoval>
                    </a14:imgEffect>
                  </a14:imgLayer>
                </a14:imgProps>
              </a:ext>
              <a:ext uri="{28A0092B-C50C-407E-A947-70E740481C1C}">
                <a14:useLocalDpi xmlns:a14="http://schemas.microsoft.com/office/drawing/2010/main" val="0"/>
              </a:ext>
            </a:extLst>
          </a:blip>
          <a:srcRect l="49123" b="3902"/>
          <a:stretch/>
        </p:blipFill>
        <p:spPr bwMode="auto">
          <a:xfrm>
            <a:off x="2172640" y="1367602"/>
            <a:ext cx="1798966" cy="1780950"/>
          </a:xfrm>
          <a:prstGeom prst="rect">
            <a:avLst/>
          </a:prstGeom>
          <a:noFill/>
          <a:effectLst>
            <a:glow rad="12700">
              <a:schemeClr val="tx1"/>
            </a:glow>
          </a:effectLst>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 b="99219" l="1667" r="99048">
                        <a14:foregroundMark x1="14286" y1="5781" x2="14048" y2="35781"/>
                        <a14:foregroundMark x1="14048" y1="5625" x2="87857" y2="5625"/>
                        <a14:foregroundMark x1="86905" y1="16094" x2="88095" y2="36406"/>
                        <a14:foregroundMark x1="14286" y1="36094" x2="76190" y2="21719"/>
                        <a14:foregroundMark x1="18810" y1="8438" x2="85238" y2="35313"/>
                        <a14:foregroundMark x1="85000" y1="1250" x2="88095" y2="2813"/>
                        <a14:foregroundMark x1="42857" y1="44375" x2="43095" y2="55625"/>
                        <a14:foregroundMark x1="58810" y1="40625" x2="59524" y2="56719"/>
                        <a14:foregroundMark x1="61667" y1="41406" x2="65476" y2="45625"/>
                        <a14:foregroundMark x1="52857" y1="54531" x2="51190" y2="85313"/>
                        <a14:foregroundMark x1="15476" y1="73594" x2="84286" y2="75000"/>
                        <a14:foregroundMark x1="16190" y1="73594" x2="2857" y2="90156"/>
                        <a14:foregroundMark x1="5476" y1="89688" x2="97619" y2="91250"/>
                        <a14:foregroundMark x1="86190" y1="77500" x2="95952" y2="87656"/>
                        <a14:foregroundMark x1="60476" y1="37031" x2="88333" y2="37031"/>
                        <a14:backgroundMark x1="59762" y1="73438" x2="65714" y2="68594"/>
                        <a14:backgroundMark x1="96190" y1="83906" x2="98095" y2="87031"/>
                        <a14:backgroundMark x1="11429" y1="73125" x2="38810"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8785651" y="4986127"/>
            <a:ext cx="1666695" cy="1895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747" l="111" r="100000">
                        <a14:foregroundMark x1="80667" y1="5196" x2="82111" y2="65272"/>
                        <a14:foregroundMark x1="81000" y1="60710" x2="81000" y2="70849"/>
                        <a14:foregroundMark x1="22000" y1="30925" x2="69000" y2="30925"/>
                        <a14:foregroundMark x1="22333" y1="45120" x2="67444" y2="45754"/>
                        <a14:foregroundMark x1="22000" y1="62864" x2="61667" y2="63752"/>
                        <a14:foregroundMark x1="26111" y1="82003" x2="30667" y2="81496"/>
                      </a14:backgroundRemoval>
                    </a14:imgEffect>
                  </a14:imgLayer>
                </a14:imgProps>
              </a:ext>
              <a:ext uri="{28A0092B-C50C-407E-A947-70E740481C1C}">
                <a14:useLocalDpi xmlns:a14="http://schemas.microsoft.com/office/drawing/2010/main" val="0"/>
              </a:ext>
            </a:extLst>
          </a:blip>
          <a:srcRect/>
          <a:stretch>
            <a:fillRect/>
          </a:stretch>
        </p:blipFill>
        <p:spPr bwMode="auto">
          <a:xfrm>
            <a:off x="10020691" y="4976132"/>
            <a:ext cx="2259511" cy="1980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8190" l="26094" r="99063">
                        <a14:foregroundMark x1="29219" y1="26244" x2="29219" y2="69231"/>
                        <a14:foregroundMark x1="32031" y1="85294" x2="50938" y2="88235"/>
                      </a14:backgroundRemoval>
                    </a14:imgEffect>
                  </a14:imgLayer>
                </a14:imgProps>
              </a:ext>
              <a:ext uri="{28A0092B-C50C-407E-A947-70E740481C1C}">
                <a14:useLocalDpi xmlns:a14="http://schemas.microsoft.com/office/drawing/2010/main" val="0"/>
              </a:ext>
            </a:extLst>
          </a:blip>
          <a:srcRect l="26471" r="6150"/>
          <a:stretch/>
        </p:blipFill>
        <p:spPr bwMode="auto">
          <a:xfrm>
            <a:off x="7550870" y="3657580"/>
            <a:ext cx="1451728" cy="15775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531" l="1202" r="100000"/>
                    </a14:imgEffect>
                  </a14:imgLayer>
                </a14:imgProps>
              </a:ext>
              <a:ext uri="{28A0092B-C50C-407E-A947-70E740481C1C}">
                <a14:useLocalDpi xmlns:a14="http://schemas.microsoft.com/office/drawing/2010/main" val="0"/>
              </a:ext>
            </a:extLst>
          </a:blip>
          <a:srcRect/>
          <a:stretch>
            <a:fillRect/>
          </a:stretch>
        </p:blipFill>
        <p:spPr bwMode="auto">
          <a:xfrm flipH="1">
            <a:off x="7993928" y="1538430"/>
            <a:ext cx="992405" cy="21191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oney bag clipart"/>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7896"/>
          <a:stretch/>
        </p:blipFill>
        <p:spPr bwMode="auto">
          <a:xfrm>
            <a:off x="2875175" y="2535973"/>
            <a:ext cx="1137972" cy="113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0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5: </a:t>
            </a:r>
            <a:r>
              <a:rPr lang="en-GB" dirty="0">
                <a:latin typeface="Berlin Sans FB Demi" panose="020E0802020502020306" pitchFamily="34" charset="0"/>
              </a:rPr>
              <a:t>Medieval England – How William the Conqueror Controlled the Anglo-Saxons.</a:t>
            </a:r>
          </a:p>
        </p:txBody>
      </p:sp>
      <p:sp>
        <p:nvSpPr>
          <p:cNvPr id="6" name="TextBox 5"/>
          <p:cNvSpPr txBox="1"/>
          <p:nvPr/>
        </p:nvSpPr>
        <p:spPr>
          <a:xfrm>
            <a:off x="44822" y="483951"/>
            <a:ext cx="10345272" cy="1384995"/>
          </a:xfrm>
          <a:prstGeom prst="rect">
            <a:avLst/>
          </a:prstGeom>
          <a:solidFill>
            <a:schemeClr val="bg1"/>
          </a:solidFill>
          <a:ln w="19050">
            <a:solidFill>
              <a:schemeClr val="tx1"/>
            </a:solidFill>
          </a:ln>
        </p:spPr>
        <p:txBody>
          <a:bodyPr wrap="square" rtlCol="0">
            <a:spAutoFit/>
          </a:bodyPr>
          <a:lstStyle/>
          <a:p>
            <a:r>
              <a:rPr lang="en-GB" sz="1200" b="1" dirty="0"/>
              <a:t>Background information: </a:t>
            </a:r>
          </a:p>
          <a:p>
            <a:r>
              <a:rPr lang="en-GB" sz="1200" dirty="0"/>
              <a:t>Our next Medieval period begins with the famous event of the </a:t>
            </a:r>
            <a:r>
              <a:rPr lang="en-GB" sz="1200" b="1" dirty="0"/>
              <a:t>Battle of Hastings in 1066</a:t>
            </a:r>
            <a:r>
              <a:rPr lang="en-GB" sz="1200" dirty="0"/>
              <a:t>.  After William, Duke of Normandy’s victory over the Anglo-Saxons, a new era starts in Britain.  William the Conqueror brought with him some new ideas about crime, law enforcement and punishments.  However, he quickly realised that the methods used in Anglo-Saxon Britain were very effective and so many aspects of life continued.  One big change however, was the </a:t>
            </a:r>
            <a:r>
              <a:rPr lang="en-GB" sz="1200" b="1" dirty="0"/>
              <a:t>increasing power </a:t>
            </a:r>
            <a:r>
              <a:rPr lang="en-GB" sz="1200" dirty="0"/>
              <a:t>that both the Norman Kings and the Christian Church played with crime and punishments. It was vital that William showed the Anglo-Saxons that his rule and his laws were to be taken seriously.  He took several measures to make sure the Anglo-Saxons knew the law and respected his rule over England.  By the end of this lesson, you will  be able to identify what stayed the same (continuity), what changed and explain why William made these changes.</a:t>
            </a:r>
          </a:p>
        </p:txBody>
      </p:sp>
      <p:sp>
        <p:nvSpPr>
          <p:cNvPr id="10" name="TextBox 9"/>
          <p:cNvSpPr txBox="1"/>
          <p:nvPr/>
        </p:nvSpPr>
        <p:spPr>
          <a:xfrm>
            <a:off x="42771" y="2345390"/>
            <a:ext cx="2005543" cy="3308598"/>
          </a:xfrm>
          <a:prstGeom prst="rect">
            <a:avLst/>
          </a:prstGeom>
          <a:solidFill>
            <a:schemeClr val="bg1"/>
          </a:solidFill>
          <a:ln w="19050">
            <a:solidFill>
              <a:schemeClr val="tx1"/>
            </a:solidFill>
          </a:ln>
        </p:spPr>
        <p:txBody>
          <a:bodyPr wrap="square" rtlCol="0">
            <a:spAutoFit/>
          </a:bodyPr>
          <a:lstStyle/>
          <a:p>
            <a:r>
              <a:rPr lang="en-GB" sz="1100" dirty="0"/>
              <a:t>There were still Anglo-Saxons who wished to break the law and </a:t>
            </a:r>
            <a:r>
              <a:rPr lang="en-GB" sz="1100" b="1" dirty="0"/>
              <a:t>challenge the authority </a:t>
            </a:r>
            <a:r>
              <a:rPr lang="en-GB" sz="1100" dirty="0"/>
              <a:t>of their new King.  Remember, that a ‘</a:t>
            </a:r>
            <a:r>
              <a:rPr lang="en-GB" sz="1100" b="1" dirty="0"/>
              <a:t>crime against authority</a:t>
            </a:r>
            <a:r>
              <a:rPr lang="en-GB" sz="1100" dirty="0"/>
              <a:t>’ was seen as one of the more extreme crimes to carry out at this time.  William therefore dealt with any </a:t>
            </a:r>
            <a:r>
              <a:rPr lang="en-GB" sz="1100" b="1" dirty="0"/>
              <a:t>rebellions</a:t>
            </a:r>
            <a:r>
              <a:rPr lang="en-GB" sz="1100" dirty="0"/>
              <a:t> harshly.  He ordered </a:t>
            </a:r>
            <a:r>
              <a:rPr lang="en-GB" sz="1100" b="1" dirty="0"/>
              <a:t>brutal punishments </a:t>
            </a:r>
            <a:r>
              <a:rPr lang="en-GB" sz="1100" dirty="0"/>
              <a:t>for any rebels, but also their </a:t>
            </a:r>
            <a:r>
              <a:rPr lang="en-GB" sz="1100" b="1" dirty="0"/>
              <a:t>families</a:t>
            </a:r>
            <a:r>
              <a:rPr lang="en-GB" sz="1100" dirty="0"/>
              <a:t> and their whole </a:t>
            </a:r>
            <a:r>
              <a:rPr lang="en-GB" sz="1100" b="1" dirty="0"/>
              <a:t>community</a:t>
            </a:r>
            <a:r>
              <a:rPr lang="en-GB" sz="1100" dirty="0"/>
              <a:t> as a way to deter others.  For example, </a:t>
            </a:r>
            <a:r>
              <a:rPr lang="en-GB" sz="1100" b="1" dirty="0"/>
              <a:t>farmlands</a:t>
            </a:r>
            <a:r>
              <a:rPr lang="en-GB" sz="1100" dirty="0"/>
              <a:t> and animals were destroyed for a whole village.  It is estimated that up to </a:t>
            </a:r>
            <a:r>
              <a:rPr lang="en-GB" sz="1100" b="1" dirty="0"/>
              <a:t>100,000 </a:t>
            </a:r>
            <a:r>
              <a:rPr lang="en-GB" sz="1100" dirty="0"/>
              <a:t>people died of starvation as a result of William’s actions.</a:t>
            </a:r>
          </a:p>
        </p:txBody>
      </p:sp>
      <p:sp>
        <p:nvSpPr>
          <p:cNvPr id="11" name="TextBox 10"/>
          <p:cNvSpPr txBox="1"/>
          <p:nvPr/>
        </p:nvSpPr>
        <p:spPr>
          <a:xfrm>
            <a:off x="2123773" y="2006831"/>
            <a:ext cx="1958279"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Building Castles</a:t>
            </a:r>
          </a:p>
        </p:txBody>
      </p:sp>
      <p:sp>
        <p:nvSpPr>
          <p:cNvPr id="12" name="TextBox 11"/>
          <p:cNvSpPr txBox="1"/>
          <p:nvPr/>
        </p:nvSpPr>
        <p:spPr>
          <a:xfrm>
            <a:off x="4157510" y="2002656"/>
            <a:ext cx="1958279"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Creating the Feudal System</a:t>
            </a:r>
          </a:p>
        </p:txBody>
      </p:sp>
      <p:sp>
        <p:nvSpPr>
          <p:cNvPr id="13" name="TextBox 12"/>
          <p:cNvSpPr txBox="1"/>
          <p:nvPr/>
        </p:nvSpPr>
        <p:spPr>
          <a:xfrm>
            <a:off x="6191247" y="2000732"/>
            <a:ext cx="5902140"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Changes to the Law</a:t>
            </a:r>
          </a:p>
        </p:txBody>
      </p:sp>
      <p:sp>
        <p:nvSpPr>
          <p:cNvPr id="14" name="TextBox 13"/>
          <p:cNvSpPr txBox="1"/>
          <p:nvPr/>
        </p:nvSpPr>
        <p:spPr>
          <a:xfrm>
            <a:off x="6191247" y="2333192"/>
            <a:ext cx="1846330"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The Murdrum Fine</a:t>
            </a:r>
          </a:p>
        </p:txBody>
      </p:sp>
      <p:sp>
        <p:nvSpPr>
          <p:cNvPr id="15" name="TextBox 14"/>
          <p:cNvSpPr txBox="1"/>
          <p:nvPr/>
        </p:nvSpPr>
        <p:spPr>
          <a:xfrm>
            <a:off x="8113036" y="2333192"/>
            <a:ext cx="3962424"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The Forest Laws – poachers and outlaws</a:t>
            </a:r>
          </a:p>
        </p:txBody>
      </p:sp>
      <p:sp>
        <p:nvSpPr>
          <p:cNvPr id="17" name="TextBox 16"/>
          <p:cNvSpPr txBox="1"/>
          <p:nvPr/>
        </p:nvSpPr>
        <p:spPr>
          <a:xfrm>
            <a:off x="44823" y="2006831"/>
            <a:ext cx="2003492" cy="276999"/>
          </a:xfrm>
          <a:prstGeom prst="rect">
            <a:avLst/>
          </a:prstGeom>
          <a:solidFill>
            <a:schemeClr val="bg1">
              <a:lumMod val="85000"/>
            </a:schemeClr>
          </a:solidFill>
          <a:ln w="19050">
            <a:solidFill>
              <a:schemeClr val="tx1"/>
            </a:solidFill>
          </a:ln>
        </p:spPr>
        <p:txBody>
          <a:bodyPr wrap="square" rtlCol="0">
            <a:spAutoFit/>
          </a:bodyPr>
          <a:lstStyle/>
          <a:p>
            <a:pPr algn="ctr"/>
            <a:r>
              <a:rPr lang="en-GB" sz="1200" b="1" dirty="0"/>
              <a:t>Dealing with Rebellions</a:t>
            </a:r>
          </a:p>
        </p:txBody>
      </p:sp>
      <p:sp>
        <p:nvSpPr>
          <p:cNvPr id="18" name="TextBox 17"/>
          <p:cNvSpPr txBox="1"/>
          <p:nvPr/>
        </p:nvSpPr>
        <p:spPr>
          <a:xfrm>
            <a:off x="2123773" y="3478481"/>
            <a:ext cx="1958279" cy="3308598"/>
          </a:xfrm>
          <a:prstGeom prst="rect">
            <a:avLst/>
          </a:prstGeom>
          <a:solidFill>
            <a:schemeClr val="bg1"/>
          </a:solidFill>
          <a:ln w="19050">
            <a:solidFill>
              <a:schemeClr val="tx1"/>
            </a:solidFill>
          </a:ln>
        </p:spPr>
        <p:txBody>
          <a:bodyPr wrap="square" rtlCol="0">
            <a:spAutoFit/>
          </a:bodyPr>
          <a:lstStyle/>
          <a:p>
            <a:r>
              <a:rPr lang="en-GB" sz="1100" dirty="0"/>
              <a:t>The Normans built castles in </a:t>
            </a:r>
            <a:r>
              <a:rPr lang="en-GB" sz="1100" b="1" dirty="0"/>
              <a:t>all parts </a:t>
            </a:r>
            <a:r>
              <a:rPr lang="en-GB" sz="1100" dirty="0"/>
              <a:t>of the kingdom.  </a:t>
            </a:r>
            <a:r>
              <a:rPr lang="en-GB" sz="1100" b="1" dirty="0"/>
              <a:t>peasant workers </a:t>
            </a:r>
            <a:r>
              <a:rPr lang="en-GB" sz="1100" dirty="0"/>
              <a:t>were used to build the castles in which the Norman lords and nobles would live.  This was another way for William to show his </a:t>
            </a:r>
            <a:r>
              <a:rPr lang="en-GB" sz="1100" b="1" dirty="0"/>
              <a:t>authority</a:t>
            </a:r>
            <a:r>
              <a:rPr lang="en-GB" sz="1100" dirty="0"/>
              <a:t>.  The castle would then be used to control the local Anglo-Saxons but also physically demonstrate their power as many would be built on </a:t>
            </a:r>
            <a:r>
              <a:rPr lang="en-GB" sz="1100" b="1" dirty="0"/>
              <a:t>high land </a:t>
            </a:r>
            <a:r>
              <a:rPr lang="en-GB" sz="1100" dirty="0"/>
              <a:t>to keep a </a:t>
            </a:r>
            <a:r>
              <a:rPr lang="en-GB" sz="1100" b="1" dirty="0"/>
              <a:t>watchful eye </a:t>
            </a:r>
            <a:r>
              <a:rPr lang="en-GB" sz="1100" dirty="0"/>
              <a:t>on the villagers and look </a:t>
            </a:r>
            <a:r>
              <a:rPr lang="en-GB" sz="1100" b="1" dirty="0"/>
              <a:t>intimidating</a:t>
            </a:r>
            <a:r>
              <a:rPr lang="en-GB" sz="1100" dirty="0"/>
              <a:t>.  The castles symbolised the increased strength and authority of the King over law and order in England.</a:t>
            </a:r>
          </a:p>
        </p:txBody>
      </p:sp>
      <p:pic>
        <p:nvPicPr>
          <p:cNvPr id="1026" name="Picture 2" descr="Related imag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408" r="99457"/>
                    </a14:imgEffect>
                  </a14:imgLayer>
                </a14:imgProps>
              </a:ext>
              <a:ext uri="{28A0092B-C50C-407E-A947-70E740481C1C}">
                <a14:useLocalDpi xmlns:a14="http://schemas.microsoft.com/office/drawing/2010/main" val="0"/>
              </a:ext>
            </a:extLst>
          </a:blip>
          <a:srcRect b="10261"/>
          <a:stretch/>
        </p:blipFill>
        <p:spPr bwMode="auto">
          <a:xfrm>
            <a:off x="10152298" y="-41508"/>
            <a:ext cx="1941089" cy="19688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1927342"/>
            <a:ext cx="12192000" cy="17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57511" y="2345390"/>
            <a:ext cx="1958278" cy="3477875"/>
          </a:xfrm>
          <a:prstGeom prst="rect">
            <a:avLst/>
          </a:prstGeom>
          <a:solidFill>
            <a:schemeClr val="bg1"/>
          </a:solidFill>
          <a:ln w="19050">
            <a:solidFill>
              <a:schemeClr val="tx1"/>
            </a:solidFill>
          </a:ln>
        </p:spPr>
        <p:txBody>
          <a:bodyPr wrap="square" rtlCol="0">
            <a:spAutoFit/>
          </a:bodyPr>
          <a:lstStyle/>
          <a:p>
            <a:r>
              <a:rPr lang="en-GB" sz="1100" dirty="0"/>
              <a:t>Like the </a:t>
            </a:r>
            <a:r>
              <a:rPr lang="en-GB" sz="1100" b="1" dirty="0"/>
              <a:t>strict structure </a:t>
            </a:r>
            <a:r>
              <a:rPr lang="en-GB" sz="1100" dirty="0"/>
              <a:t>of society in Anglo-Saxon times, William made sure that society was organised carefully.  In the Feudal System, everyone owed money and promised to serve the class above them.  Only the King was free to do as he wanted.  William </a:t>
            </a:r>
            <a:r>
              <a:rPr lang="en-GB" sz="1100" b="1" dirty="0"/>
              <a:t>replaced the Anglo-Saxon nobles </a:t>
            </a:r>
            <a:r>
              <a:rPr lang="en-GB" sz="1100" dirty="0"/>
              <a:t>with nobles from France to make sure they were loyal and his land was divided up among them.  He also made sure he had a group of knights to fight for him if and when needed.  This meant being a warrior had a high status and show control over the lower classes in society.</a:t>
            </a:r>
          </a:p>
        </p:txBody>
      </p:sp>
      <p:sp>
        <p:nvSpPr>
          <p:cNvPr id="20" name="TextBox 19"/>
          <p:cNvSpPr txBox="1"/>
          <p:nvPr/>
        </p:nvSpPr>
        <p:spPr>
          <a:xfrm>
            <a:off x="6191248" y="2684733"/>
            <a:ext cx="1846328" cy="3985706"/>
          </a:xfrm>
          <a:prstGeom prst="rect">
            <a:avLst/>
          </a:prstGeom>
          <a:solidFill>
            <a:schemeClr val="bg1"/>
          </a:solidFill>
          <a:ln w="19050">
            <a:solidFill>
              <a:schemeClr val="tx1"/>
            </a:solidFill>
          </a:ln>
        </p:spPr>
        <p:txBody>
          <a:bodyPr wrap="square" rtlCol="0">
            <a:spAutoFit/>
          </a:bodyPr>
          <a:lstStyle/>
          <a:p>
            <a:r>
              <a:rPr lang="en-GB" sz="1100" dirty="0"/>
              <a:t>The idea of paying a fine for murder stayed the same.  However, William introduced two main changes to the law to show his authority.</a:t>
            </a:r>
          </a:p>
          <a:p>
            <a:r>
              <a:rPr lang="en-GB" sz="1100" b="1" dirty="0">
                <a:solidFill>
                  <a:srgbClr val="FF0000"/>
                </a:solidFill>
              </a:rPr>
              <a:t>Change 1: </a:t>
            </a:r>
            <a:r>
              <a:rPr lang="en-GB" sz="1100" dirty="0"/>
              <a:t>Unlike the wergild where the money would be paid to the family of the victim, the new Murdrum fine would be </a:t>
            </a:r>
            <a:r>
              <a:rPr lang="en-GB" sz="1100" b="1" dirty="0"/>
              <a:t>paid directly to the King</a:t>
            </a:r>
            <a:r>
              <a:rPr lang="en-GB" sz="1100" dirty="0"/>
              <a:t>.  This was further evidence of how the laws were </a:t>
            </a:r>
            <a:r>
              <a:rPr lang="en-GB" sz="1100" b="1" dirty="0"/>
              <a:t>centralised</a:t>
            </a:r>
            <a:r>
              <a:rPr lang="en-GB" sz="1100" dirty="0"/>
              <a:t>.</a:t>
            </a:r>
          </a:p>
          <a:p>
            <a:r>
              <a:rPr lang="en-GB" sz="1100" b="1" dirty="0">
                <a:solidFill>
                  <a:srgbClr val="FF0000"/>
                </a:solidFill>
              </a:rPr>
              <a:t>Change 2:</a:t>
            </a:r>
            <a:r>
              <a:rPr lang="en-GB" sz="1100" b="1" dirty="0"/>
              <a:t> </a:t>
            </a:r>
            <a:r>
              <a:rPr lang="en-GB" sz="1100" dirty="0"/>
              <a:t>Rather than an individual paying the fine; the whole community would have to contribute.  This meant the idea of </a:t>
            </a:r>
            <a:r>
              <a:rPr lang="en-GB" sz="1100" b="1" dirty="0"/>
              <a:t>collective responsibility </a:t>
            </a:r>
            <a:r>
              <a:rPr lang="en-GB" sz="1100" dirty="0"/>
              <a:t>was still used.  It was also an even greater deterrent to committing murder knowing that a whole community had to pay</a:t>
            </a:r>
          </a:p>
        </p:txBody>
      </p:sp>
      <p:sp>
        <p:nvSpPr>
          <p:cNvPr id="21" name="TextBox 20"/>
          <p:cNvSpPr txBox="1"/>
          <p:nvPr/>
        </p:nvSpPr>
        <p:spPr>
          <a:xfrm>
            <a:off x="8130963" y="3601592"/>
            <a:ext cx="3962424" cy="3185487"/>
          </a:xfrm>
          <a:prstGeom prst="rect">
            <a:avLst/>
          </a:prstGeom>
          <a:solidFill>
            <a:schemeClr val="bg1"/>
          </a:solidFill>
          <a:ln w="19050">
            <a:solidFill>
              <a:schemeClr val="tx1"/>
            </a:solidFill>
          </a:ln>
        </p:spPr>
        <p:txBody>
          <a:bodyPr wrap="square" rtlCol="0">
            <a:spAutoFit/>
          </a:bodyPr>
          <a:lstStyle/>
          <a:p>
            <a:r>
              <a:rPr lang="en-GB" sz="1100" dirty="0"/>
              <a:t>William declared large areas of the English countryside as ‘</a:t>
            </a:r>
            <a:r>
              <a:rPr lang="en-GB" sz="1100" b="1" dirty="0"/>
              <a:t>Royal Forests</a:t>
            </a:r>
            <a:r>
              <a:rPr lang="en-GB" sz="1100" dirty="0"/>
              <a:t>’. 40 village communities were evicted from land to make way for William’s ‘</a:t>
            </a:r>
            <a:r>
              <a:rPr lang="en-GB" sz="1100" b="1" dirty="0"/>
              <a:t>New Forest</a:t>
            </a:r>
            <a:r>
              <a:rPr lang="en-GB" sz="1100" dirty="0"/>
              <a:t>’ in the south.  These forests were to be a ‘</a:t>
            </a:r>
            <a:r>
              <a:rPr lang="en-GB" sz="1100" b="1" dirty="0"/>
              <a:t>royal playground</a:t>
            </a:r>
            <a:r>
              <a:rPr lang="en-GB" sz="1100" dirty="0"/>
              <a:t>’ for hunting. Only nobles and the King had a right to use them. This meant that land which had been used by peasants for grazing animals, collecting fire wood and catching rabbits was now</a:t>
            </a:r>
            <a:r>
              <a:rPr lang="en-GB" sz="1100" b="1" dirty="0"/>
              <a:t> controlled </a:t>
            </a:r>
            <a:r>
              <a:rPr lang="en-GB" sz="1100" dirty="0"/>
              <a:t>by the King and </a:t>
            </a:r>
            <a:r>
              <a:rPr lang="en-GB" sz="1100" b="1" dirty="0"/>
              <a:t>peasants banned</a:t>
            </a:r>
            <a:r>
              <a:rPr lang="en-GB" sz="1100" dirty="0"/>
              <a:t>.  </a:t>
            </a:r>
          </a:p>
          <a:p>
            <a:r>
              <a:rPr lang="en-GB" sz="1200" b="1" dirty="0">
                <a:solidFill>
                  <a:srgbClr val="FF0000"/>
                </a:solidFill>
              </a:rPr>
              <a:t>Crime 1: Poaching</a:t>
            </a:r>
          </a:p>
          <a:p>
            <a:r>
              <a:rPr lang="en-GB" sz="1100" dirty="0"/>
              <a:t>The crime for illegally entering the King’s land  was called </a:t>
            </a:r>
            <a:r>
              <a:rPr lang="en-GB" sz="1200" b="1" dirty="0">
                <a:solidFill>
                  <a:srgbClr val="FF0000"/>
                </a:solidFill>
              </a:rPr>
              <a:t>poaching</a:t>
            </a:r>
            <a:r>
              <a:rPr lang="en-GB" sz="1100" dirty="0"/>
              <a:t>. A poacher could be hanged, blinded or even castrated. However, many in a local community were unwilling to take collective responsibility to stop poaching they saw it as </a:t>
            </a:r>
            <a:r>
              <a:rPr lang="en-GB" sz="1100" b="1" dirty="0"/>
              <a:t>unfair </a:t>
            </a:r>
            <a:r>
              <a:rPr lang="en-GB" sz="1100" dirty="0"/>
              <a:t>as it took away their right to natural resources to survive.</a:t>
            </a:r>
          </a:p>
          <a:p>
            <a:r>
              <a:rPr lang="en-GB" sz="1200" b="1" dirty="0">
                <a:solidFill>
                  <a:srgbClr val="FF0000"/>
                </a:solidFill>
              </a:rPr>
              <a:t>Crime 2: Being an ‘outlaw’.</a:t>
            </a:r>
          </a:p>
          <a:p>
            <a:r>
              <a:rPr lang="en-GB" sz="1100" dirty="0"/>
              <a:t>The Forest Laws created another crime.  It became illegal for any peasant to </a:t>
            </a:r>
            <a:r>
              <a:rPr lang="en-GB" sz="1100" b="1" dirty="0"/>
              <a:t>move away from their village</a:t>
            </a:r>
            <a:r>
              <a:rPr lang="en-GB" sz="1100" dirty="0"/>
              <a:t>.  Any that did this were called outlaws.  If caught by the King’s men, outlaws could be killed there and then.</a:t>
            </a:r>
          </a:p>
        </p:txBody>
      </p:sp>
      <p:pic>
        <p:nvPicPr>
          <p:cNvPr id="1028" name="Picture 4" descr="Image result for william the conqueror animat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2029" y="2154252"/>
            <a:ext cx="2197751" cy="1414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orest law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116" y="2436465"/>
            <a:ext cx="4113343" cy="13388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86" b="58857" l="22000" r="80000">
                        <a14:foregroundMark x1="41333" y1="32571" x2="36444" y2="32571"/>
                        <a14:foregroundMark x1="49333" y1="8000" x2="50222" y2="11714"/>
                        <a14:foregroundMark x1="65111" y1="36571" x2="68000" y2="41429"/>
                      </a14:backgroundRemoval>
                    </a14:imgEffect>
                  </a14:imgLayer>
                </a14:imgProps>
              </a:ext>
              <a:ext uri="{28A0092B-C50C-407E-A947-70E740481C1C}">
                <a14:useLocalDpi xmlns:a14="http://schemas.microsoft.com/office/drawing/2010/main" val="0"/>
              </a:ext>
            </a:extLst>
          </a:blip>
          <a:srcRect l="22396" t="5212" r="19790" b="40754"/>
          <a:stretch/>
        </p:blipFill>
        <p:spPr bwMode="auto">
          <a:xfrm>
            <a:off x="4175438" y="5551275"/>
            <a:ext cx="1978082" cy="12358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eudal syste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429" b="94286" l="33778" r="96000">
                        <a14:foregroundMark x1="41111" y1="11714" x2="63111" y2="27429"/>
                        <a14:foregroundMark x1="40667" y1="29714" x2="62667" y2="10857"/>
                        <a14:foregroundMark x1="46444" y1="12286" x2="60000" y2="12571"/>
                        <a14:foregroundMark x1="44889" y1="30286" x2="60000" y2="28857"/>
                        <a14:foregroundMark x1="71556" y1="89143" x2="79778" y2="88857"/>
                        <a14:foregroundMark x1="70889" y1="92000" x2="83556" y2="91714"/>
                        <a14:foregroundMark x1="45333" y1="51429" x2="47778" y2="69429"/>
                        <a14:foregroundMark x1="40000" y1="54571" x2="47111" y2="52571"/>
                        <a14:backgroundMark x1="50889" y1="60857" x2="50889" y2="60857"/>
                        <a14:backgroundMark x1="47778" y1="50857" x2="47778" y2="50857"/>
                        <a14:backgroundMark x1="48222" y1="54286" x2="53556" y2="52857"/>
                        <a14:backgroundMark x1="50444" y1="79714" x2="51333" y2="86571"/>
                      </a14:backgroundRemoval>
                    </a14:imgEffect>
                  </a14:imgLayer>
                </a14:imgProps>
              </a:ext>
              <a:ext uri="{28A0092B-C50C-407E-A947-70E740481C1C}">
                <a14:useLocalDpi xmlns:a14="http://schemas.microsoft.com/office/drawing/2010/main" val="0"/>
              </a:ext>
            </a:extLst>
          </a:blip>
          <a:srcRect l="34130" t="7954" r="9721" b="36328"/>
          <a:stretch/>
        </p:blipFill>
        <p:spPr bwMode="auto">
          <a:xfrm>
            <a:off x="42771" y="5550658"/>
            <a:ext cx="2005543" cy="127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66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4" y="59083"/>
            <a:ext cx="11932024" cy="461665"/>
          </a:xfrm>
          <a:prstGeom prst="rect">
            <a:avLst/>
          </a:prstGeom>
          <a:noFill/>
        </p:spPr>
        <p:txBody>
          <a:bodyPr wrap="square" rtlCol="0">
            <a:spAutoFit/>
          </a:bodyPr>
          <a:lstStyle/>
          <a:p>
            <a:r>
              <a:rPr lang="en-GB" sz="2400" dirty="0">
                <a:latin typeface="Berlin Sans FB Demi" panose="020E0802020502020306" pitchFamily="34" charset="0"/>
              </a:rPr>
              <a:t>Lesson 6: </a:t>
            </a:r>
            <a:r>
              <a:rPr lang="en-GB" dirty="0">
                <a:latin typeface="Berlin Sans FB Demi" panose="020E0802020502020306" pitchFamily="34" charset="0"/>
              </a:rPr>
              <a:t>Medieval England – Law Enforcement and Punishments after 1066.</a:t>
            </a:r>
          </a:p>
        </p:txBody>
      </p:sp>
      <p:sp>
        <p:nvSpPr>
          <p:cNvPr id="5" name="TextBox 4"/>
          <p:cNvSpPr txBox="1"/>
          <p:nvPr/>
        </p:nvSpPr>
        <p:spPr>
          <a:xfrm>
            <a:off x="143435" y="459341"/>
            <a:ext cx="10345271" cy="1046440"/>
          </a:xfrm>
          <a:prstGeom prst="rect">
            <a:avLst/>
          </a:prstGeom>
          <a:noFill/>
          <a:ln w="19050">
            <a:solidFill>
              <a:schemeClr val="tx1"/>
            </a:solidFill>
          </a:ln>
        </p:spPr>
        <p:txBody>
          <a:bodyPr wrap="square" rtlCol="0">
            <a:spAutoFit/>
          </a:bodyPr>
          <a:lstStyle/>
          <a:p>
            <a:r>
              <a:rPr lang="en-GB" sz="1400" b="1" dirty="0"/>
              <a:t>Background information: </a:t>
            </a:r>
          </a:p>
          <a:p>
            <a:r>
              <a:rPr lang="en-GB" sz="1200" dirty="0"/>
              <a:t>The methods used to enforce the law and punish criminals saw some change in this time but also a lot of continuity.  One of the most significant reasons for this continuity was due to how effective it was at reducing crime.  The use of a punishment as a deterrent was still key and most punishments were either fines, corporal punishments or hanging. In this lesson, we will investigate the similarities and differences between Anglo-Saxon and Norman law enforcement and punishments.  This analysis of similarity and difference is particularly important to help you answer question 3 in your exam which specifically focusses on continuity or change.</a:t>
            </a:r>
          </a:p>
        </p:txBody>
      </p:sp>
      <p:sp>
        <p:nvSpPr>
          <p:cNvPr id="7" name="TextBox 6"/>
          <p:cNvSpPr txBox="1"/>
          <p:nvPr/>
        </p:nvSpPr>
        <p:spPr>
          <a:xfrm>
            <a:off x="5360894" y="1587374"/>
            <a:ext cx="6714564" cy="1415772"/>
          </a:xfrm>
          <a:prstGeom prst="rect">
            <a:avLst/>
          </a:prstGeom>
          <a:solidFill>
            <a:schemeClr val="bg1"/>
          </a:solidFill>
          <a:ln w="19050">
            <a:solidFill>
              <a:schemeClr val="tx1"/>
            </a:solidFill>
          </a:ln>
        </p:spPr>
        <p:txBody>
          <a:bodyPr wrap="square" rtlCol="0">
            <a:spAutoFit/>
          </a:bodyPr>
          <a:lstStyle/>
          <a:p>
            <a:pPr algn="ctr"/>
            <a:r>
              <a:rPr lang="en-GB" sz="1400" b="1" dirty="0"/>
              <a:t>Punishments: Continuity</a:t>
            </a:r>
          </a:p>
          <a:p>
            <a:pPr marL="171450" indent="-171450">
              <a:buFont typeface="Wingdings" panose="05000000000000000000" pitchFamily="2" charset="2"/>
              <a:buChar char="q"/>
            </a:pPr>
            <a:r>
              <a:rPr lang="en-GB" sz="1200" b="1" dirty="0"/>
              <a:t>Fines</a:t>
            </a:r>
          </a:p>
          <a:p>
            <a:r>
              <a:rPr lang="en-GB" sz="1200" dirty="0"/>
              <a:t>Even though who the money was paid to changed under the Normans (see below), the fact that it remained a payment of money stayed the same. </a:t>
            </a:r>
          </a:p>
          <a:p>
            <a:pPr marL="171450" indent="-171450">
              <a:buFont typeface="Wingdings" panose="05000000000000000000" pitchFamily="2" charset="2"/>
              <a:buChar char="q"/>
            </a:pPr>
            <a:r>
              <a:rPr lang="en-GB" sz="1200" b="1" dirty="0"/>
              <a:t>Crimes against Authority</a:t>
            </a:r>
          </a:p>
          <a:p>
            <a:r>
              <a:rPr lang="en-GB" sz="1200" dirty="0"/>
              <a:t>Another similarity was how any attempt to disrupt or challenge the King and his laws would be punished.  In the same way, in both times this ‘crime against authority’ would carry the harshest punishment.</a:t>
            </a:r>
          </a:p>
        </p:txBody>
      </p:sp>
      <p:sp>
        <p:nvSpPr>
          <p:cNvPr id="8" name="TextBox 7"/>
          <p:cNvSpPr txBox="1"/>
          <p:nvPr/>
        </p:nvSpPr>
        <p:spPr>
          <a:xfrm>
            <a:off x="1160929" y="4716411"/>
            <a:ext cx="3366248" cy="1969770"/>
          </a:xfrm>
          <a:prstGeom prst="rect">
            <a:avLst/>
          </a:prstGeom>
          <a:solidFill>
            <a:schemeClr val="bg1"/>
          </a:solidFill>
          <a:ln w="19050">
            <a:solidFill>
              <a:schemeClr val="tx1"/>
            </a:solidFill>
          </a:ln>
        </p:spPr>
        <p:txBody>
          <a:bodyPr wrap="square" rtlCol="0">
            <a:spAutoFit/>
          </a:bodyPr>
          <a:lstStyle/>
          <a:p>
            <a:pPr algn="ctr"/>
            <a:r>
              <a:rPr lang="en-GB" sz="1400" b="1" dirty="0"/>
              <a:t>Law Enforcement: Change</a:t>
            </a:r>
          </a:p>
          <a:p>
            <a:r>
              <a:rPr lang="en-GB" sz="1200" b="1" dirty="0"/>
              <a:t>Trial by Combat</a:t>
            </a:r>
          </a:p>
          <a:p>
            <a:r>
              <a:rPr lang="en-GB" sz="1200" dirty="0"/>
              <a:t>A new trial was introduced by the Normans – Trial by Combat.  This was used to settle any arguments over money or land.  Two people would fight using swords, or sometimes large sticks.  This was seen as a </a:t>
            </a:r>
            <a:r>
              <a:rPr lang="en-GB" sz="1200" b="1" dirty="0"/>
              <a:t>more dignified </a:t>
            </a:r>
            <a:r>
              <a:rPr lang="en-GB" sz="1200" dirty="0"/>
              <a:t>option for the </a:t>
            </a:r>
            <a:r>
              <a:rPr lang="en-GB" sz="1200" b="1" dirty="0"/>
              <a:t>wealthier classes. </a:t>
            </a:r>
            <a:r>
              <a:rPr lang="en-GB" sz="1200" dirty="0"/>
              <a:t>Occasionally, they would fight until the death and it was also introduced that anyone who ‘gave in’ would be punished by death anyway.</a:t>
            </a:r>
          </a:p>
        </p:txBody>
      </p:sp>
      <p:sp>
        <p:nvSpPr>
          <p:cNvPr id="9" name="TextBox 8"/>
          <p:cNvSpPr txBox="1"/>
          <p:nvPr/>
        </p:nvSpPr>
        <p:spPr>
          <a:xfrm>
            <a:off x="143434" y="1587374"/>
            <a:ext cx="5136777" cy="3077766"/>
          </a:xfrm>
          <a:prstGeom prst="rect">
            <a:avLst/>
          </a:prstGeom>
          <a:solidFill>
            <a:schemeClr val="bg1"/>
          </a:solidFill>
          <a:ln w="19050">
            <a:solidFill>
              <a:schemeClr val="tx1"/>
            </a:solidFill>
          </a:ln>
        </p:spPr>
        <p:txBody>
          <a:bodyPr wrap="square" rtlCol="0">
            <a:spAutoFit/>
          </a:bodyPr>
          <a:lstStyle/>
          <a:p>
            <a:pPr algn="ctr"/>
            <a:r>
              <a:rPr lang="en-GB" sz="1400" b="1" dirty="0"/>
              <a:t>Law Enforcement: Continuity</a:t>
            </a:r>
          </a:p>
          <a:p>
            <a:pPr marL="171450" indent="-171450">
              <a:buFont typeface="Wingdings" panose="05000000000000000000" pitchFamily="2" charset="2"/>
              <a:buChar char="q"/>
            </a:pPr>
            <a:r>
              <a:rPr lang="en-GB" sz="1200" b="1" dirty="0"/>
              <a:t>The King’s Duty</a:t>
            </a:r>
          </a:p>
          <a:p>
            <a:r>
              <a:rPr lang="en-GB" sz="1200" dirty="0"/>
              <a:t>In Anglo-Saxon times, it was the </a:t>
            </a:r>
            <a:r>
              <a:rPr lang="en-GB" sz="1200" b="1" dirty="0"/>
              <a:t>King’s duty </a:t>
            </a:r>
            <a:r>
              <a:rPr lang="en-GB" sz="1200" dirty="0"/>
              <a:t>to protect his people.  This was called keeping the ‘</a:t>
            </a:r>
            <a:r>
              <a:rPr lang="en-GB" sz="1200" b="1" dirty="0"/>
              <a:t>King’s Peace</a:t>
            </a:r>
            <a:r>
              <a:rPr lang="en-GB" sz="1200" dirty="0"/>
              <a:t>’.  In Norman times, this idea remained. It was the belief that all men should expect to be safe from crime under the authority of the King.  The Normans just called this something different.  For them it was called the ‘</a:t>
            </a:r>
            <a:r>
              <a:rPr lang="en-GB" sz="1200" b="1" dirty="0"/>
              <a:t>King’s </a:t>
            </a:r>
            <a:r>
              <a:rPr lang="en-GB" sz="1200" b="1" dirty="0" err="1"/>
              <a:t>Mund</a:t>
            </a:r>
            <a:r>
              <a:rPr lang="en-GB" sz="1200" dirty="0"/>
              <a:t>’.</a:t>
            </a:r>
          </a:p>
          <a:p>
            <a:pPr marL="171450" indent="-171450">
              <a:buFont typeface="Wingdings" panose="05000000000000000000" pitchFamily="2" charset="2"/>
              <a:buChar char="q"/>
            </a:pPr>
            <a:r>
              <a:rPr lang="en-GB" sz="1200" b="1" dirty="0"/>
              <a:t>Trials</a:t>
            </a:r>
          </a:p>
          <a:p>
            <a:r>
              <a:rPr lang="en-GB" sz="1200" dirty="0"/>
              <a:t>The system of </a:t>
            </a:r>
            <a:r>
              <a:rPr lang="en-GB" sz="1200" b="1" dirty="0"/>
              <a:t>trials by ordeal </a:t>
            </a:r>
            <a:r>
              <a:rPr lang="en-GB" sz="1200" dirty="0"/>
              <a:t>continued exactly the same as under the Anglo-Saxons.  The only difference being that the Normans also used trial by combat (see below). It was still God who was thought to have the final judgement.</a:t>
            </a:r>
          </a:p>
          <a:p>
            <a:pPr marL="171450" indent="-171450">
              <a:buFont typeface="Wingdings" panose="05000000000000000000" pitchFamily="2" charset="2"/>
              <a:buChar char="q"/>
            </a:pPr>
            <a:r>
              <a:rPr lang="en-GB" sz="1200" b="1" dirty="0"/>
              <a:t>Collective Responsibility – tithings – hue ad cry.</a:t>
            </a:r>
          </a:p>
          <a:p>
            <a:r>
              <a:rPr lang="en-GB" sz="1200" dirty="0"/>
              <a:t>The idea of collective responsibility within the local villages continued.  </a:t>
            </a:r>
            <a:r>
              <a:rPr lang="en-GB" sz="1200" b="1" dirty="0"/>
              <a:t>Tithings</a:t>
            </a:r>
            <a:r>
              <a:rPr lang="en-GB" sz="1200" dirty="0"/>
              <a:t> were still used and included every man over the age of 12. The </a:t>
            </a:r>
            <a:r>
              <a:rPr lang="en-GB" sz="1200" b="1" dirty="0"/>
              <a:t>hue and cry</a:t>
            </a:r>
            <a:r>
              <a:rPr lang="en-GB" sz="1200" dirty="0"/>
              <a:t> also remained.  These methods remained </a:t>
            </a:r>
            <a:r>
              <a:rPr lang="en-GB" sz="1200" b="1" dirty="0"/>
              <a:t>effective</a:t>
            </a:r>
            <a:r>
              <a:rPr lang="en-GB" sz="1200" dirty="0"/>
              <a:t> as many people still lived in small local villages where everyone knew each other.</a:t>
            </a:r>
          </a:p>
        </p:txBody>
      </p:sp>
      <p:sp>
        <p:nvSpPr>
          <p:cNvPr id="10" name="TextBox 9"/>
          <p:cNvSpPr txBox="1"/>
          <p:nvPr/>
        </p:nvSpPr>
        <p:spPr>
          <a:xfrm>
            <a:off x="5360894" y="3084739"/>
            <a:ext cx="6714565" cy="3631763"/>
          </a:xfrm>
          <a:prstGeom prst="rect">
            <a:avLst/>
          </a:prstGeom>
          <a:solidFill>
            <a:schemeClr val="bg1"/>
          </a:solidFill>
          <a:ln w="19050">
            <a:solidFill>
              <a:schemeClr val="tx1"/>
            </a:solidFill>
          </a:ln>
        </p:spPr>
        <p:txBody>
          <a:bodyPr wrap="square" rtlCol="0">
            <a:spAutoFit/>
          </a:bodyPr>
          <a:lstStyle/>
          <a:p>
            <a:pPr algn="ctr"/>
            <a:r>
              <a:rPr lang="en-GB" sz="1400" b="1" dirty="0"/>
              <a:t>Punishments: Change</a:t>
            </a:r>
          </a:p>
          <a:p>
            <a:pPr marL="171450" indent="-171450">
              <a:buFont typeface="Wingdings" panose="05000000000000000000" pitchFamily="2" charset="2"/>
              <a:buChar char="q"/>
            </a:pPr>
            <a:r>
              <a:rPr lang="en-GB" sz="1200" b="1" dirty="0"/>
              <a:t>The  Wergild</a:t>
            </a:r>
          </a:p>
          <a:p>
            <a:r>
              <a:rPr lang="en-GB" sz="1200" dirty="0"/>
              <a:t>Rather than a criminal pay the compensation directly to the family of the victim, under Norman rule, the fine would have to be </a:t>
            </a:r>
            <a:r>
              <a:rPr lang="en-GB" sz="1200" b="1" dirty="0"/>
              <a:t>paid directly to the King</a:t>
            </a:r>
            <a:r>
              <a:rPr lang="en-GB" sz="1200" dirty="0"/>
              <a:t>.  This way, punishments were becoming even more </a:t>
            </a:r>
            <a:r>
              <a:rPr lang="en-GB" sz="1200" b="1" dirty="0"/>
              <a:t>centralised</a:t>
            </a:r>
            <a:r>
              <a:rPr lang="en-GB" sz="1200" dirty="0"/>
              <a:t> rather than kept local.  It proved the authority of the King and gave him extra revenue.</a:t>
            </a:r>
          </a:p>
          <a:p>
            <a:pPr marL="171450" indent="-171450">
              <a:buFont typeface="Wingdings" panose="05000000000000000000" pitchFamily="2" charset="2"/>
              <a:buChar char="q"/>
            </a:pPr>
            <a:r>
              <a:rPr lang="en-GB" sz="1200" b="1" dirty="0"/>
              <a:t>Brutal punishments </a:t>
            </a:r>
          </a:p>
          <a:p>
            <a:r>
              <a:rPr lang="en-GB" sz="1200" dirty="0"/>
              <a:t>William needed to show his royal authority even more than the Anglo-Saxon kings, and                                        there was still resistance from the Anglo-Saxon people who did not a foreign king.  William                                     used </a:t>
            </a:r>
            <a:r>
              <a:rPr lang="en-GB" sz="1200" b="1" dirty="0"/>
              <a:t>brutal force </a:t>
            </a:r>
            <a:r>
              <a:rPr lang="en-GB" sz="1200" dirty="0"/>
              <a:t>to make sure his people submitted to him.  </a:t>
            </a:r>
          </a:p>
          <a:p>
            <a:pPr marL="171450" indent="-171450">
              <a:buFont typeface="Wingdings" panose="05000000000000000000" pitchFamily="2" charset="2"/>
              <a:buChar char="q"/>
            </a:pPr>
            <a:r>
              <a:rPr lang="en-GB" sz="1200" b="1" dirty="0"/>
              <a:t>Group punishments</a:t>
            </a:r>
          </a:p>
          <a:p>
            <a:r>
              <a:rPr lang="en-GB" sz="1200" dirty="0"/>
              <a:t>He also made sure that </a:t>
            </a:r>
            <a:r>
              <a:rPr lang="en-GB" sz="1200" b="1" dirty="0"/>
              <a:t>large groups </a:t>
            </a:r>
            <a:r>
              <a:rPr lang="en-GB" sz="1200" dirty="0"/>
              <a:t>of people were punished as a way to show his power.                                                    E.g., farmlands and animals were killed as a punishment just to prove that he had authority.  It is estimated that 100,000 people died of starvation as a result of the food shortages caused by William’s punishments towards rebelling Anglo-Saxons.</a:t>
            </a:r>
          </a:p>
          <a:p>
            <a:pPr marL="171450" indent="-171450">
              <a:buFont typeface="Wingdings" panose="05000000000000000000" pitchFamily="2" charset="2"/>
              <a:buChar char="q"/>
            </a:pPr>
            <a:r>
              <a:rPr lang="en-GB" sz="1200" b="1" dirty="0"/>
              <a:t>Increase in the use of the death penalty</a:t>
            </a:r>
          </a:p>
          <a:p>
            <a:r>
              <a:rPr lang="en-GB" sz="1200" dirty="0"/>
              <a:t>Under the Norman Kings, there was an increase in the number of crimes that resulted in the death penalty.  E.g., under the Forest Laws. A poacher would be punished by hanging. More common types of punishment used in the Norman period were mutilations, brandings.  These were used as an alternative to capital punishments.</a:t>
            </a:r>
          </a:p>
        </p:txBody>
      </p:sp>
      <p:pic>
        <p:nvPicPr>
          <p:cNvPr id="1026" name="Picture 2" descr="Related imag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455" r="95545">
                        <a14:foregroundMark x1="29455" y1="21880" x2="30818" y2="29335"/>
                        <a14:foregroundMark x1="45000" y1="49919" x2="46364" y2="50405"/>
                        <a14:foregroundMark x1="52909" y1="47164" x2="67091" y2="44246"/>
                        <a14:foregroundMark x1="62636" y1="9400" x2="72182" y2="10373"/>
                        <a14:foregroundMark x1="68000" y1="65316" x2="67727" y2="56240"/>
                        <a14:foregroundMark x1="8636" y1="43760" x2="14182" y2="51216"/>
                        <a14:backgroundMark x1="28273" y1="3728" x2="48455" y2="4862"/>
                        <a14:backgroundMark x1="44273" y1="6159" x2="53636" y2="23177"/>
                        <a14:backgroundMark x1="63818" y1="53647" x2="63818" y2="53647"/>
                      </a14:backgroundRemoval>
                    </a14:imgEffect>
                  </a14:imgLayer>
                </a14:imgProps>
              </a:ext>
              <a:ext uri="{28A0092B-C50C-407E-A947-70E740481C1C}">
                <a14:useLocalDpi xmlns:a14="http://schemas.microsoft.com/office/drawing/2010/main" val="0"/>
              </a:ext>
            </a:extLst>
          </a:blip>
          <a:srcRect l="52204" r="4187"/>
          <a:stretch/>
        </p:blipFill>
        <p:spPr bwMode="auto">
          <a:xfrm>
            <a:off x="4347880" y="4491318"/>
            <a:ext cx="1292271" cy="23009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6455" r="95545">
                        <a14:foregroundMark x1="29455" y1="21880" x2="30818" y2="29335"/>
                        <a14:foregroundMark x1="45000" y1="49919" x2="46364" y2="50405"/>
                        <a14:foregroundMark x1="52909" y1="47164" x2="67091" y2="44246"/>
                        <a14:foregroundMark x1="62636" y1="9400" x2="72182" y2="10373"/>
                        <a14:foregroundMark x1="68000" y1="65316" x2="67727" y2="56240"/>
                        <a14:foregroundMark x1="8636" y1="43760" x2="14182" y2="51216"/>
                        <a14:backgroundMark x1="28273" y1="3728" x2="48455" y2="4862"/>
                        <a14:backgroundMark x1="44273" y1="6159" x2="53636" y2="23177"/>
                        <a14:backgroundMark x1="63818" y1="53647" x2="63818" y2="53647"/>
                      </a14:backgroundRemoval>
                    </a14:imgEffect>
                  </a14:imgLayer>
                </a14:imgProps>
              </a:ext>
              <a:ext uri="{28A0092B-C50C-407E-A947-70E740481C1C}">
                <a14:useLocalDpi xmlns:a14="http://schemas.microsoft.com/office/drawing/2010/main" val="0"/>
              </a:ext>
            </a:extLst>
          </a:blip>
          <a:srcRect l="5347" r="51160"/>
          <a:stretch/>
        </p:blipFill>
        <p:spPr bwMode="auto">
          <a:xfrm>
            <a:off x="-35861" y="4491318"/>
            <a:ext cx="1281953" cy="2311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667" b="100000" l="10000" r="100000">
                        <a14:foregroundMark x1="67500" y1="98333" x2="67500" y2="98333"/>
                      </a14:backgroundRemoval>
                    </a14:imgEffect>
                  </a14:imgLayer>
                </a14:imgProps>
              </a:ext>
            </a:extLst>
          </a:blip>
          <a:srcRect l="53521"/>
          <a:stretch/>
        </p:blipFill>
        <p:spPr>
          <a:xfrm>
            <a:off x="10596285" y="-62753"/>
            <a:ext cx="1479174" cy="2062301"/>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7">
                    <a14:imgEffect>
                      <a14:backgroundRemoval t="0" b="82917" l="0" r="50313">
                        <a14:foregroundMark x1="12812" y1="47083" x2="12812" y2="47083"/>
                        <a14:foregroundMark x1="30000" y1="56667" x2="30000" y2="56667"/>
                        <a14:foregroundMark x1="27500" y1="40833" x2="47813" y2="37917"/>
                        <a14:foregroundMark x1="41250" y1="70833" x2="47813" y2="63750"/>
                        <a14:foregroundMark x1="29688" y1="77083" x2="34688" y2="79167"/>
                        <a14:foregroundMark x1="48125" y1="65417" x2="47188" y2="77083"/>
                        <a14:foregroundMark x1="48750" y1="63333" x2="49375" y2="78333"/>
                        <a14:foregroundMark x1="38125" y1="80000" x2="48438" y2="79583"/>
                      </a14:backgroundRemoval>
                    </a14:imgEffect>
                  </a14:imgLayer>
                </a14:imgProps>
              </a:ext>
            </a:extLst>
          </a:blip>
          <a:srcRect r="50000" b="25203"/>
          <a:stretch/>
        </p:blipFill>
        <p:spPr>
          <a:xfrm>
            <a:off x="10121155" y="-225534"/>
            <a:ext cx="1135889" cy="1274405"/>
          </a:xfrm>
          <a:prstGeom prst="rect">
            <a:avLst/>
          </a:prstGeom>
        </p:spPr>
      </p:pic>
      <p:pic>
        <p:nvPicPr>
          <p:cNvPr id="1032" name="Picture 8" descr="Related imag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8926" l="10000" r="100000">
                        <a14:foregroundMark x1="61548" y1="17107" x2="61548" y2="17107"/>
                        <a14:foregroundMark x1="75476" y1="13802" x2="75833" y2="38595"/>
                        <a14:foregroundMark x1="65595" y1="14298" x2="84643" y2="24050"/>
                        <a14:foregroundMark x1="84286" y1="19421" x2="86548" y2="30661"/>
                        <a14:foregroundMark x1="42024" y1="74132" x2="39762" y2="79174"/>
                        <a14:foregroundMark x1="40119" y1="79174" x2="36786" y2="89174"/>
                        <a14:foregroundMark x1="36786" y1="88430" x2="34643" y2="94545"/>
                        <a14:foregroundMark x1="80952" y1="41653" x2="97143" y2="47521"/>
                        <a14:foregroundMark x1="96786" y1="48264" x2="99762" y2="49835"/>
                        <a14:foregroundMark x1="98690" y1="60579" x2="96786" y2="73884"/>
                        <a14:foregroundMark x1="96429" y1="75124" x2="91310" y2="76364"/>
                        <a14:foregroundMark x1="90952" y1="76942" x2="83929" y2="84793"/>
                        <a14:foregroundMark x1="82500" y1="85868" x2="85357" y2="96116"/>
                        <a14:backgroundMark x1="44167" y1="13802" x2="47500" y2="33719"/>
                        <a14:backgroundMark x1="40833" y1="20661" x2="39048" y2="36529"/>
                        <a14:backgroundMark x1="19167" y1="13306" x2="32738" y2="25041"/>
                        <a14:backgroundMark x1="50119" y1="17355" x2="52619" y2="21736"/>
                        <a14:backgroundMark x1="37143" y1="36033" x2="22143" y2="49339"/>
                        <a14:backgroundMark x1="34286" y1="18430" x2="34643" y2="31405"/>
                        <a14:backgroundMark x1="25833" y1="22727" x2="29048" y2="30909"/>
                        <a14:backgroundMark x1="21786" y1="28843" x2="31667" y2="35785"/>
                        <a14:backgroundMark x1="26905" y1="36529" x2="13690" y2="67190"/>
                        <a14:backgroundMark x1="35714" y1="41157" x2="26548" y2="49091"/>
                        <a14:backgroundMark x1="18452" y1="55455" x2="23214" y2="72066"/>
                        <a14:backgroundMark x1="12143" y1="69504" x2="34643" y2="73306"/>
                        <a14:backgroundMark x1="41190" y1="65124" x2="38690" y2="74628"/>
                        <a14:backgroundMark x1="35714" y1="67934" x2="36786" y2="76364"/>
                        <a14:backgroundMark x1="30238" y1="67686" x2="30238" y2="67686"/>
                      </a14:backgroundRemoval>
                    </a14:imgEffect>
                    <a14:imgEffect>
                      <a14:brightnessContrast bright="20000"/>
                    </a14:imgEffect>
                  </a14:imgLayer>
                </a14:imgProps>
              </a:ext>
              <a:ext uri="{28A0092B-C50C-407E-A947-70E740481C1C}">
                <a14:useLocalDpi xmlns:a14="http://schemas.microsoft.com/office/drawing/2010/main" val="0"/>
              </a:ext>
            </a:extLst>
          </a:blip>
          <a:srcRect l="21738" t="10732" b="7462"/>
          <a:stretch/>
        </p:blipFill>
        <p:spPr bwMode="auto">
          <a:xfrm>
            <a:off x="11257044" y="3711276"/>
            <a:ext cx="899098" cy="1613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ich king carto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17"/>
          <a:stretch/>
        </p:blipFill>
        <p:spPr bwMode="auto">
          <a:xfrm>
            <a:off x="9455138" y="2969840"/>
            <a:ext cx="818414" cy="5718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rich king carto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17"/>
          <a:stretch/>
        </p:blipFill>
        <p:spPr bwMode="auto">
          <a:xfrm>
            <a:off x="7106385" y="2969839"/>
            <a:ext cx="818414" cy="57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9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008" y="26893"/>
            <a:ext cx="11932024" cy="461665"/>
          </a:xfrm>
          <a:prstGeom prst="rect">
            <a:avLst/>
          </a:prstGeom>
          <a:noFill/>
        </p:spPr>
        <p:txBody>
          <a:bodyPr wrap="square" rtlCol="0">
            <a:spAutoFit/>
          </a:bodyPr>
          <a:lstStyle/>
          <a:p>
            <a:r>
              <a:rPr lang="en-GB" sz="2400" dirty="0">
                <a:latin typeface="Berlin Sans FB Demi" panose="020E0802020502020306" pitchFamily="34" charset="0"/>
              </a:rPr>
              <a:t>Lesson 7&amp;8:  </a:t>
            </a:r>
            <a:r>
              <a:rPr lang="en-GB" dirty="0">
                <a:latin typeface="Berlin Sans FB Demi" panose="020E0802020502020306" pitchFamily="34" charset="0"/>
              </a:rPr>
              <a:t>Later</a:t>
            </a:r>
            <a:r>
              <a:rPr lang="en-GB" sz="2400" dirty="0">
                <a:latin typeface="Berlin Sans FB Demi" panose="020E0802020502020306" pitchFamily="34" charset="0"/>
              </a:rPr>
              <a:t> </a:t>
            </a:r>
            <a:r>
              <a:rPr lang="en-GB" dirty="0">
                <a:latin typeface="Berlin Sans FB Demi" panose="020E0802020502020306" pitchFamily="34" charset="0"/>
              </a:rPr>
              <a:t>Medieval England – Crimes, law enforcement and punishments.</a:t>
            </a:r>
          </a:p>
        </p:txBody>
      </p:sp>
      <p:sp>
        <p:nvSpPr>
          <p:cNvPr id="5" name="TextBox 4"/>
          <p:cNvSpPr txBox="1"/>
          <p:nvPr/>
        </p:nvSpPr>
        <p:spPr>
          <a:xfrm>
            <a:off x="134581" y="438986"/>
            <a:ext cx="10363200" cy="984885"/>
          </a:xfrm>
          <a:prstGeom prst="rect">
            <a:avLst/>
          </a:prstGeom>
          <a:noFill/>
          <a:ln w="19050">
            <a:solidFill>
              <a:schemeClr val="tx1"/>
            </a:solidFill>
          </a:ln>
        </p:spPr>
        <p:txBody>
          <a:bodyPr wrap="square" rtlCol="0">
            <a:spAutoFit/>
          </a:bodyPr>
          <a:lstStyle/>
          <a:p>
            <a:r>
              <a:rPr lang="en-GB" sz="1400" b="1" dirty="0"/>
              <a:t>Background information: </a:t>
            </a:r>
          </a:p>
          <a:p>
            <a:r>
              <a:rPr lang="en-GB" sz="1100" dirty="0"/>
              <a:t>Anglo-Saxon England had come to and end after William the Conqueror and the Normans took control in 1066.  By the late 1100s, there were more changes with crime and punishment in England.  This period is known as the late Medieval or late Middle Ages.  It saw an increased role for the King and his parliament and even more centralised legal system.  By now, the King was meeting with his </a:t>
            </a:r>
            <a:r>
              <a:rPr lang="en-GB" sz="1100" b="1" dirty="0"/>
              <a:t>parliament </a:t>
            </a:r>
            <a:r>
              <a:rPr lang="en-GB" sz="1100" dirty="0"/>
              <a:t>and seeking advice from them about law and order.  Many of these changes were brought in by </a:t>
            </a:r>
            <a:r>
              <a:rPr lang="en-GB" sz="1100" b="1" dirty="0"/>
              <a:t>King Henry II </a:t>
            </a:r>
            <a:r>
              <a:rPr lang="en-GB" sz="1100" dirty="0"/>
              <a:t>after he became King in </a:t>
            </a:r>
            <a:r>
              <a:rPr lang="en-GB" sz="1100" b="1" dirty="0"/>
              <a:t>1154</a:t>
            </a:r>
            <a:r>
              <a:rPr lang="en-GB" sz="1100" dirty="0"/>
              <a:t>. Like the nobles, parliament had a big influence on the decisions made by the King.</a:t>
            </a:r>
          </a:p>
        </p:txBody>
      </p:sp>
      <p:sp>
        <p:nvSpPr>
          <p:cNvPr id="6" name="TextBox 5"/>
          <p:cNvSpPr txBox="1"/>
          <p:nvPr/>
        </p:nvSpPr>
        <p:spPr>
          <a:xfrm>
            <a:off x="134581" y="1469346"/>
            <a:ext cx="4388168" cy="2677656"/>
          </a:xfrm>
          <a:prstGeom prst="rect">
            <a:avLst/>
          </a:prstGeom>
          <a:noFill/>
          <a:ln w="19050">
            <a:solidFill>
              <a:schemeClr val="tx1"/>
            </a:solidFill>
          </a:ln>
        </p:spPr>
        <p:txBody>
          <a:bodyPr wrap="square" rtlCol="0">
            <a:spAutoFit/>
          </a:bodyPr>
          <a:lstStyle/>
          <a:p>
            <a:r>
              <a:rPr lang="en-GB" sz="1400" b="1" dirty="0">
                <a:solidFill>
                  <a:srgbClr val="FF0000"/>
                </a:solidFill>
              </a:rPr>
              <a:t>The Role of Henry II: </a:t>
            </a:r>
            <a:r>
              <a:rPr lang="en-GB" sz="1400" b="1" dirty="0"/>
              <a:t>The Assize of </a:t>
            </a:r>
            <a:r>
              <a:rPr lang="en-GB" sz="1400" b="1" dirty="0" err="1"/>
              <a:t>Clarenden</a:t>
            </a:r>
            <a:r>
              <a:rPr lang="en-GB" sz="1400" b="1" dirty="0"/>
              <a:t> 1166.</a:t>
            </a:r>
          </a:p>
          <a:p>
            <a:pPr marL="228600" indent="-228600">
              <a:buFont typeface="+mj-lt"/>
              <a:buAutoNum type="arabicPeriod"/>
            </a:pPr>
            <a:r>
              <a:rPr lang="en-GB" sz="1100" b="1" dirty="0"/>
              <a:t>The Assizes of </a:t>
            </a:r>
            <a:r>
              <a:rPr lang="en-GB" sz="1100" b="1" dirty="0" err="1"/>
              <a:t>Clarenden</a:t>
            </a:r>
            <a:r>
              <a:rPr lang="en-GB" sz="1100" b="1" dirty="0"/>
              <a:t> </a:t>
            </a:r>
            <a:r>
              <a:rPr lang="en-GB" sz="1100" dirty="0"/>
              <a:t>- These were a new set of rules to improve the way trials and courts were run.  They made the process of enforcing the law even more </a:t>
            </a:r>
            <a:r>
              <a:rPr lang="en-GB" sz="1100" b="1" dirty="0"/>
              <a:t>centralised</a:t>
            </a:r>
            <a:r>
              <a:rPr lang="en-GB" sz="1100" dirty="0"/>
              <a:t>.  He reorganised courts by making sure that a </a:t>
            </a:r>
            <a:r>
              <a:rPr lang="en-GB" sz="1100" b="1" dirty="0"/>
              <a:t>jury of 12 men </a:t>
            </a:r>
            <a:r>
              <a:rPr lang="en-GB" sz="1100" dirty="0"/>
              <a:t>from the local ‘hundred’ were used to help decide the verdict.</a:t>
            </a:r>
          </a:p>
          <a:p>
            <a:pPr marL="228600" indent="-228600">
              <a:buFont typeface="+mj-lt"/>
              <a:buAutoNum type="arabicPeriod"/>
            </a:pPr>
            <a:r>
              <a:rPr lang="en-GB" sz="1100" dirty="0"/>
              <a:t>He also set up </a:t>
            </a:r>
            <a:r>
              <a:rPr lang="en-GB" sz="1100" b="1" dirty="0"/>
              <a:t>prisons</a:t>
            </a:r>
            <a:r>
              <a:rPr lang="en-GB" sz="1100" dirty="0"/>
              <a:t> to hold on to suspects </a:t>
            </a:r>
            <a:r>
              <a:rPr lang="en-GB" sz="1100" i="1" dirty="0"/>
              <a:t>before</a:t>
            </a:r>
            <a:r>
              <a:rPr lang="en-GB" sz="1100" dirty="0"/>
              <a:t> they went to a court.</a:t>
            </a:r>
          </a:p>
          <a:p>
            <a:pPr marL="228600" indent="-228600">
              <a:buFont typeface="+mj-lt"/>
              <a:buAutoNum type="arabicPeriod"/>
            </a:pPr>
            <a:r>
              <a:rPr lang="en-GB" sz="1100" dirty="0"/>
              <a:t>He ordered </a:t>
            </a:r>
            <a:r>
              <a:rPr lang="en-GB" sz="1100" b="1" dirty="0"/>
              <a:t>royal judges </a:t>
            </a:r>
            <a:r>
              <a:rPr lang="en-GB" sz="1100" dirty="0"/>
              <a:t>called </a:t>
            </a:r>
            <a:r>
              <a:rPr lang="en-GB" sz="1100" b="1" dirty="0"/>
              <a:t>Justices of Eyre </a:t>
            </a:r>
            <a:r>
              <a:rPr lang="en-GB" sz="1100" dirty="0"/>
              <a:t>to visit each county twice a year to decide upon the most serious cases in the area.  This made sure that the worst criminals were being judged by the king’s men and not the local community.</a:t>
            </a:r>
          </a:p>
          <a:p>
            <a:pPr marL="228600" indent="-228600">
              <a:buFont typeface="+mj-lt"/>
              <a:buAutoNum type="arabicPeriod"/>
            </a:pPr>
            <a:r>
              <a:rPr lang="en-GB" sz="1100" dirty="0"/>
              <a:t>He introduced </a:t>
            </a:r>
            <a:r>
              <a:rPr lang="en-GB" sz="1100" b="1" dirty="0"/>
              <a:t>standardised written instructions </a:t>
            </a:r>
            <a:r>
              <a:rPr lang="en-GB" sz="1100" dirty="0"/>
              <a:t>to the local </a:t>
            </a:r>
            <a:r>
              <a:rPr lang="en-GB" sz="1100" b="1" dirty="0"/>
              <a:t>Shire Reeves</a:t>
            </a:r>
            <a:r>
              <a:rPr lang="en-GB" sz="1100" dirty="0"/>
              <a:t>.  This meant rules and the way of running law and order was becoming more uniform (the same) across the whole country.</a:t>
            </a:r>
          </a:p>
        </p:txBody>
      </p:sp>
      <p:sp>
        <p:nvSpPr>
          <p:cNvPr id="7" name="TextBox 6"/>
          <p:cNvSpPr txBox="1"/>
          <p:nvPr/>
        </p:nvSpPr>
        <p:spPr>
          <a:xfrm>
            <a:off x="134581" y="4192850"/>
            <a:ext cx="2658862" cy="2492990"/>
          </a:xfrm>
          <a:prstGeom prst="rect">
            <a:avLst/>
          </a:prstGeom>
          <a:noFill/>
          <a:ln w="19050">
            <a:solidFill>
              <a:schemeClr val="tx1"/>
            </a:solidFill>
          </a:ln>
        </p:spPr>
        <p:txBody>
          <a:bodyPr wrap="square" rtlCol="0">
            <a:spAutoFit/>
          </a:bodyPr>
          <a:lstStyle/>
          <a:p>
            <a:r>
              <a:rPr lang="en-GB" sz="1200" b="1" dirty="0"/>
              <a:t>Why was a more centralised system of law and order used?</a:t>
            </a:r>
          </a:p>
          <a:p>
            <a:pPr marL="171450" indent="-171450">
              <a:buFont typeface="Wingdings" panose="05000000000000000000" pitchFamily="2" charset="2"/>
              <a:buChar char="q"/>
            </a:pPr>
            <a:r>
              <a:rPr lang="en-GB" sz="1100" b="1" dirty="0"/>
              <a:t>Towns</a:t>
            </a:r>
            <a:r>
              <a:rPr lang="en-GB" sz="1100" dirty="0"/>
              <a:t> such as London and York grew rapidly due to increased </a:t>
            </a:r>
            <a:r>
              <a:rPr lang="en-GB" sz="1100" b="1" dirty="0"/>
              <a:t>trade</a:t>
            </a:r>
            <a:r>
              <a:rPr lang="en-GB" sz="1100" dirty="0"/>
              <a:t> and the availability of work.  London’s population was 30,000.  This provided many </a:t>
            </a:r>
            <a:r>
              <a:rPr lang="en-GB" sz="1100" b="1" dirty="0"/>
              <a:t>more opportunities </a:t>
            </a:r>
            <a:r>
              <a:rPr lang="en-GB" sz="1100" dirty="0"/>
              <a:t>for crimes and to escape punishment for them.</a:t>
            </a:r>
          </a:p>
          <a:p>
            <a:pPr marL="171450" indent="-171450">
              <a:buFont typeface="Wingdings" panose="05000000000000000000" pitchFamily="2" charset="2"/>
              <a:buChar char="q"/>
            </a:pPr>
            <a:r>
              <a:rPr lang="en-GB" sz="1100" dirty="0"/>
              <a:t>Local people in smaller villages still had a responsibility to catch criminals, however, more </a:t>
            </a:r>
            <a:r>
              <a:rPr lang="en-GB" sz="1100" b="1" dirty="0"/>
              <a:t>centrally appointed officials</a:t>
            </a:r>
            <a:r>
              <a:rPr lang="en-GB" sz="1100" dirty="0"/>
              <a:t> (men employed by the King) were now being used rather than tithings or hundredsmen.</a:t>
            </a:r>
          </a:p>
        </p:txBody>
      </p:sp>
      <p:sp>
        <p:nvSpPr>
          <p:cNvPr id="8" name="TextBox 7"/>
          <p:cNvSpPr txBox="1"/>
          <p:nvPr/>
        </p:nvSpPr>
        <p:spPr>
          <a:xfrm>
            <a:off x="2882265" y="4192477"/>
            <a:ext cx="1630199" cy="2169825"/>
          </a:xfrm>
          <a:prstGeom prst="rect">
            <a:avLst/>
          </a:prstGeom>
          <a:noFill/>
          <a:ln w="19050">
            <a:solidFill>
              <a:schemeClr val="tx1"/>
            </a:solidFill>
          </a:ln>
        </p:spPr>
        <p:txBody>
          <a:bodyPr wrap="square" rtlCol="0">
            <a:spAutoFit/>
          </a:bodyPr>
          <a:lstStyle/>
          <a:p>
            <a:r>
              <a:rPr lang="en-GB" sz="1200" b="1" dirty="0"/>
              <a:t>A change in title.</a:t>
            </a:r>
          </a:p>
          <a:p>
            <a:pPr marL="171450" indent="-171450">
              <a:buFont typeface="Arial" panose="020B0604020202020204" pitchFamily="34" charset="0"/>
              <a:buChar char="•"/>
            </a:pPr>
            <a:r>
              <a:rPr lang="en-GB" sz="1100" b="1" dirty="0"/>
              <a:t>Tythingmen</a:t>
            </a:r>
            <a:r>
              <a:rPr lang="en-GB" sz="1100" dirty="0"/>
              <a:t> were still used in some areas, but had their title changed to ‘</a:t>
            </a:r>
            <a:r>
              <a:rPr lang="en-GB" sz="1200" b="1" dirty="0">
                <a:solidFill>
                  <a:srgbClr val="FF0000"/>
                </a:solidFill>
              </a:rPr>
              <a:t>constables</a:t>
            </a:r>
            <a:r>
              <a:rPr lang="en-GB" sz="1100" dirty="0"/>
              <a:t>’.  </a:t>
            </a:r>
          </a:p>
          <a:p>
            <a:pPr marL="171450" indent="-171450">
              <a:buFont typeface="Arial" panose="020B0604020202020204" pitchFamily="34" charset="0"/>
              <a:buChar char="•"/>
            </a:pPr>
            <a:r>
              <a:rPr lang="en-GB" sz="1100" b="1" dirty="0"/>
              <a:t>Shire Reeves </a:t>
            </a:r>
            <a:r>
              <a:rPr lang="en-GB" sz="1100" dirty="0"/>
              <a:t>sent by the King were also still employed in local areas but their name had been shortened to a ‘</a:t>
            </a:r>
            <a:r>
              <a:rPr lang="en-GB" sz="1200" b="1" dirty="0">
                <a:solidFill>
                  <a:srgbClr val="FF0000"/>
                </a:solidFill>
              </a:rPr>
              <a:t>Sheriff</a:t>
            </a:r>
            <a:r>
              <a:rPr lang="en-GB" sz="1100" b="1" dirty="0"/>
              <a:t>’</a:t>
            </a:r>
            <a:r>
              <a:rPr lang="en-GB" sz="1100" dirty="0"/>
              <a:t>.</a:t>
            </a:r>
          </a:p>
        </p:txBody>
      </p:sp>
      <p:pic>
        <p:nvPicPr>
          <p:cNvPr id="9"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2366110" y="5776642"/>
            <a:ext cx="484816" cy="365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509757" y="2442882"/>
            <a:ext cx="484816" cy="3652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01286" y="1469346"/>
            <a:ext cx="4255843" cy="2816156"/>
          </a:xfrm>
          <a:prstGeom prst="rect">
            <a:avLst/>
          </a:prstGeom>
          <a:noFill/>
          <a:ln w="19050">
            <a:solidFill>
              <a:schemeClr val="tx1"/>
            </a:solidFill>
          </a:ln>
        </p:spPr>
        <p:txBody>
          <a:bodyPr wrap="square" rtlCol="0">
            <a:spAutoFit/>
          </a:bodyPr>
          <a:lstStyle/>
          <a:p>
            <a:r>
              <a:rPr lang="en-GB" sz="1200" b="1" dirty="0">
                <a:solidFill>
                  <a:srgbClr val="FF0000"/>
                </a:solidFill>
              </a:rPr>
              <a:t>NEW LAW 1: The Statute of Labourers 1351</a:t>
            </a:r>
          </a:p>
          <a:p>
            <a:r>
              <a:rPr lang="en-GB" sz="1100" dirty="0"/>
              <a:t>After the </a:t>
            </a:r>
            <a:r>
              <a:rPr lang="en-GB" sz="1100" b="1" dirty="0"/>
              <a:t>Black Death </a:t>
            </a:r>
            <a:r>
              <a:rPr lang="en-GB" sz="1100" dirty="0"/>
              <a:t>had killed 1/3 of the population, there was more work and fewer workers. Peasants started to </a:t>
            </a:r>
            <a:r>
              <a:rPr lang="en-GB" sz="1100" b="1" dirty="0"/>
              <a:t>demand higher wages</a:t>
            </a:r>
            <a:r>
              <a:rPr lang="en-GB" sz="1100" dirty="0"/>
              <a:t>.  The ruling classes were worried that if the peasants were too wealthy they would gain more power and of course they wanted to keep the money themselves.  As many members of Parliament wanted to protect their power and money, they all voted for the following changes known as the Statute of Labourers:</a:t>
            </a:r>
          </a:p>
          <a:p>
            <a:pPr marL="171450" indent="-171450">
              <a:buFont typeface="Arial" panose="020B0604020202020204" pitchFamily="34" charset="0"/>
              <a:buChar char="•"/>
            </a:pPr>
            <a:r>
              <a:rPr lang="en-GB" sz="1100" dirty="0"/>
              <a:t>To keep wages the same as before the Black Death.  </a:t>
            </a:r>
          </a:p>
          <a:p>
            <a:pPr marL="171450" indent="-171450">
              <a:buFont typeface="Arial" panose="020B0604020202020204" pitchFamily="34" charset="0"/>
              <a:buChar char="•"/>
            </a:pPr>
            <a:r>
              <a:rPr lang="en-GB" sz="1100" dirty="0"/>
              <a:t>To make it illegal to ask for higher pay. </a:t>
            </a:r>
          </a:p>
          <a:p>
            <a:pPr marL="171450" indent="-171450">
              <a:buFont typeface="Arial" panose="020B0604020202020204" pitchFamily="34" charset="0"/>
              <a:buChar char="•"/>
            </a:pPr>
            <a:r>
              <a:rPr lang="en-GB" sz="1100" dirty="0"/>
              <a:t>To make it illegal to move to a new area to look for better paid work.</a:t>
            </a:r>
          </a:p>
          <a:p>
            <a:pPr marL="171450" indent="-171450">
              <a:buFont typeface="Arial" panose="020B0604020202020204" pitchFamily="34" charset="0"/>
              <a:buChar char="•"/>
            </a:pPr>
            <a:endParaRPr lang="en-GB" sz="1100" dirty="0"/>
          </a:p>
          <a:p>
            <a:r>
              <a:rPr lang="en-GB" sz="1100" b="1" dirty="0"/>
              <a:t>CONTINUITY:</a:t>
            </a:r>
            <a:r>
              <a:rPr lang="en-GB" sz="1100" dirty="0"/>
              <a:t> Like the Norman nobility creating the Forest Laws, parliament had passed a law to </a:t>
            </a:r>
            <a:r>
              <a:rPr lang="en-GB" sz="1100" b="1" dirty="0"/>
              <a:t>protect their own power</a:t>
            </a:r>
            <a:r>
              <a:rPr lang="en-GB" sz="1100" dirty="0"/>
              <a:t>.</a:t>
            </a:r>
          </a:p>
          <a:p>
            <a:r>
              <a:rPr lang="en-GB" sz="1100" b="1" dirty="0"/>
              <a:t>CHANGE:</a:t>
            </a:r>
            <a:r>
              <a:rPr lang="en-GB" sz="1100" dirty="0"/>
              <a:t> This was the first time </a:t>
            </a:r>
            <a:r>
              <a:rPr lang="en-GB" sz="1100" b="1" dirty="0"/>
              <a:t>parliament </a:t>
            </a:r>
            <a:r>
              <a:rPr lang="en-GB" sz="1100" dirty="0"/>
              <a:t>had played a role in passing laws, not just the King alone.</a:t>
            </a:r>
          </a:p>
        </p:txBody>
      </p:sp>
      <p:sp>
        <p:nvSpPr>
          <p:cNvPr id="12" name="TextBox 11"/>
          <p:cNvSpPr txBox="1"/>
          <p:nvPr/>
        </p:nvSpPr>
        <p:spPr>
          <a:xfrm>
            <a:off x="4601286" y="4330977"/>
            <a:ext cx="4255843" cy="2477601"/>
          </a:xfrm>
          <a:prstGeom prst="rect">
            <a:avLst/>
          </a:prstGeom>
          <a:solidFill>
            <a:schemeClr val="bg1"/>
          </a:solidFill>
          <a:ln w="19050">
            <a:solidFill>
              <a:schemeClr val="tx1"/>
            </a:solidFill>
          </a:ln>
        </p:spPr>
        <p:txBody>
          <a:bodyPr wrap="square" rtlCol="0">
            <a:spAutoFit/>
          </a:bodyPr>
          <a:lstStyle/>
          <a:p>
            <a:r>
              <a:rPr lang="en-GB" sz="1200" b="1" dirty="0">
                <a:solidFill>
                  <a:srgbClr val="FF0000"/>
                </a:solidFill>
              </a:rPr>
              <a:t>NEW LAW 2: Heresy 1382</a:t>
            </a:r>
          </a:p>
          <a:p>
            <a:r>
              <a:rPr lang="en-GB" sz="1100" dirty="0"/>
              <a:t>Heresy is the crime of disagreeing and acting against the beliefs of the Christian Church.</a:t>
            </a:r>
          </a:p>
          <a:p>
            <a:r>
              <a:rPr lang="en-GB" sz="1100" dirty="0"/>
              <a:t>A very small number of people had started to question the beliefs and the actions of the Christian Church.  They wanted change and especially wanted the </a:t>
            </a:r>
            <a:r>
              <a:rPr lang="en-GB" sz="1100" b="1" dirty="0"/>
              <a:t>bible translated into English</a:t>
            </a:r>
            <a:r>
              <a:rPr lang="en-GB" sz="1100" dirty="0"/>
              <a:t> for ordinary people to understand.  The Kings were always very supportive of the clergy (members of the Church) and so introduced the law of Heresy as a way to stop the clergy feeling so threatened.</a:t>
            </a:r>
          </a:p>
          <a:p>
            <a:r>
              <a:rPr lang="en-GB" sz="1100" dirty="0"/>
              <a:t>A person committing the crime of Heresy was known as a Heretic.  Punishment for this was extreme – being burned at the stake.  This would be a powerful deterrent to other heretics. The government and the church worked closely together to punish heretics.  Justices of the Peace had to power to arrest suspected heretics.</a:t>
            </a:r>
          </a:p>
        </p:txBody>
      </p:sp>
      <p:sp>
        <p:nvSpPr>
          <p:cNvPr id="13" name="TextBox 12"/>
          <p:cNvSpPr txBox="1"/>
          <p:nvPr/>
        </p:nvSpPr>
        <p:spPr>
          <a:xfrm>
            <a:off x="8929228" y="1469346"/>
            <a:ext cx="3141803" cy="2816156"/>
          </a:xfrm>
          <a:prstGeom prst="rect">
            <a:avLst/>
          </a:prstGeom>
          <a:solidFill>
            <a:schemeClr val="bg1"/>
          </a:solidFill>
          <a:ln w="19050">
            <a:solidFill>
              <a:schemeClr val="tx1"/>
            </a:solidFill>
          </a:ln>
        </p:spPr>
        <p:txBody>
          <a:bodyPr wrap="square" rtlCol="0">
            <a:spAutoFit/>
          </a:bodyPr>
          <a:lstStyle/>
          <a:p>
            <a:r>
              <a:rPr lang="en-GB" sz="1200" b="1" dirty="0">
                <a:solidFill>
                  <a:srgbClr val="FF0000"/>
                </a:solidFill>
              </a:rPr>
              <a:t>Law Enforcement</a:t>
            </a:r>
          </a:p>
          <a:p>
            <a:r>
              <a:rPr lang="en-GB" sz="1100" b="1" dirty="0"/>
              <a:t>CONTINUITY:</a:t>
            </a:r>
          </a:p>
          <a:p>
            <a:r>
              <a:rPr lang="en-GB" sz="1100" dirty="0"/>
              <a:t>Hue and Cry remained</a:t>
            </a:r>
          </a:p>
          <a:p>
            <a:r>
              <a:rPr lang="en-GB" sz="1100" b="1" dirty="0"/>
              <a:t>CHANGE:</a:t>
            </a:r>
          </a:p>
          <a:p>
            <a:r>
              <a:rPr lang="en-GB" sz="1100" b="1" dirty="0"/>
              <a:t>New Role #1</a:t>
            </a:r>
          </a:p>
          <a:p>
            <a:r>
              <a:rPr lang="en-GB" sz="1100" dirty="0"/>
              <a:t>Coroners were introduced to investigate suspicious deaths.</a:t>
            </a:r>
          </a:p>
          <a:p>
            <a:r>
              <a:rPr lang="en-GB" sz="1100" b="1" dirty="0"/>
              <a:t>New Role #2</a:t>
            </a:r>
          </a:p>
          <a:p>
            <a:r>
              <a:rPr lang="en-GB" sz="1100" dirty="0"/>
              <a:t>Justices of the Peace were originally knights who were sent in to keep control of any particularly unruly places in bigger towns.  By 1327, Edward III made sure all areas employed Justices of the Peace.  They would help enforce the law and were given their orders directly from the King.  They had a reputation for being harsh on poachers as of course, many were land owners themselves.</a:t>
            </a:r>
            <a:endParaRPr lang="en-GB" sz="1050" dirty="0"/>
          </a:p>
        </p:txBody>
      </p:sp>
      <p:sp>
        <p:nvSpPr>
          <p:cNvPr id="14" name="TextBox 13"/>
          <p:cNvSpPr txBox="1"/>
          <p:nvPr/>
        </p:nvSpPr>
        <p:spPr>
          <a:xfrm>
            <a:off x="8929227" y="4330977"/>
            <a:ext cx="3141804" cy="2508379"/>
          </a:xfrm>
          <a:prstGeom prst="rect">
            <a:avLst/>
          </a:prstGeom>
          <a:solidFill>
            <a:schemeClr val="bg1"/>
          </a:solidFill>
          <a:ln w="19050">
            <a:solidFill>
              <a:schemeClr val="tx1"/>
            </a:solidFill>
          </a:ln>
        </p:spPr>
        <p:txBody>
          <a:bodyPr wrap="square" rtlCol="0">
            <a:spAutoFit/>
          </a:bodyPr>
          <a:lstStyle/>
          <a:p>
            <a:r>
              <a:rPr lang="en-GB" sz="1200" b="1" dirty="0">
                <a:solidFill>
                  <a:srgbClr val="FF0000"/>
                </a:solidFill>
              </a:rPr>
              <a:t>Punishments</a:t>
            </a:r>
          </a:p>
          <a:p>
            <a:r>
              <a:rPr lang="en-GB" sz="1100" b="1" dirty="0"/>
              <a:t>CONTINUITY</a:t>
            </a:r>
          </a:p>
          <a:p>
            <a:r>
              <a:rPr lang="en-GB" sz="1100" dirty="0"/>
              <a:t>Punishments still fines,                                                    corporal punishments and                                          executions.</a:t>
            </a:r>
          </a:p>
          <a:p>
            <a:r>
              <a:rPr lang="en-GB" sz="1100" b="1" dirty="0"/>
              <a:t>CHANGE</a:t>
            </a:r>
          </a:p>
          <a:p>
            <a:r>
              <a:rPr lang="en-GB" sz="1100" dirty="0"/>
              <a:t>Any person convicted of high                                              treason (plotting to kill or                                                     betray the king) would be sentenced to be ‘</a:t>
            </a:r>
            <a:r>
              <a:rPr lang="en-GB" sz="1200" b="1" dirty="0"/>
              <a:t>hanged, drawn and quartered</a:t>
            </a:r>
            <a:r>
              <a:rPr lang="en-GB" sz="1100" dirty="0"/>
              <a:t>’.  After strangulation, the stomach was cut open and organs ‘drawn’ out before death. After death, the limbs would be sent to different areas of the town for display as a deterrent.</a:t>
            </a:r>
            <a:endParaRPr lang="en-GB" sz="1050" dirty="0"/>
          </a:p>
        </p:txBody>
      </p:sp>
      <p:pic>
        <p:nvPicPr>
          <p:cNvPr id="2050" name="Picture 2" descr="Image result for Henry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497781" y="26893"/>
            <a:ext cx="1721576" cy="2336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26" b="81747" l="4385" r="95462">
                        <a14:foregroundMark x1="19692" y1="8891" x2="18538" y2="15657"/>
                        <a14:foregroundMark x1="20154" y1="7710" x2="20154" y2="7710"/>
                        <a14:foregroundMark x1="14692" y1="22895" x2="17385" y2="15657"/>
                        <a14:foregroundMark x1="13538" y1="23131" x2="13538" y2="23131"/>
                        <a14:foregroundMark x1="32077" y1="9599" x2="40769" y2="9127"/>
                        <a14:foregroundMark x1="39385" y1="11644" x2="41462" y2="24312"/>
                        <a14:foregroundMark x1="38308" y1="17073" x2="38538" y2="35563"/>
                        <a14:foregroundMark x1="18769" y1="23367" x2="18769" y2="41935"/>
                        <a14:foregroundMark x1="49769" y1="7238" x2="51077" y2="33438"/>
                        <a14:foregroundMark x1="49769" y1="12589" x2="50000" y2="31629"/>
                        <a14:foregroundMark x1="60077" y1="13061" x2="60077" y2="13061"/>
                        <a14:foregroundMark x1="58000" y1="7238" x2="66923" y2="10464"/>
                        <a14:foregroundMark x1="61000" y1="11172" x2="62077" y2="14477"/>
                        <a14:foregroundMark x1="64154" y1="22895" x2="66000" y2="24312"/>
                        <a14:foregroundMark x1="62538" y1="23131" x2="61462" y2="39575"/>
                        <a14:foregroundMark x1="77692" y1="10936" x2="83000" y2="8183"/>
                        <a14:foregroundMark x1="89385" y1="29032" x2="94231" y2="33910"/>
                        <a14:foregroundMark x1="92385" y1="32101" x2="93538" y2="78442"/>
                        <a14:foregroundMark x1="10308" y1="30212" x2="9615" y2="76161"/>
                        <a14:foregroundMark x1="22923" y1="29740" x2="32538" y2="29032"/>
                        <a14:foregroundMark x1="19923" y1="40519" x2="58231" y2="41463"/>
                        <a14:foregroundMark x1="21308" y1="71912" x2="55923" y2="74980"/>
                        <a14:foregroundMark x1="5692" y1="76869" x2="7308" y2="80803"/>
                        <a14:foregroundMark x1="60308" y1="64673" x2="59846" y2="77341"/>
                        <a14:foregroundMark x1="10538" y1="80330" x2="63231" y2="80566"/>
                        <a14:backgroundMark x1="38538" y1="4170" x2="44000" y2="6058"/>
                        <a14:backgroundMark x1="7308" y1="6294" x2="8000" y2="25964"/>
                        <a14:backgroundMark x1="45615" y1="6530" x2="45154" y2="25492"/>
                        <a14:backgroundMark x1="54769" y1="6058" x2="57308" y2="28324"/>
                        <a14:backgroundMark x1="72462" y1="6766" x2="79538" y2="31865"/>
                      </a14:backgroundRemoval>
                    </a14:imgEffect>
                  </a14:imgLayer>
                </a14:imgProps>
              </a:ext>
              <a:ext uri="{28A0092B-C50C-407E-A947-70E740481C1C}">
                <a14:useLocalDpi xmlns:a14="http://schemas.microsoft.com/office/drawing/2010/main" val="0"/>
              </a:ext>
            </a:extLst>
          </a:blip>
          <a:srcRect b="18003"/>
          <a:stretch/>
        </p:blipFill>
        <p:spPr bwMode="auto">
          <a:xfrm>
            <a:off x="10642866" y="4285502"/>
            <a:ext cx="1428165" cy="143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32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435" y="80682"/>
            <a:ext cx="11932024" cy="461665"/>
          </a:xfrm>
          <a:prstGeom prst="rect">
            <a:avLst/>
          </a:prstGeom>
          <a:noFill/>
        </p:spPr>
        <p:txBody>
          <a:bodyPr wrap="square" rtlCol="0">
            <a:spAutoFit/>
          </a:bodyPr>
          <a:lstStyle/>
          <a:p>
            <a:r>
              <a:rPr lang="en-GB" sz="2400" dirty="0">
                <a:latin typeface="Berlin Sans FB Demi" panose="020E0802020502020306" pitchFamily="34" charset="0"/>
              </a:rPr>
              <a:t>Lesson 9: </a:t>
            </a:r>
            <a:r>
              <a:rPr lang="en-GB" dirty="0">
                <a:latin typeface="Berlin Sans FB Demi" panose="020E0802020502020306" pitchFamily="34" charset="0"/>
              </a:rPr>
              <a:t>Medieval Case Study – The role and influence of the Church.</a:t>
            </a:r>
          </a:p>
        </p:txBody>
      </p:sp>
      <p:sp>
        <p:nvSpPr>
          <p:cNvPr id="5" name="TextBox 4"/>
          <p:cNvSpPr txBox="1"/>
          <p:nvPr/>
        </p:nvSpPr>
        <p:spPr>
          <a:xfrm>
            <a:off x="79189" y="484059"/>
            <a:ext cx="10183906" cy="954107"/>
          </a:xfrm>
          <a:prstGeom prst="rect">
            <a:avLst/>
          </a:prstGeom>
          <a:noFill/>
          <a:ln w="19050">
            <a:solidFill>
              <a:schemeClr val="tx1"/>
            </a:solidFill>
          </a:ln>
        </p:spPr>
        <p:txBody>
          <a:bodyPr wrap="square" rtlCol="0">
            <a:spAutoFit/>
          </a:bodyPr>
          <a:lstStyle/>
          <a:p>
            <a:r>
              <a:rPr lang="en-GB" sz="1200" b="1" dirty="0"/>
              <a:t>Background information:</a:t>
            </a:r>
          </a:p>
          <a:p>
            <a:r>
              <a:rPr lang="en-GB" sz="1100" dirty="0"/>
              <a:t>Throughout the Medieval period, religion played a key role in all areas of crime, law enforcement and punishment.  The Church was one of the biggest influences on peoples  life and it had enormous power.  Nearly every person believed in the power of the Christian Church and so its role in law and order was never questioned in this time.  However, towards the end of the Medieval period, one King in particular, Henry II began to challenge the authority of the church as he believed it should be the King who influenced law and order, not the church.  Let’s look at the influence the Church had, how it gave criminals opportunities to avoid punishment and how Henry II started to reduce its power.</a:t>
            </a:r>
          </a:p>
        </p:txBody>
      </p:sp>
      <p:sp>
        <p:nvSpPr>
          <p:cNvPr id="6" name="TextBox 5"/>
          <p:cNvSpPr txBox="1"/>
          <p:nvPr/>
        </p:nvSpPr>
        <p:spPr>
          <a:xfrm>
            <a:off x="79189" y="1515000"/>
            <a:ext cx="8849656" cy="1123384"/>
          </a:xfrm>
          <a:prstGeom prst="rect">
            <a:avLst/>
          </a:prstGeom>
          <a:noFill/>
          <a:ln w="19050">
            <a:solidFill>
              <a:schemeClr val="tx1"/>
            </a:solidFill>
          </a:ln>
        </p:spPr>
        <p:txBody>
          <a:bodyPr wrap="square" rtlCol="0">
            <a:spAutoFit/>
          </a:bodyPr>
          <a:lstStyle/>
          <a:p>
            <a:r>
              <a:rPr lang="en-GB" sz="1200" b="1" dirty="0"/>
              <a:t>Why did the Church have so much influence over crime and punishment?</a:t>
            </a:r>
          </a:p>
          <a:p>
            <a:pPr marL="171450" indent="-171450">
              <a:buFont typeface="Wingdings" panose="05000000000000000000" pitchFamily="2" charset="2"/>
              <a:buChar char="q"/>
            </a:pPr>
            <a:r>
              <a:rPr lang="en-GB" sz="1100" dirty="0"/>
              <a:t>Members of the clergy were often the </a:t>
            </a:r>
            <a:r>
              <a:rPr lang="en-GB" sz="1100" b="1" dirty="0"/>
              <a:t>most educated </a:t>
            </a:r>
            <a:r>
              <a:rPr lang="en-GB" sz="1100" dirty="0"/>
              <a:t>members of a local community who were highly respected.</a:t>
            </a:r>
          </a:p>
          <a:p>
            <a:pPr marL="171450" indent="-171450">
              <a:buFont typeface="Wingdings" panose="05000000000000000000" pitchFamily="2" charset="2"/>
              <a:buChar char="q"/>
            </a:pPr>
            <a:r>
              <a:rPr lang="en-GB" sz="1100" dirty="0"/>
              <a:t> Churches were the </a:t>
            </a:r>
            <a:r>
              <a:rPr lang="en-GB" sz="1100" b="1" dirty="0"/>
              <a:t>largest building </a:t>
            </a:r>
            <a:r>
              <a:rPr lang="en-GB" sz="1100" dirty="0"/>
              <a:t>in a village and looked down on the villagers.  It reminded people of God’s power over them.  </a:t>
            </a:r>
          </a:p>
          <a:p>
            <a:pPr marL="171450" indent="-171450">
              <a:buFont typeface="Wingdings" panose="05000000000000000000" pitchFamily="2" charset="2"/>
              <a:buChar char="q"/>
            </a:pPr>
            <a:r>
              <a:rPr lang="en-GB" sz="1100" dirty="0"/>
              <a:t>The Medieval church taught that good or bad behaviour would influence whether a soul would go to </a:t>
            </a:r>
            <a:r>
              <a:rPr lang="en-GB" sz="1100" b="1" dirty="0"/>
              <a:t>Heaven</a:t>
            </a:r>
            <a:r>
              <a:rPr lang="en-GB" sz="1100" dirty="0"/>
              <a:t> or </a:t>
            </a:r>
            <a:r>
              <a:rPr lang="en-GB" sz="1100" b="1" dirty="0"/>
              <a:t>Hell</a:t>
            </a:r>
            <a:r>
              <a:rPr lang="en-GB" sz="1100" dirty="0"/>
              <a:t>.</a:t>
            </a:r>
          </a:p>
          <a:p>
            <a:pPr marL="171450" indent="-171450">
              <a:buFont typeface="Wingdings" panose="05000000000000000000" pitchFamily="2" charset="2"/>
              <a:buChar char="q"/>
            </a:pPr>
            <a:r>
              <a:rPr lang="en-GB" sz="1100" dirty="0"/>
              <a:t>The church was not just about prayer, 20% of the country’s </a:t>
            </a:r>
            <a:r>
              <a:rPr lang="en-GB" sz="1100" b="1" dirty="0"/>
              <a:t>wealth</a:t>
            </a:r>
            <a:r>
              <a:rPr lang="en-GB" sz="1100" dirty="0"/>
              <a:t> belonged to the church which also collected a </a:t>
            </a:r>
            <a:r>
              <a:rPr lang="en-GB" sz="1100" b="1" dirty="0"/>
              <a:t>tithe</a:t>
            </a:r>
            <a:r>
              <a:rPr lang="en-GB" sz="1100" dirty="0"/>
              <a:t> (tax) from all villagers.  </a:t>
            </a:r>
          </a:p>
          <a:p>
            <a:pPr marL="171450" indent="-171450">
              <a:buFont typeface="Wingdings" panose="05000000000000000000" pitchFamily="2" charset="2"/>
              <a:buChar char="q"/>
            </a:pPr>
            <a:r>
              <a:rPr lang="en-GB" sz="1100" dirty="0"/>
              <a:t>The Christian church made sure that people remained Christian as they were starting to become aware of other religions such as Islam and Judaism.  </a:t>
            </a:r>
          </a:p>
        </p:txBody>
      </p:sp>
      <p:sp>
        <p:nvSpPr>
          <p:cNvPr id="7" name="TextBox 6"/>
          <p:cNvSpPr txBox="1"/>
          <p:nvPr/>
        </p:nvSpPr>
        <p:spPr>
          <a:xfrm>
            <a:off x="9045387" y="1515000"/>
            <a:ext cx="3030071" cy="1477328"/>
          </a:xfrm>
          <a:prstGeom prst="rect">
            <a:avLst/>
          </a:prstGeom>
          <a:noFill/>
          <a:ln w="19050">
            <a:solidFill>
              <a:schemeClr val="tx1"/>
            </a:solidFill>
          </a:ln>
        </p:spPr>
        <p:txBody>
          <a:bodyPr wrap="square" rtlCol="0">
            <a:spAutoFit/>
          </a:bodyPr>
          <a:lstStyle/>
          <a:p>
            <a:pPr algn="ctr"/>
            <a:r>
              <a:rPr lang="en-GB" sz="1200" b="1" dirty="0"/>
              <a:t>A KEY CHANGE: </a:t>
            </a:r>
          </a:p>
          <a:p>
            <a:r>
              <a:rPr lang="en-GB" sz="1200" b="1" dirty="0"/>
              <a:t>The end of ‘trial by ordeal’ in 1215.</a:t>
            </a:r>
          </a:p>
          <a:p>
            <a:r>
              <a:rPr lang="en-GB" sz="1100" dirty="0"/>
              <a:t>The </a:t>
            </a:r>
            <a:r>
              <a:rPr lang="en-GB" sz="1100" b="1" dirty="0"/>
              <a:t>Pope</a:t>
            </a:r>
            <a:r>
              <a:rPr lang="en-GB" sz="1100" dirty="0"/>
              <a:t>, ordered priests to stop organising the trials ( see lesson 3).  Without the priests, the trials soon came to and end.  This was to prove how powerful the church was as even the King could not challenge the decision of the Pope.  </a:t>
            </a:r>
            <a:r>
              <a:rPr lang="en-GB" sz="1100" b="1" dirty="0"/>
              <a:t>Another form of trial had to be found.</a:t>
            </a:r>
            <a:endParaRPr lang="en-GB" sz="1050" b="1" dirty="0"/>
          </a:p>
        </p:txBody>
      </p:sp>
      <p:pic>
        <p:nvPicPr>
          <p:cNvPr id="1026" name="Picture 2" descr="Image result for medieval church clipar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838" r="99234"/>
                    </a14:imgEffect>
                  </a14:imgLayer>
                </a14:imgProps>
              </a:ext>
              <a:ext uri="{28A0092B-C50C-407E-A947-70E740481C1C}">
                <a14:useLocalDpi xmlns:a14="http://schemas.microsoft.com/office/drawing/2010/main" val="0"/>
              </a:ext>
            </a:extLst>
          </a:blip>
          <a:srcRect l="525" t="21765" b="21294"/>
          <a:stretch/>
        </p:blipFill>
        <p:spPr bwMode="auto">
          <a:xfrm>
            <a:off x="10133881" y="80682"/>
            <a:ext cx="2058119" cy="15060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188" y="2715218"/>
            <a:ext cx="2108199" cy="3970318"/>
          </a:xfrm>
          <a:prstGeom prst="rect">
            <a:avLst/>
          </a:prstGeom>
          <a:noFill/>
          <a:ln w="19050">
            <a:solidFill>
              <a:schemeClr val="tx1"/>
            </a:solidFill>
          </a:ln>
        </p:spPr>
        <p:txBody>
          <a:bodyPr wrap="square" rtlCol="0">
            <a:spAutoFit/>
          </a:bodyPr>
          <a:lstStyle/>
          <a:p>
            <a:pPr algn="ctr"/>
            <a:r>
              <a:rPr lang="en-GB" sz="1200" b="1" dirty="0"/>
              <a:t>CHANGE: CHURCH COURTS</a:t>
            </a:r>
          </a:p>
          <a:p>
            <a:pPr marL="171450" indent="-171450">
              <a:buFont typeface="Wingdings" panose="05000000000000000000" pitchFamily="2" charset="2"/>
              <a:buChar char="q"/>
            </a:pPr>
            <a:r>
              <a:rPr lang="en-GB" sz="1200" dirty="0"/>
              <a:t>Courts, where decisions were made about a person’s innocence or guilt, were introduced to Britain by </a:t>
            </a:r>
            <a:r>
              <a:rPr lang="en-GB" sz="1200" b="1" dirty="0"/>
              <a:t>William the Conqueror</a:t>
            </a:r>
            <a:r>
              <a:rPr lang="en-GB" sz="1200" dirty="0"/>
              <a:t>. </a:t>
            </a:r>
          </a:p>
          <a:p>
            <a:pPr marL="171450" indent="-171450">
              <a:buFont typeface="Wingdings" panose="05000000000000000000" pitchFamily="2" charset="2"/>
              <a:buChar char="q"/>
            </a:pPr>
            <a:r>
              <a:rPr lang="en-GB" sz="1200" dirty="0"/>
              <a:t>The Church courts offered a way for a criminal to </a:t>
            </a:r>
            <a:r>
              <a:rPr lang="en-GB" sz="1200" b="1" dirty="0"/>
              <a:t>‘reform</a:t>
            </a:r>
            <a:r>
              <a:rPr lang="en-GB" sz="1200" dirty="0"/>
              <a:t>’ (change their behaviour). For example, the church believed that a corporal punishment was better than a capital punishment as at least it gave a way for the criminal to think about their actions and change their behaviour.  </a:t>
            </a:r>
          </a:p>
          <a:p>
            <a:pPr marL="171450" indent="-171450">
              <a:buFont typeface="Wingdings" panose="05000000000000000000" pitchFamily="2" charset="2"/>
              <a:buChar char="q"/>
            </a:pPr>
            <a:endParaRPr lang="en-GB" sz="1200" dirty="0"/>
          </a:p>
          <a:p>
            <a:pPr marL="171450" indent="-171450">
              <a:buFont typeface="Wingdings" panose="05000000000000000000" pitchFamily="2" charset="2"/>
              <a:buChar char="q"/>
            </a:pPr>
            <a:r>
              <a:rPr lang="en-GB" sz="1200" b="1" dirty="0"/>
              <a:t>However, this was not liked by the Kings who favoured harsher punishments.  </a:t>
            </a:r>
          </a:p>
        </p:txBody>
      </p:sp>
      <p:sp>
        <p:nvSpPr>
          <p:cNvPr id="9" name="TextBox 8"/>
          <p:cNvSpPr txBox="1"/>
          <p:nvPr/>
        </p:nvSpPr>
        <p:spPr>
          <a:xfrm>
            <a:off x="2294965" y="2723060"/>
            <a:ext cx="2061882" cy="3046988"/>
          </a:xfrm>
          <a:prstGeom prst="rect">
            <a:avLst/>
          </a:prstGeom>
          <a:solidFill>
            <a:schemeClr val="bg1"/>
          </a:solidFill>
          <a:ln w="19050">
            <a:solidFill>
              <a:schemeClr val="tx1"/>
            </a:solidFill>
          </a:ln>
        </p:spPr>
        <p:txBody>
          <a:bodyPr wrap="square" rtlCol="0">
            <a:spAutoFit/>
          </a:bodyPr>
          <a:lstStyle/>
          <a:p>
            <a:pPr algn="ctr"/>
            <a:r>
              <a:rPr lang="en-GB" sz="1200" b="1" dirty="0"/>
              <a:t>CHANGE: THE KING VS THE CHURCH</a:t>
            </a:r>
          </a:p>
          <a:p>
            <a:pPr marL="171450" indent="-171450">
              <a:buFont typeface="Wingdings" panose="05000000000000000000" pitchFamily="2" charset="2"/>
              <a:buChar char="q"/>
            </a:pPr>
            <a:r>
              <a:rPr lang="en-GB" sz="1200" b="1" dirty="0"/>
              <a:t>For the first time, a King, Henry II tried to limit the power of the church</a:t>
            </a:r>
            <a:r>
              <a:rPr lang="en-GB" sz="1200" dirty="0"/>
              <a:t>. Henry II challenged the two ways that suspects could escape punishment for committing a crime.  </a:t>
            </a:r>
          </a:p>
          <a:p>
            <a:pPr marL="171450" indent="-171450">
              <a:buFont typeface="Wingdings" panose="05000000000000000000" pitchFamily="2" charset="2"/>
              <a:buChar char="q"/>
            </a:pPr>
            <a:r>
              <a:rPr lang="en-GB" sz="1200" dirty="0"/>
              <a:t>These two methods were known as the </a:t>
            </a:r>
            <a:r>
              <a:rPr lang="en-GB" sz="1200" b="1" dirty="0"/>
              <a:t>Benefit of the Clergy </a:t>
            </a:r>
            <a:r>
              <a:rPr lang="en-GB" sz="1200" dirty="0"/>
              <a:t>and </a:t>
            </a:r>
            <a:r>
              <a:rPr lang="en-GB" sz="1200" b="1" dirty="0"/>
              <a:t>Sanctuary</a:t>
            </a:r>
            <a:r>
              <a:rPr lang="en-GB" sz="1200" dirty="0"/>
              <a:t>. </a:t>
            </a:r>
          </a:p>
          <a:p>
            <a:pPr marL="171450" indent="-171450">
              <a:buFont typeface="Wingdings" panose="05000000000000000000" pitchFamily="2" charset="2"/>
              <a:buChar char="q"/>
            </a:pPr>
            <a:r>
              <a:rPr lang="en-GB" sz="1200" dirty="0"/>
              <a:t>Never before had a King challenged the authority of the Church in matters of crime and punishment.</a:t>
            </a:r>
            <a:endParaRPr lang="en-GB" sz="1100" dirty="0"/>
          </a:p>
        </p:txBody>
      </p:sp>
      <p:pic>
        <p:nvPicPr>
          <p:cNvPr id="1028" name="Picture 4" descr="Image result for medieval clipart f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3644" y1="23438" x2="43644" y2="23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06598" y="5597653"/>
            <a:ext cx="878543" cy="119124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11930" y="5740298"/>
            <a:ext cx="1552389" cy="1045376"/>
          </a:xfrm>
          <a:prstGeom prst="wedgeRoundRectCallout">
            <a:avLst>
              <a:gd name="adj1" fmla="val -56313"/>
              <a:gd name="adj2" fmla="val -19815"/>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As King, I should have authority over the Church.</a:t>
            </a:r>
          </a:p>
        </p:txBody>
      </p:sp>
      <p:sp>
        <p:nvSpPr>
          <p:cNvPr id="11" name="TextBox 10"/>
          <p:cNvSpPr txBox="1"/>
          <p:nvPr/>
        </p:nvSpPr>
        <p:spPr>
          <a:xfrm>
            <a:off x="4454711" y="2723060"/>
            <a:ext cx="2176180" cy="3970318"/>
          </a:xfrm>
          <a:prstGeom prst="rect">
            <a:avLst/>
          </a:prstGeom>
          <a:solidFill>
            <a:schemeClr val="bg1"/>
          </a:solidFill>
          <a:ln w="19050">
            <a:solidFill>
              <a:schemeClr val="tx1"/>
            </a:solidFill>
          </a:ln>
        </p:spPr>
        <p:txBody>
          <a:bodyPr wrap="square" rtlCol="0">
            <a:spAutoFit/>
          </a:bodyPr>
          <a:lstStyle/>
          <a:p>
            <a:pPr algn="ctr"/>
            <a:r>
              <a:rPr lang="en-GB" sz="1200" b="1" dirty="0"/>
              <a:t>HENRY’S RELIGIOUS DISLIKE #1</a:t>
            </a:r>
          </a:p>
          <a:p>
            <a:pPr algn="ctr"/>
            <a:r>
              <a:rPr lang="en-GB" sz="1400" b="1" dirty="0">
                <a:solidFill>
                  <a:srgbClr val="C00000"/>
                </a:solidFill>
              </a:rPr>
              <a:t>Benefit of Clergy</a:t>
            </a:r>
          </a:p>
          <a:p>
            <a:r>
              <a:rPr lang="en-GB" sz="1200" dirty="0"/>
              <a:t>Any member of the clergy accused of a crime, no matter how bad, was always put on trial at a church court.  </a:t>
            </a:r>
          </a:p>
          <a:p>
            <a:r>
              <a:rPr lang="en-GB" sz="1200" b="1" dirty="0"/>
              <a:t>PROBLEM:</a:t>
            </a:r>
            <a:r>
              <a:rPr lang="en-GB" sz="1200" dirty="0"/>
              <a:t> Church courts were far more lenient and rarely gave out the death penalty.  A punishment might even be as simple as making a verbal apology in church. Many felt this was unfair.</a:t>
            </a:r>
          </a:p>
          <a:p>
            <a:r>
              <a:rPr lang="en-GB" sz="1200" b="1" dirty="0"/>
              <a:t>PROBLEM:</a:t>
            </a:r>
            <a:r>
              <a:rPr lang="en-GB" sz="1200" dirty="0"/>
              <a:t> Anyone could say they were a member of the clergy.  Even when tested to make sure they were a member of the church and asked to repeat a part of the bible, those who could not read just memorised it of by heart.</a:t>
            </a:r>
          </a:p>
        </p:txBody>
      </p:sp>
      <p:sp>
        <p:nvSpPr>
          <p:cNvPr id="12" name="TextBox 11"/>
          <p:cNvSpPr txBox="1"/>
          <p:nvPr/>
        </p:nvSpPr>
        <p:spPr>
          <a:xfrm>
            <a:off x="6695141" y="2715218"/>
            <a:ext cx="2233704" cy="3600986"/>
          </a:xfrm>
          <a:prstGeom prst="rect">
            <a:avLst/>
          </a:prstGeom>
          <a:solidFill>
            <a:schemeClr val="bg1"/>
          </a:solidFill>
          <a:ln w="19050">
            <a:solidFill>
              <a:schemeClr val="tx1"/>
            </a:solidFill>
          </a:ln>
        </p:spPr>
        <p:txBody>
          <a:bodyPr wrap="square" rtlCol="0">
            <a:spAutoFit/>
          </a:bodyPr>
          <a:lstStyle/>
          <a:p>
            <a:pPr algn="ctr"/>
            <a:r>
              <a:rPr lang="en-GB" sz="1200" b="1" dirty="0"/>
              <a:t>HENRY’S RELIGIOUS DISLIKE #2</a:t>
            </a:r>
          </a:p>
          <a:p>
            <a:pPr algn="ctr"/>
            <a:r>
              <a:rPr lang="en-GB" sz="1400" b="1" dirty="0">
                <a:solidFill>
                  <a:srgbClr val="C00000"/>
                </a:solidFill>
              </a:rPr>
              <a:t>Sanctuary</a:t>
            </a:r>
          </a:p>
          <a:p>
            <a:r>
              <a:rPr lang="en-GB" sz="1200" dirty="0"/>
              <a:t>Sanctuary was when a church offered a safe place to live and hide in a church so they could be protected from arrest. Offering sanctuary remained until the rule of Henry VIII.</a:t>
            </a:r>
          </a:p>
          <a:p>
            <a:r>
              <a:rPr lang="en-GB" sz="1200" b="1" dirty="0"/>
              <a:t>PROBLEM:</a:t>
            </a:r>
            <a:r>
              <a:rPr lang="en-GB" sz="1200" dirty="0"/>
              <a:t> Anyone could go to a church, ask for help.  The priest would still report the crime but the clergy would then give the individual a chance to swear and oath agreeing to leave the country in 40 days rather than go to court. </a:t>
            </a:r>
          </a:p>
          <a:p>
            <a:r>
              <a:rPr lang="en-GB" sz="1200" b="1" dirty="0"/>
              <a:t>PROBLEM: </a:t>
            </a:r>
            <a:r>
              <a:rPr lang="en-GB" sz="1200" dirty="0"/>
              <a:t>Some never left the country at all and just became an </a:t>
            </a:r>
            <a:r>
              <a:rPr lang="en-GB" sz="1200" b="1" dirty="0"/>
              <a:t>outlaw</a:t>
            </a:r>
            <a:r>
              <a:rPr lang="en-GB" sz="1200" dirty="0"/>
              <a:t>.</a:t>
            </a:r>
          </a:p>
        </p:txBody>
      </p:sp>
      <p:pic>
        <p:nvPicPr>
          <p:cNvPr id="1032" name="Picture 8" descr="Image result for medieval priest"/>
          <p:cNvPicPr>
            <a:picLocks noChangeAspect="1" noChangeArrowheads="1"/>
          </p:cNvPicPr>
          <p:nvPr/>
        </p:nvPicPr>
        <p:blipFill rotWithShape="1">
          <a:blip r:embed="rId6">
            <a:extLst>
              <a:ext uri="{28A0092B-C50C-407E-A947-70E740481C1C}">
                <a14:useLocalDpi xmlns:a14="http://schemas.microsoft.com/office/drawing/2010/main" val="0"/>
              </a:ext>
            </a:extLst>
          </a:blip>
          <a:srcRect l="2269" r="4319"/>
          <a:stretch/>
        </p:blipFill>
        <p:spPr bwMode="auto">
          <a:xfrm>
            <a:off x="9045386" y="3056309"/>
            <a:ext cx="3030071" cy="3729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heaven clipar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336"/>
          <a:stretch/>
        </p:blipFill>
        <p:spPr bwMode="auto">
          <a:xfrm>
            <a:off x="7635099" y="1761936"/>
            <a:ext cx="1372833" cy="520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eaven clipart"/>
          <p:cNvPicPr>
            <a:picLocks noChangeAspect="1" noChangeArrowheads="1"/>
          </p:cNvPicPr>
          <p:nvPr/>
        </p:nvPicPr>
        <p:blipFill rotWithShape="1">
          <a:blip r:embed="rId8">
            <a:extLst>
              <a:ext uri="{28A0092B-C50C-407E-A947-70E740481C1C}">
                <a14:useLocalDpi xmlns:a14="http://schemas.microsoft.com/office/drawing/2010/main" val="0"/>
              </a:ext>
            </a:extLst>
          </a:blip>
          <a:srcRect b="74090"/>
          <a:stretch/>
        </p:blipFill>
        <p:spPr bwMode="auto">
          <a:xfrm>
            <a:off x="7614283" y="1373196"/>
            <a:ext cx="1372833" cy="46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71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7646</TotalTime>
  <Words>25706</Words>
  <Application>Microsoft Office PowerPoint</Application>
  <PresentationFormat>Widescreen</PresentationFormat>
  <Paragraphs>1662</Paragraphs>
  <Slides>40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Berlin Sans FB Demi</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Ashton</dc:creator>
  <cp:lastModifiedBy>Groves, Amy</cp:lastModifiedBy>
  <cp:revision>258</cp:revision>
  <dcterms:created xsi:type="dcterms:W3CDTF">2018-03-29T15:40:17Z</dcterms:created>
  <dcterms:modified xsi:type="dcterms:W3CDTF">2021-08-27T09:57:21Z</dcterms:modified>
</cp:coreProperties>
</file>